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8.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9.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1.xml" ContentType="application/vnd.openxmlformats-officedocument.presentationml.notesSlide+xml"/>
  <Override PartName="/ppt/charts/chart10.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1.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5.xml" ContentType="application/vnd.openxmlformats-officedocument.presentationml.notesSlide+xml"/>
  <Override PartName="/ppt/charts/chart12.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6.xml" ContentType="application/vnd.openxmlformats-officedocument.presentationml.notesSlide+xml"/>
  <Override PartName="/ppt/charts/chart13.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7.xml" ContentType="application/vnd.openxmlformats-officedocument.presentationml.notesSlide+xml"/>
  <Override PartName="/ppt/charts/chart14.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18.xml" ContentType="application/vnd.openxmlformats-officedocument.presentationml.notesSlide+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9.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21.xml" ContentType="application/vnd.openxmlformats-officedocument.presentationml.notesSlide+xml"/>
  <Override PartName="/ppt/charts/chart20.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22.xml" ContentType="application/vnd.openxmlformats-officedocument.presentationml.notesSlide+xml"/>
  <Override PartName="/ppt/charts/chart21.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23.xml" ContentType="application/vnd.openxmlformats-officedocument.presentationml.notesSlide+xml"/>
  <Override PartName="/ppt/charts/chart22.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23.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24.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25.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6.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24.xml" ContentType="application/vnd.openxmlformats-officedocument.presentationml.notesSlide+xml"/>
  <Override PartName="/ppt/charts/chart27.xml" ContentType="application/vnd.openxmlformats-officedocument.drawingml.chart+xml"/>
  <Override PartName="/ppt/charts/style21.xml" ContentType="application/vnd.ms-office.chartstyle+xml"/>
  <Override PartName="/ppt/charts/colors21.xml" ContentType="application/vnd.ms-office.chartcolorstyl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ppt/charts/chart28.xml" ContentType="application/vnd.openxmlformats-officedocument.drawingml.chart+xml"/>
  <Override PartName="/ppt/charts/style22.xml" ContentType="application/vnd.ms-office.chartstyle+xml"/>
  <Override PartName="/ppt/charts/colors22.xml" ContentType="application/vnd.ms-office.chartcolorstyle+xml"/>
  <Override PartName="/ppt/notesSlides/notesSlide2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8.xml" ContentType="application/vnd.openxmlformats-officedocument.presentationml.notesSlide+xml"/>
  <Override PartName="/ppt/charts/chart29.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30.xml" ContentType="application/vnd.openxmlformats-officedocument.drawingml.chart+xml"/>
  <Override PartName="/ppt/charts/style24.xml" ContentType="application/vnd.ms-office.chartstyle+xml"/>
  <Override PartName="/ppt/charts/colors24.xml" ContentType="application/vnd.ms-office.chartcolorstyle+xml"/>
  <Override PartName="/ppt/notesSlides/notesSlide2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0.xml" ContentType="application/vnd.openxmlformats-officedocument.presentationml.notesSlide+xml"/>
  <Override PartName="/ppt/charts/chart31.xml" ContentType="application/vnd.openxmlformats-officedocument.drawingml.chart+xml"/>
  <Override PartName="/ppt/charts/style25.xml" ContentType="application/vnd.ms-office.chartstyle+xml"/>
  <Override PartName="/ppt/charts/colors25.xml" ContentType="application/vnd.ms-office.chartcolorstyle+xml"/>
  <Override PartName="/ppt/notesSlides/notesSlide3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2.xml" ContentType="application/vnd.openxmlformats-officedocument.presentationml.notesSlide+xml"/>
  <Override PartName="/ppt/charts/chart32.xml" ContentType="application/vnd.openxmlformats-officedocument.drawingml.chart+xml"/>
  <Override PartName="/ppt/charts/style26.xml" ContentType="application/vnd.ms-office.chartstyle+xml"/>
  <Override PartName="/ppt/charts/colors26.xml" ContentType="application/vnd.ms-office.chartcolorstyle+xml"/>
  <Override PartName="/ppt/notesSlides/notesSlide3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60"/>
  </p:notesMasterIdLst>
  <p:handoutMasterIdLst>
    <p:handoutMasterId r:id="rId61"/>
  </p:handoutMasterIdLst>
  <p:sldIdLst>
    <p:sldId id="2452" r:id="rId2"/>
    <p:sldId id="2895" r:id="rId3"/>
    <p:sldId id="444" r:id="rId4"/>
    <p:sldId id="2394" r:id="rId5"/>
    <p:sldId id="2983" r:id="rId6"/>
    <p:sldId id="2389" r:id="rId7"/>
    <p:sldId id="2418" r:id="rId8"/>
    <p:sldId id="2460" r:id="rId9"/>
    <p:sldId id="2987" r:id="rId10"/>
    <p:sldId id="2988" r:id="rId11"/>
    <p:sldId id="2989" r:id="rId12"/>
    <p:sldId id="2990" r:id="rId13"/>
    <p:sldId id="2316" r:id="rId14"/>
    <p:sldId id="2984" r:id="rId15"/>
    <p:sldId id="2453" r:id="rId16"/>
    <p:sldId id="2991" r:id="rId17"/>
    <p:sldId id="2992" r:id="rId18"/>
    <p:sldId id="2439" r:id="rId19"/>
    <p:sldId id="2993" r:id="rId20"/>
    <p:sldId id="2994" r:id="rId21"/>
    <p:sldId id="2995" r:id="rId22"/>
    <p:sldId id="2996" r:id="rId23"/>
    <p:sldId id="2997" r:id="rId24"/>
    <p:sldId id="2998" r:id="rId25"/>
    <p:sldId id="2999" r:id="rId26"/>
    <p:sldId id="3000" r:id="rId27"/>
    <p:sldId id="3001" r:id="rId28"/>
    <p:sldId id="3002" r:id="rId29"/>
    <p:sldId id="3003" r:id="rId30"/>
    <p:sldId id="2469" r:id="rId31"/>
    <p:sldId id="2456" r:id="rId32"/>
    <p:sldId id="2430" r:id="rId33"/>
    <p:sldId id="2973" r:id="rId34"/>
    <p:sldId id="2974" r:id="rId35"/>
    <p:sldId id="2975" r:id="rId36"/>
    <p:sldId id="2976" r:id="rId37"/>
    <p:sldId id="2896" r:id="rId38"/>
    <p:sldId id="2969" r:id="rId39"/>
    <p:sldId id="2977" r:id="rId40"/>
    <p:sldId id="2440" r:id="rId41"/>
    <p:sldId id="2422" r:id="rId42"/>
    <p:sldId id="2986" r:id="rId43"/>
    <p:sldId id="2391" r:id="rId44"/>
    <p:sldId id="2897" r:id="rId45"/>
    <p:sldId id="2898" r:id="rId46"/>
    <p:sldId id="2978" r:id="rId47"/>
    <p:sldId id="2900" r:id="rId48"/>
    <p:sldId id="2979" r:id="rId49"/>
    <p:sldId id="2980" r:id="rId50"/>
    <p:sldId id="2905" r:id="rId51"/>
    <p:sldId id="2981" r:id="rId52"/>
    <p:sldId id="2906" r:id="rId53"/>
    <p:sldId id="2904" r:id="rId54"/>
    <p:sldId id="2902" r:id="rId55"/>
    <p:sldId id="2903" r:id="rId56"/>
    <p:sldId id="2899" r:id="rId57"/>
    <p:sldId id="2901" r:id="rId58"/>
    <p:sldId id="2967"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576" userDrawn="1">
          <p15:clr>
            <a:srgbClr val="A4A3A4"/>
          </p15:clr>
        </p15:guide>
        <p15:guide id="2" pos="6216" userDrawn="1">
          <p15:clr>
            <a:srgbClr val="A4A3A4"/>
          </p15:clr>
        </p15:guide>
        <p15:guide id="3" orient="horz" pos="576" userDrawn="1">
          <p15:clr>
            <a:srgbClr val="A4A3A4"/>
          </p15:clr>
        </p15:guide>
        <p15:guide id="4" orient="horz" pos="412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shish Razdan" initials="AR" lastIdx="4" clrIdx="6">
    <p:extLst>
      <p:ext uri="{19B8F6BF-5375-455C-9EA6-DF929625EA0E}">
        <p15:presenceInfo xmlns:p15="http://schemas.microsoft.com/office/powerpoint/2012/main" userId="S-1-5-21-1964979238-429942662-834490965-1138" providerId="AD"/>
      </p:ext>
    </p:extLst>
  </p:cmAuthor>
  <p:cmAuthor id="1" name="Shwetambri Chauhan" initials="SC" lastIdx="80" clrIdx="0">
    <p:extLst>
      <p:ext uri="{19B8F6BF-5375-455C-9EA6-DF929625EA0E}">
        <p15:presenceInfo xmlns:p15="http://schemas.microsoft.com/office/powerpoint/2012/main" userId="S-1-5-21-1964979238-429942662-834490965-1374" providerId="AD"/>
      </p:ext>
    </p:extLst>
  </p:cmAuthor>
  <p:cmAuthor id="8" name="Mohammad Sainan" initials="MS" lastIdx="1" clrIdx="7">
    <p:extLst>
      <p:ext uri="{19B8F6BF-5375-455C-9EA6-DF929625EA0E}">
        <p15:presenceInfo xmlns:p15="http://schemas.microsoft.com/office/powerpoint/2012/main" userId="S-1-5-21-1964979238-429942662-834490965-1672" providerId="AD"/>
      </p:ext>
    </p:extLst>
  </p:cmAuthor>
  <p:cmAuthor id="2" name="Ambika Gholia" initials="AG" lastIdx="36" clrIdx="1">
    <p:extLst>
      <p:ext uri="{19B8F6BF-5375-455C-9EA6-DF929625EA0E}">
        <p15:presenceInfo xmlns:p15="http://schemas.microsoft.com/office/powerpoint/2012/main" userId="S-1-5-21-1964979238-429942662-834490965-1193" providerId="AD"/>
      </p:ext>
    </p:extLst>
  </p:cmAuthor>
  <p:cmAuthor id="3" name="Shweta Singh" initials="SS" lastIdx="52" clrIdx="2">
    <p:extLst>
      <p:ext uri="{19B8F6BF-5375-455C-9EA6-DF929625EA0E}">
        <p15:presenceInfo xmlns:p15="http://schemas.microsoft.com/office/powerpoint/2012/main" userId="S-1-5-21-1964979238-429942662-834490965-1386" providerId="AD"/>
      </p:ext>
    </p:extLst>
  </p:cmAuthor>
  <p:cmAuthor id="4" name="Karman Kour. Bijral" initials="KKB" lastIdx="8" clrIdx="3">
    <p:extLst>
      <p:ext uri="{19B8F6BF-5375-455C-9EA6-DF929625EA0E}">
        <p15:presenceInfo xmlns:p15="http://schemas.microsoft.com/office/powerpoint/2012/main" userId="S-1-5-21-1964979238-429942662-834490965-1147" providerId="AD"/>
      </p:ext>
    </p:extLst>
  </p:cmAuthor>
  <p:cmAuthor id="5" name="Swati Sharma" initials="SS" lastIdx="5" clrIdx="4">
    <p:extLst>
      <p:ext uri="{19B8F6BF-5375-455C-9EA6-DF929625EA0E}">
        <p15:presenceInfo xmlns:p15="http://schemas.microsoft.com/office/powerpoint/2012/main" userId="S-1-5-21-1964979238-429942662-834490965-1187" providerId="AD"/>
      </p:ext>
    </p:extLst>
  </p:cmAuthor>
  <p:cmAuthor id="6" name="Ankita Bhatia" initials="AB" lastIdx="1" clrIdx="5">
    <p:extLst>
      <p:ext uri="{19B8F6BF-5375-455C-9EA6-DF929625EA0E}">
        <p15:presenceInfo xmlns:p15="http://schemas.microsoft.com/office/powerpoint/2012/main" userId="S-1-5-21-1964979238-429942662-834490965-124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AF33"/>
    <a:srgbClr val="A00F0F"/>
    <a:srgbClr val="B9B9B9"/>
    <a:srgbClr val="00606C"/>
    <a:srgbClr val="009CDC"/>
    <a:srgbClr val="BE9F65"/>
    <a:srgbClr val="D9D9D9"/>
    <a:srgbClr val="1C2E62"/>
    <a:srgbClr val="7B2321"/>
    <a:srgbClr val="7200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39" autoAdjust="0"/>
    <p:restoredTop sz="94249" autoAdjust="0"/>
  </p:normalViewPr>
  <p:slideViewPr>
    <p:cSldViewPr snapToGrid="0">
      <p:cViewPr varScale="1">
        <p:scale>
          <a:sx n="68" d="100"/>
          <a:sy n="68" d="100"/>
        </p:scale>
        <p:origin x="744" y="72"/>
      </p:cViewPr>
      <p:guideLst>
        <p:guide pos="576"/>
        <p:guide pos="6216"/>
        <p:guide orient="horz" pos="576"/>
        <p:guide orient="horz" pos="4128"/>
      </p:guideLst>
    </p:cSldViewPr>
  </p:slideViewPr>
  <p:outlineViewPr>
    <p:cViewPr>
      <p:scale>
        <a:sx n="33" d="100"/>
        <a:sy n="33" d="100"/>
      </p:scale>
      <p:origin x="0" y="0"/>
    </p:cViewPr>
  </p:outlineViewPr>
  <p:notesTextViewPr>
    <p:cViewPr>
      <p:scale>
        <a:sx n="75" d="100"/>
        <a:sy n="75" d="100"/>
      </p:scale>
      <p:origin x="0" y="0"/>
    </p:cViewPr>
  </p:notesTextViewPr>
  <p:sorterViewPr>
    <p:cViewPr>
      <p:scale>
        <a:sx n="100" d="100"/>
        <a:sy n="100" d="100"/>
      </p:scale>
      <p:origin x="0" y="-6900"/>
    </p:cViewPr>
  </p:sorterViewPr>
  <p:notesViewPr>
    <p:cSldViewPr snapToGrid="0">
      <p:cViewPr varScale="1">
        <p:scale>
          <a:sx n="55" d="100"/>
          <a:sy n="55" d="100"/>
        </p:scale>
        <p:origin x="2100" y="7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7.xml"/><Relationship Id="rId1" Type="http://schemas.microsoft.com/office/2011/relationships/chartStyle" Target="style7.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8.xml"/><Relationship Id="rId1" Type="http://schemas.microsoft.com/office/2011/relationships/chartStyle" Target="style8.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9.xml"/><Relationship Id="rId1" Type="http://schemas.microsoft.com/office/2011/relationships/chartStyle" Target="style9.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0.xml"/><Relationship Id="rId1" Type="http://schemas.microsoft.com/office/2011/relationships/chartStyle" Target="style10.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1.xml"/><Relationship Id="rId1" Type="http://schemas.microsoft.com/office/2011/relationships/chartStyle" Target="style11.xml"/></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2.xml"/><Relationship Id="rId1" Type="http://schemas.microsoft.com/office/2011/relationships/chartStyle" Target="style12.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3.xml"/><Relationship Id="rId1" Type="http://schemas.microsoft.com/office/2011/relationships/chartStyle" Target="style13.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4.xml"/><Relationship Id="rId1" Type="http://schemas.microsoft.com/office/2011/relationships/chartStyle" Target="style14.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15.xml"/><Relationship Id="rId1" Type="http://schemas.microsoft.com/office/2011/relationships/chartStyle" Target="style15.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16.xml"/><Relationship Id="rId1" Type="http://schemas.microsoft.com/office/2011/relationships/chartStyle" Target="style16.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17.xml"/><Relationship Id="rId1" Type="http://schemas.microsoft.com/office/2011/relationships/chartStyle" Target="style17.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18.xml"/><Relationship Id="rId1" Type="http://schemas.microsoft.com/office/2011/relationships/chartStyle" Target="style18.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19.xml"/><Relationship Id="rId1" Type="http://schemas.microsoft.com/office/2011/relationships/chartStyle" Target="style19.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0.xml"/><Relationship Id="rId1" Type="http://schemas.microsoft.com/office/2011/relationships/chartStyle" Target="style20.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1.xml"/><Relationship Id="rId1" Type="http://schemas.microsoft.com/office/2011/relationships/chartStyle" Target="style21.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2.xml"/><Relationship Id="rId1" Type="http://schemas.microsoft.com/office/2011/relationships/chartStyle" Target="style22.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3.xml"/><Relationship Id="rId1" Type="http://schemas.microsoft.com/office/2011/relationships/chartStyle" Target="style23.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24.xml"/><Relationship Id="rId1" Type="http://schemas.microsoft.com/office/2011/relationships/chartStyle" Target="style24.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25.xml"/><Relationship Id="rId1" Type="http://schemas.microsoft.com/office/2011/relationships/chartStyle" Target="style25.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26.xml"/><Relationship Id="rId1" Type="http://schemas.microsoft.com/office/2011/relationships/chartStyle" Target="style26.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5.xml"/><Relationship Id="rId1" Type="http://schemas.microsoft.com/office/2011/relationships/chartStyle" Target="style5.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094307518583495"/>
          <c:y val="0"/>
          <c:w val="0.77919934773456456"/>
          <c:h val="0.67753819927656878"/>
        </c:manualLayout>
      </c:layout>
      <c:barChart>
        <c:barDir val="col"/>
        <c:grouping val="stacked"/>
        <c:varyColors val="0"/>
        <c:ser>
          <c:idx val="2"/>
          <c:order val="0"/>
          <c:tx>
            <c:strRef>
              <c:f>Sheet1!$G$1</c:f>
              <c:strCache>
                <c:ptCount val="1"/>
                <c:pt idx="0">
                  <c:v>Others </c:v>
                </c:pt>
              </c:strCache>
            </c:strRef>
          </c:tx>
          <c:spPr>
            <a:solidFill>
              <a:schemeClr val="accent5"/>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Sheet1!$G$2:$G$17</c:f>
              <c:numCache>
                <c:formatCode>0.00%</c:formatCode>
                <c:ptCount val="16"/>
                <c:pt idx="0">
                  <c:v>7.9100000000000059E-2</c:v>
                </c:pt>
                <c:pt idx="1">
                  <c:v>9.5300000000000051E-2</c:v>
                </c:pt>
                <c:pt idx="2">
                  <c:v>7.46E-2</c:v>
                </c:pt>
                <c:pt idx="3">
                  <c:v>8.6699999999999888E-2</c:v>
                </c:pt>
                <c:pt idx="4">
                  <c:v>8.5000000000000075E-2</c:v>
                </c:pt>
                <c:pt idx="5">
                  <c:v>6.8549999999999889E-2</c:v>
                </c:pt>
                <c:pt idx="6">
                  <c:v>6.2900000000000067E-2</c:v>
                </c:pt>
                <c:pt idx="7">
                  <c:v>6.5099999999999936E-2</c:v>
                </c:pt>
                <c:pt idx="8">
                  <c:v>6.2599999999999878E-2</c:v>
                </c:pt>
                <c:pt idx="9">
                  <c:v>6.3200000000000034E-2</c:v>
                </c:pt>
                <c:pt idx="10">
                  <c:v>6.2000000000000055E-2</c:v>
                </c:pt>
                <c:pt idx="11">
                  <c:v>6.1000000000000054E-2</c:v>
                </c:pt>
                <c:pt idx="12">
                  <c:v>6.0099999999999931E-2</c:v>
                </c:pt>
                <c:pt idx="13">
                  <c:v>5.9299999999999908E-2</c:v>
                </c:pt>
                <c:pt idx="14">
                  <c:v>5.7799999999999963E-2</c:v>
                </c:pt>
                <c:pt idx="15">
                  <c:v>5.6799999999999962E-2</c:v>
                </c:pt>
              </c:numCache>
            </c:numRef>
          </c:val>
          <c:extLst>
            <c:ext xmlns:c16="http://schemas.microsoft.com/office/drawing/2014/chart" uri="{C3380CC4-5D6E-409C-BE32-E72D297353CC}">
              <c16:uniqueId val="{00000001-563D-4B8A-9F62-B617B1EAD082}"/>
            </c:ext>
          </c:extLst>
        </c:ser>
        <c:ser>
          <c:idx val="5"/>
          <c:order val="1"/>
          <c:tx>
            <c:strRef>
              <c:f>Sheet1!$D$1</c:f>
              <c:strCache>
                <c:ptCount val="1"/>
                <c:pt idx="0">
                  <c:v>Himachal Pradesh</c:v>
                </c:pt>
              </c:strCache>
            </c:strRef>
          </c:tx>
          <c:spPr>
            <a:solidFill>
              <a:schemeClr val="accent5">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4.9799999999999997E-2</c:v>
                </c:pt>
                <c:pt idx="1">
                  <c:v>4.7800000000000002E-2</c:v>
                </c:pt>
                <c:pt idx="2">
                  <c:v>4.8300000000000003E-2</c:v>
                </c:pt>
                <c:pt idx="3">
                  <c:v>4.9000000000000002E-2</c:v>
                </c:pt>
                <c:pt idx="4">
                  <c:v>4.9500000000000002E-2</c:v>
                </c:pt>
                <c:pt idx="5">
                  <c:v>5.0200000000000002E-2</c:v>
                </c:pt>
                <c:pt idx="6">
                  <c:v>4.7300000000000002E-2</c:v>
                </c:pt>
                <c:pt idx="7">
                  <c:v>4.4299999999999999E-2</c:v>
                </c:pt>
                <c:pt idx="8">
                  <c:v>4.4999999999999998E-2</c:v>
                </c:pt>
                <c:pt idx="9">
                  <c:v>4.5499999999999999E-2</c:v>
                </c:pt>
                <c:pt idx="10">
                  <c:v>4.6100000000000002E-2</c:v>
                </c:pt>
                <c:pt idx="11">
                  <c:v>4.6699999999999998E-2</c:v>
                </c:pt>
                <c:pt idx="12">
                  <c:v>4.7199999999999999E-2</c:v>
                </c:pt>
                <c:pt idx="13">
                  <c:v>4.8000000000000001E-2</c:v>
                </c:pt>
                <c:pt idx="14">
                  <c:v>4.9000000000000002E-2</c:v>
                </c:pt>
                <c:pt idx="15">
                  <c:v>0.05</c:v>
                </c:pt>
              </c:numCache>
            </c:numRef>
          </c:val>
          <c:extLst>
            <c:ext xmlns:c16="http://schemas.microsoft.com/office/drawing/2014/chart" uri="{C3380CC4-5D6E-409C-BE32-E72D297353CC}">
              <c16:uniqueId val="{00000001-CD45-456D-8054-C7FD3BA1258B}"/>
            </c:ext>
          </c:extLst>
        </c:ser>
        <c:ser>
          <c:idx val="7"/>
          <c:order val="2"/>
          <c:tx>
            <c:strRef>
              <c:f>Sheet1!$E$1</c:f>
              <c:strCache>
                <c:ptCount val="1"/>
                <c:pt idx="0">
                  <c:v>Punjab</c:v>
                </c:pt>
              </c:strCache>
            </c:strRef>
          </c:tx>
          <c:spPr>
            <a:solidFill>
              <a:schemeClr val="accent3">
                <a:lumMod val="80000"/>
                <a:lumOff val="2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Sheet1!$E$2:$E$17</c:f>
              <c:numCache>
                <c:formatCode>General</c:formatCode>
                <c:ptCount val="16"/>
              </c:numCache>
            </c:numRef>
          </c:val>
          <c:extLst>
            <c:ext xmlns:c16="http://schemas.microsoft.com/office/drawing/2014/chart" uri="{C3380CC4-5D6E-409C-BE32-E72D297353CC}">
              <c16:uniqueId val="{00000000-CD45-456D-8054-C7FD3BA1258B}"/>
            </c:ext>
          </c:extLst>
        </c:ser>
        <c:ser>
          <c:idx val="1"/>
          <c:order val="3"/>
          <c:tx>
            <c:strRef>
              <c:f>Sheet1!$F$1</c:f>
              <c:strCache>
                <c:ptCount val="1"/>
                <c:pt idx="0">
                  <c:v>Haryana</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Sheet1!$F$2:$F$17</c:f>
              <c:numCache>
                <c:formatCode>General</c:formatCode>
                <c:ptCount val="16"/>
              </c:numCache>
            </c:numRef>
          </c:val>
          <c:extLst>
            <c:ext xmlns:c16="http://schemas.microsoft.com/office/drawing/2014/chart" uri="{C3380CC4-5D6E-409C-BE32-E72D297353CC}">
              <c16:uniqueId val="{00000000-563D-4B8A-9F62-B617B1EAD082}"/>
            </c:ext>
          </c:extLst>
        </c:ser>
        <c:ser>
          <c:idx val="4"/>
          <c:order val="4"/>
          <c:tx>
            <c:strRef>
              <c:f>Sheet1!$C$1</c:f>
              <c:strCache>
                <c:ptCount val="1"/>
                <c:pt idx="0">
                  <c:v>Delhi NCR </c:v>
                </c:pt>
              </c:strCache>
            </c:strRef>
          </c:tx>
          <c:spPr>
            <a:solidFill>
              <a:schemeClr val="accent3">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0.41299999999999998</c:v>
                </c:pt>
                <c:pt idx="1">
                  <c:v>0.41649999999999998</c:v>
                </c:pt>
                <c:pt idx="2">
                  <c:v>0.42</c:v>
                </c:pt>
                <c:pt idx="3">
                  <c:v>0.42280000000000001</c:v>
                </c:pt>
                <c:pt idx="4">
                  <c:v>0.42630000000000001</c:v>
                </c:pt>
                <c:pt idx="5">
                  <c:v>0.42980000000000002</c:v>
                </c:pt>
                <c:pt idx="6">
                  <c:v>0.43259999999999998</c:v>
                </c:pt>
                <c:pt idx="7">
                  <c:v>0.41720000000000002</c:v>
                </c:pt>
                <c:pt idx="8">
                  <c:v>0.41820000000000002</c:v>
                </c:pt>
                <c:pt idx="9">
                  <c:v>0.41920000000000002</c:v>
                </c:pt>
                <c:pt idx="10">
                  <c:v>0.4204</c:v>
                </c:pt>
                <c:pt idx="11">
                  <c:v>0.42149999999999999</c:v>
                </c:pt>
                <c:pt idx="12">
                  <c:v>0.42270000000000002</c:v>
                </c:pt>
                <c:pt idx="13">
                  <c:v>0.42349999999999999</c:v>
                </c:pt>
                <c:pt idx="14">
                  <c:v>0.42470000000000002</c:v>
                </c:pt>
                <c:pt idx="15">
                  <c:v>0.42599999999999999</c:v>
                </c:pt>
              </c:numCache>
            </c:numRef>
          </c:val>
          <c:extLst>
            <c:ext xmlns:c16="http://schemas.microsoft.com/office/drawing/2014/chart" uri="{C3380CC4-5D6E-409C-BE32-E72D297353CC}">
              <c16:uniqueId val="{00000002-CD45-456D-8054-C7FD3BA1258B}"/>
            </c:ext>
          </c:extLst>
        </c:ser>
        <c:ser>
          <c:idx val="0"/>
          <c:order val="5"/>
          <c:tx>
            <c:strRef>
              <c:f>Sheet1!$B$1</c:f>
              <c:strCache>
                <c:ptCount val="1"/>
                <c:pt idx="0">
                  <c:v>Uttar Pradesh</c:v>
                </c:pt>
              </c:strCache>
            </c:strRef>
          </c:tx>
          <c:spPr>
            <a:solidFill>
              <a:schemeClr val="accent1"/>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0.45810000000000001</c:v>
                </c:pt>
                <c:pt idx="1">
                  <c:v>0.44040000000000001</c:v>
                </c:pt>
                <c:pt idx="2">
                  <c:v>0.45710000000000001</c:v>
                </c:pt>
                <c:pt idx="3">
                  <c:v>0.4415</c:v>
                </c:pt>
                <c:pt idx="4">
                  <c:v>0.43919999999999998</c:v>
                </c:pt>
                <c:pt idx="5">
                  <c:v>0.45145000000000002</c:v>
                </c:pt>
                <c:pt idx="6">
                  <c:v>0.4572</c:v>
                </c:pt>
                <c:pt idx="7">
                  <c:v>0.47339999999999999</c:v>
                </c:pt>
                <c:pt idx="8">
                  <c:v>0.47420000000000001</c:v>
                </c:pt>
                <c:pt idx="9">
                  <c:v>0.47210000000000002</c:v>
                </c:pt>
                <c:pt idx="10">
                  <c:v>0.47149999999999997</c:v>
                </c:pt>
                <c:pt idx="11">
                  <c:v>0.4708</c:v>
                </c:pt>
                <c:pt idx="12">
                  <c:v>0.47</c:v>
                </c:pt>
                <c:pt idx="13">
                  <c:v>0.46920000000000001</c:v>
                </c:pt>
                <c:pt idx="14">
                  <c:v>0.46850000000000003</c:v>
                </c:pt>
                <c:pt idx="15">
                  <c:v>0.4672</c:v>
                </c:pt>
              </c:numCache>
            </c:numRef>
          </c:val>
          <c:extLst>
            <c:ext xmlns:c16="http://schemas.microsoft.com/office/drawing/2014/chart" uri="{C3380CC4-5D6E-409C-BE32-E72D297353CC}">
              <c16:uniqueId val="{00000003-CD45-456D-8054-C7FD3BA1258B}"/>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0"/>
        <c:spPr>
          <a:noFill/>
          <a:ln w="9525" cap="flat" cmpd="sng" algn="ctr">
            <a:solidFill>
              <a:schemeClr val="tx1">
                <a:lumMod val="15000"/>
                <a:lumOff val="85000"/>
              </a:schemeClr>
            </a:solidFill>
            <a:round/>
          </a:ln>
          <a:effectLst/>
        </c:spPr>
        <c:txPr>
          <a:bodyPr rot="0" spcFirstLastPara="1" vertOverflow="ellipsis" vert="horz" wrap="square" anchor="ctr" anchorCtr="1"/>
          <a:lstStyle/>
          <a:p>
            <a:pPr algn="just" rtl="0">
              <a:defRPr sz="9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094307518583495"/>
          <c:y val="0"/>
          <c:w val="0.77919934773456456"/>
          <c:h val="0.67753819927656878"/>
        </c:manualLayout>
      </c:layout>
      <c:barChart>
        <c:barDir val="col"/>
        <c:grouping val="stacked"/>
        <c:varyColors val="0"/>
        <c:ser>
          <c:idx val="3"/>
          <c:order val="0"/>
          <c:tx>
            <c:strRef>
              <c:f>Sheet1!$H$1</c:f>
              <c:strCache>
                <c:ptCount val="1"/>
                <c:pt idx="0">
                  <c:v>Others </c:v>
                </c:pt>
              </c:strCache>
            </c:strRef>
          </c:tx>
          <c:spPr>
            <a:solidFill>
              <a:schemeClr val="accent1">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Sheet1!$H$2:$H$17</c:f>
              <c:numCache>
                <c:formatCode>0.00%</c:formatCode>
                <c:ptCount val="16"/>
                <c:pt idx="0">
                  <c:v>7.9100000000000059E-2</c:v>
                </c:pt>
                <c:pt idx="1">
                  <c:v>9.5300000000000051E-2</c:v>
                </c:pt>
                <c:pt idx="2">
                  <c:v>7.46E-2</c:v>
                </c:pt>
                <c:pt idx="3">
                  <c:v>8.6699999999999888E-2</c:v>
                </c:pt>
                <c:pt idx="4">
                  <c:v>8.5000000000000075E-2</c:v>
                </c:pt>
                <c:pt idx="5">
                  <c:v>6.8549999999999889E-2</c:v>
                </c:pt>
                <c:pt idx="6">
                  <c:v>6.2900000000000067E-2</c:v>
                </c:pt>
                <c:pt idx="7">
                  <c:v>6.5099999999999936E-2</c:v>
                </c:pt>
                <c:pt idx="8">
                  <c:v>6.2599999999999878E-2</c:v>
                </c:pt>
                <c:pt idx="9">
                  <c:v>6.3200000000000034E-2</c:v>
                </c:pt>
                <c:pt idx="10">
                  <c:v>6.2000000000000055E-2</c:v>
                </c:pt>
                <c:pt idx="11">
                  <c:v>6.1000000000000054E-2</c:v>
                </c:pt>
                <c:pt idx="12">
                  <c:v>6.0099999999999931E-2</c:v>
                </c:pt>
                <c:pt idx="13">
                  <c:v>5.9299999999999908E-2</c:v>
                </c:pt>
                <c:pt idx="14">
                  <c:v>5.7799999999999963E-2</c:v>
                </c:pt>
                <c:pt idx="15">
                  <c:v>5.6799999999999962E-2</c:v>
                </c:pt>
              </c:numCache>
            </c:numRef>
          </c:val>
          <c:extLst>
            <c:ext xmlns:c16="http://schemas.microsoft.com/office/drawing/2014/chart" uri="{C3380CC4-5D6E-409C-BE32-E72D297353CC}">
              <c16:uniqueId val="{00000000-DF09-4E71-A756-33B855870DD4}"/>
            </c:ext>
          </c:extLst>
        </c:ser>
        <c:ser>
          <c:idx val="1"/>
          <c:order val="1"/>
          <c:tx>
            <c:strRef>
              <c:f>Sheet1!$G$1</c:f>
              <c:strCache>
                <c:ptCount val="1"/>
                <c:pt idx="0">
                  <c:v>Thermoforming</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Sheet1!$G$2:$G$17</c:f>
              <c:numCache>
                <c:formatCode>General</c:formatCode>
                <c:ptCount val="16"/>
              </c:numCache>
            </c:numRef>
          </c:val>
          <c:extLst>
            <c:ext xmlns:c16="http://schemas.microsoft.com/office/drawing/2014/chart" uri="{C3380CC4-5D6E-409C-BE32-E72D297353CC}">
              <c16:uniqueId val="{00000000-E655-4DD7-A304-21C0ABF07F06}"/>
            </c:ext>
          </c:extLst>
        </c:ser>
        <c:ser>
          <c:idx val="7"/>
          <c:order val="2"/>
          <c:tx>
            <c:strRef>
              <c:f>Sheet1!$F$1</c:f>
              <c:strCache>
                <c:ptCount val="1"/>
                <c:pt idx="0">
                  <c:v>Extrusion</c:v>
                </c:pt>
              </c:strCache>
            </c:strRef>
          </c:tx>
          <c:spPr>
            <a:solidFill>
              <a:schemeClr val="accent3">
                <a:lumMod val="80000"/>
                <a:lumOff val="2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Sheet1!$F$2:$F$17</c:f>
              <c:numCache>
                <c:formatCode>General</c:formatCode>
                <c:ptCount val="16"/>
              </c:numCache>
            </c:numRef>
          </c:val>
          <c:extLst>
            <c:ext xmlns:c16="http://schemas.microsoft.com/office/drawing/2014/chart" uri="{C3380CC4-5D6E-409C-BE32-E72D297353CC}">
              <c16:uniqueId val="{00000000-CD45-456D-8054-C7FD3BA1258B}"/>
            </c:ext>
          </c:extLst>
        </c:ser>
        <c:ser>
          <c:idx val="5"/>
          <c:order val="3"/>
          <c:tx>
            <c:strRef>
              <c:f>Sheet1!$E$1</c:f>
              <c:strCache>
                <c:ptCount val="1"/>
                <c:pt idx="0">
                  <c:v>Blow</c:v>
                </c:pt>
              </c:strCache>
            </c:strRef>
          </c:tx>
          <c:spPr>
            <a:solidFill>
              <a:schemeClr val="accent5">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Sheet1!$E$2:$E$17</c:f>
              <c:numCache>
                <c:formatCode>General</c:formatCode>
                <c:ptCount val="16"/>
              </c:numCache>
            </c:numRef>
          </c:val>
          <c:extLst>
            <c:ext xmlns:c16="http://schemas.microsoft.com/office/drawing/2014/chart" uri="{C3380CC4-5D6E-409C-BE32-E72D297353CC}">
              <c16:uniqueId val="{00000001-CD45-456D-8054-C7FD3BA1258B}"/>
            </c:ext>
          </c:extLst>
        </c:ser>
        <c:ser>
          <c:idx val="4"/>
          <c:order val="4"/>
          <c:tx>
            <c:strRef>
              <c:f>Sheet1!$D$1</c:f>
              <c:strCache>
                <c:ptCount val="1"/>
                <c:pt idx="0">
                  <c:v>BOPP</c:v>
                </c:pt>
              </c:strCache>
            </c:strRef>
          </c:tx>
          <c:spPr>
            <a:solidFill>
              <a:schemeClr val="accent3">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4.9799999999999997E-2</c:v>
                </c:pt>
                <c:pt idx="1">
                  <c:v>4.7800000000000002E-2</c:v>
                </c:pt>
                <c:pt idx="2">
                  <c:v>4.8300000000000003E-2</c:v>
                </c:pt>
                <c:pt idx="3">
                  <c:v>4.9000000000000002E-2</c:v>
                </c:pt>
                <c:pt idx="4">
                  <c:v>4.9500000000000002E-2</c:v>
                </c:pt>
                <c:pt idx="5">
                  <c:v>5.0200000000000002E-2</c:v>
                </c:pt>
                <c:pt idx="6">
                  <c:v>4.7300000000000002E-2</c:v>
                </c:pt>
                <c:pt idx="7">
                  <c:v>4.4299999999999999E-2</c:v>
                </c:pt>
                <c:pt idx="8">
                  <c:v>4.4999999999999998E-2</c:v>
                </c:pt>
                <c:pt idx="9">
                  <c:v>4.5499999999999999E-2</c:v>
                </c:pt>
                <c:pt idx="10">
                  <c:v>4.6100000000000002E-2</c:v>
                </c:pt>
                <c:pt idx="11">
                  <c:v>4.6699999999999998E-2</c:v>
                </c:pt>
                <c:pt idx="12">
                  <c:v>4.7199999999999999E-2</c:v>
                </c:pt>
                <c:pt idx="13">
                  <c:v>4.8000000000000001E-2</c:v>
                </c:pt>
                <c:pt idx="14">
                  <c:v>4.9000000000000002E-2</c:v>
                </c:pt>
                <c:pt idx="15">
                  <c:v>0.05</c:v>
                </c:pt>
              </c:numCache>
            </c:numRef>
          </c:val>
          <c:extLst>
            <c:ext xmlns:c16="http://schemas.microsoft.com/office/drawing/2014/chart" uri="{C3380CC4-5D6E-409C-BE32-E72D297353CC}">
              <c16:uniqueId val="{00000002-CD45-456D-8054-C7FD3BA1258B}"/>
            </c:ext>
          </c:extLst>
        </c:ser>
        <c:ser>
          <c:idx val="0"/>
          <c:order val="5"/>
          <c:tx>
            <c:strRef>
              <c:f>Sheet1!$C$1</c:f>
              <c:strCache>
                <c:ptCount val="1"/>
                <c:pt idx="0">
                  <c:v>Raffia</c:v>
                </c:pt>
              </c:strCache>
            </c:strRef>
          </c:tx>
          <c:spPr>
            <a:solidFill>
              <a:schemeClr val="accent1"/>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0.41299999999999998</c:v>
                </c:pt>
                <c:pt idx="1">
                  <c:v>0.41649999999999998</c:v>
                </c:pt>
                <c:pt idx="2">
                  <c:v>0.42</c:v>
                </c:pt>
                <c:pt idx="3">
                  <c:v>0.42280000000000001</c:v>
                </c:pt>
                <c:pt idx="4">
                  <c:v>0.42630000000000001</c:v>
                </c:pt>
                <c:pt idx="5">
                  <c:v>0.42980000000000002</c:v>
                </c:pt>
                <c:pt idx="6">
                  <c:v>0.43259999999999998</c:v>
                </c:pt>
                <c:pt idx="7">
                  <c:v>0.41720000000000002</c:v>
                </c:pt>
                <c:pt idx="8">
                  <c:v>0.41820000000000002</c:v>
                </c:pt>
                <c:pt idx="9">
                  <c:v>0.41920000000000002</c:v>
                </c:pt>
                <c:pt idx="10">
                  <c:v>0.4204</c:v>
                </c:pt>
                <c:pt idx="11">
                  <c:v>0.42149999999999999</c:v>
                </c:pt>
                <c:pt idx="12">
                  <c:v>0.42270000000000002</c:v>
                </c:pt>
                <c:pt idx="13">
                  <c:v>0.42349999999999999</c:v>
                </c:pt>
                <c:pt idx="14">
                  <c:v>0.42470000000000002</c:v>
                </c:pt>
                <c:pt idx="15">
                  <c:v>0.42599999999999999</c:v>
                </c:pt>
              </c:numCache>
            </c:numRef>
          </c:val>
          <c:extLst>
            <c:ext xmlns:c16="http://schemas.microsoft.com/office/drawing/2014/chart" uri="{C3380CC4-5D6E-409C-BE32-E72D297353CC}">
              <c16:uniqueId val="{00000003-CD45-456D-8054-C7FD3BA1258B}"/>
            </c:ext>
          </c:extLst>
        </c:ser>
        <c:ser>
          <c:idx val="2"/>
          <c:order val="6"/>
          <c:tx>
            <c:strRef>
              <c:f>Sheet1!$B$1</c:f>
              <c:strCache>
                <c:ptCount val="1"/>
                <c:pt idx="0">
                  <c:v>IM</c:v>
                </c:pt>
              </c:strCache>
            </c:strRef>
          </c:tx>
          <c:spPr>
            <a:solidFill>
              <a:schemeClr val="accent5"/>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0.45810000000000001</c:v>
                </c:pt>
                <c:pt idx="1">
                  <c:v>0.44040000000000001</c:v>
                </c:pt>
                <c:pt idx="2">
                  <c:v>0.45710000000000001</c:v>
                </c:pt>
                <c:pt idx="3">
                  <c:v>0.4415</c:v>
                </c:pt>
                <c:pt idx="4">
                  <c:v>0.43919999999999998</c:v>
                </c:pt>
                <c:pt idx="5">
                  <c:v>0.45145000000000002</c:v>
                </c:pt>
                <c:pt idx="6">
                  <c:v>0.4572</c:v>
                </c:pt>
                <c:pt idx="7">
                  <c:v>0.47339999999999999</c:v>
                </c:pt>
                <c:pt idx="8">
                  <c:v>0.47420000000000001</c:v>
                </c:pt>
                <c:pt idx="9">
                  <c:v>0.47210000000000002</c:v>
                </c:pt>
                <c:pt idx="10">
                  <c:v>0.47149999999999997</c:v>
                </c:pt>
                <c:pt idx="11">
                  <c:v>0.4708</c:v>
                </c:pt>
                <c:pt idx="12">
                  <c:v>0.47</c:v>
                </c:pt>
                <c:pt idx="13">
                  <c:v>0.46920000000000001</c:v>
                </c:pt>
                <c:pt idx="14">
                  <c:v>0.46850000000000003</c:v>
                </c:pt>
                <c:pt idx="15">
                  <c:v>0.4672</c:v>
                </c:pt>
              </c:numCache>
            </c:numRef>
          </c:val>
          <c:extLst>
            <c:ext xmlns:c16="http://schemas.microsoft.com/office/drawing/2014/chart" uri="{C3380CC4-5D6E-409C-BE32-E72D297353CC}">
              <c16:uniqueId val="{00000001-E655-4DD7-A304-21C0ABF07F06}"/>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0"/>
        <c:spPr>
          <a:noFill/>
          <a:ln w="9525" cap="flat" cmpd="sng" algn="ctr">
            <a:solidFill>
              <a:schemeClr val="tx1">
                <a:lumMod val="15000"/>
                <a:lumOff val="85000"/>
              </a:schemeClr>
            </a:solidFill>
            <a:round/>
          </a:ln>
          <a:effectLst/>
        </c:spPr>
        <c:txPr>
          <a:bodyPr rot="0" spcFirstLastPara="1" vertOverflow="ellipsis" vert="horz" wrap="square" anchor="ctr" anchorCtr="1"/>
          <a:lstStyle/>
          <a:p>
            <a:pPr algn="just" rtl="0">
              <a:defRPr sz="9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094307518583495"/>
          <c:y val="0"/>
          <c:w val="0.77919934773456456"/>
          <c:h val="0.67753819927656878"/>
        </c:manualLayout>
      </c:layout>
      <c:barChart>
        <c:barDir val="col"/>
        <c:grouping val="stacked"/>
        <c:varyColors val="0"/>
        <c:ser>
          <c:idx val="2"/>
          <c:order val="0"/>
          <c:tx>
            <c:strRef>
              <c:f>Sheet1!$G$1</c:f>
              <c:strCache>
                <c:ptCount val="1"/>
                <c:pt idx="0">
                  <c:v>Others </c:v>
                </c:pt>
              </c:strCache>
            </c:strRef>
          </c:tx>
          <c:spPr>
            <a:solidFill>
              <a:schemeClr val="accent5"/>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Sheet1!$G$2:$G$17</c:f>
              <c:numCache>
                <c:formatCode>0.00%</c:formatCode>
                <c:ptCount val="16"/>
                <c:pt idx="0">
                  <c:v>7.9100000000000059E-2</c:v>
                </c:pt>
                <c:pt idx="1">
                  <c:v>9.5300000000000051E-2</c:v>
                </c:pt>
                <c:pt idx="2">
                  <c:v>7.46E-2</c:v>
                </c:pt>
                <c:pt idx="3">
                  <c:v>8.6699999999999888E-2</c:v>
                </c:pt>
                <c:pt idx="4">
                  <c:v>8.5000000000000075E-2</c:v>
                </c:pt>
                <c:pt idx="5">
                  <c:v>6.8549999999999889E-2</c:v>
                </c:pt>
                <c:pt idx="6">
                  <c:v>6.2900000000000067E-2</c:v>
                </c:pt>
                <c:pt idx="7">
                  <c:v>6.5099999999999936E-2</c:v>
                </c:pt>
                <c:pt idx="8">
                  <c:v>6.2599999999999878E-2</c:v>
                </c:pt>
                <c:pt idx="9">
                  <c:v>6.3200000000000034E-2</c:v>
                </c:pt>
                <c:pt idx="10">
                  <c:v>6.2000000000000055E-2</c:v>
                </c:pt>
                <c:pt idx="11">
                  <c:v>6.1000000000000054E-2</c:v>
                </c:pt>
                <c:pt idx="12">
                  <c:v>6.0099999999999931E-2</c:v>
                </c:pt>
                <c:pt idx="13">
                  <c:v>5.9299999999999908E-2</c:v>
                </c:pt>
                <c:pt idx="14">
                  <c:v>5.7799999999999963E-2</c:v>
                </c:pt>
                <c:pt idx="15">
                  <c:v>5.6799999999999962E-2</c:v>
                </c:pt>
              </c:numCache>
            </c:numRef>
          </c:val>
          <c:extLst>
            <c:ext xmlns:c16="http://schemas.microsoft.com/office/drawing/2014/chart" uri="{C3380CC4-5D6E-409C-BE32-E72D297353CC}">
              <c16:uniqueId val="{00000001-563D-4B8A-9F62-B617B1EAD082}"/>
            </c:ext>
          </c:extLst>
        </c:ser>
        <c:ser>
          <c:idx val="5"/>
          <c:order val="1"/>
          <c:tx>
            <c:strRef>
              <c:f>Sheet1!$D$1</c:f>
              <c:strCache>
                <c:ptCount val="1"/>
                <c:pt idx="0">
                  <c:v>Himachal Pradesh</c:v>
                </c:pt>
              </c:strCache>
            </c:strRef>
          </c:tx>
          <c:spPr>
            <a:solidFill>
              <a:schemeClr val="accent5">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4.9799999999999997E-2</c:v>
                </c:pt>
                <c:pt idx="1">
                  <c:v>4.7800000000000002E-2</c:v>
                </c:pt>
                <c:pt idx="2">
                  <c:v>4.8300000000000003E-2</c:v>
                </c:pt>
                <c:pt idx="3">
                  <c:v>4.9000000000000002E-2</c:v>
                </c:pt>
                <c:pt idx="4">
                  <c:v>4.9500000000000002E-2</c:v>
                </c:pt>
                <c:pt idx="5">
                  <c:v>5.0200000000000002E-2</c:v>
                </c:pt>
                <c:pt idx="6">
                  <c:v>4.7300000000000002E-2</c:v>
                </c:pt>
                <c:pt idx="7">
                  <c:v>4.4299999999999999E-2</c:v>
                </c:pt>
                <c:pt idx="8">
                  <c:v>4.4999999999999998E-2</c:v>
                </c:pt>
                <c:pt idx="9">
                  <c:v>4.5499999999999999E-2</c:v>
                </c:pt>
                <c:pt idx="10">
                  <c:v>4.6100000000000002E-2</c:v>
                </c:pt>
                <c:pt idx="11">
                  <c:v>4.6699999999999998E-2</c:v>
                </c:pt>
                <c:pt idx="12">
                  <c:v>4.7199999999999999E-2</c:v>
                </c:pt>
                <c:pt idx="13">
                  <c:v>4.8000000000000001E-2</c:v>
                </c:pt>
                <c:pt idx="14">
                  <c:v>4.9000000000000002E-2</c:v>
                </c:pt>
                <c:pt idx="15">
                  <c:v>0.05</c:v>
                </c:pt>
              </c:numCache>
            </c:numRef>
          </c:val>
          <c:extLst>
            <c:ext xmlns:c16="http://schemas.microsoft.com/office/drawing/2014/chart" uri="{C3380CC4-5D6E-409C-BE32-E72D297353CC}">
              <c16:uniqueId val="{00000001-CD45-456D-8054-C7FD3BA1258B}"/>
            </c:ext>
          </c:extLst>
        </c:ser>
        <c:ser>
          <c:idx val="7"/>
          <c:order val="2"/>
          <c:tx>
            <c:strRef>
              <c:f>Sheet1!$E$1</c:f>
              <c:strCache>
                <c:ptCount val="1"/>
                <c:pt idx="0">
                  <c:v>Punjab</c:v>
                </c:pt>
              </c:strCache>
            </c:strRef>
          </c:tx>
          <c:spPr>
            <a:solidFill>
              <a:schemeClr val="accent3">
                <a:lumMod val="80000"/>
                <a:lumOff val="2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Sheet1!$E$2:$E$17</c:f>
              <c:numCache>
                <c:formatCode>General</c:formatCode>
                <c:ptCount val="16"/>
              </c:numCache>
            </c:numRef>
          </c:val>
          <c:extLst>
            <c:ext xmlns:c16="http://schemas.microsoft.com/office/drawing/2014/chart" uri="{C3380CC4-5D6E-409C-BE32-E72D297353CC}">
              <c16:uniqueId val="{00000000-CD45-456D-8054-C7FD3BA1258B}"/>
            </c:ext>
          </c:extLst>
        </c:ser>
        <c:ser>
          <c:idx val="1"/>
          <c:order val="3"/>
          <c:tx>
            <c:strRef>
              <c:f>Sheet1!$F$1</c:f>
              <c:strCache>
                <c:ptCount val="1"/>
                <c:pt idx="0">
                  <c:v>Haryana</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Sheet1!$F$2:$F$17</c:f>
              <c:numCache>
                <c:formatCode>General</c:formatCode>
                <c:ptCount val="16"/>
              </c:numCache>
            </c:numRef>
          </c:val>
          <c:extLst>
            <c:ext xmlns:c16="http://schemas.microsoft.com/office/drawing/2014/chart" uri="{C3380CC4-5D6E-409C-BE32-E72D297353CC}">
              <c16:uniqueId val="{00000000-563D-4B8A-9F62-B617B1EAD082}"/>
            </c:ext>
          </c:extLst>
        </c:ser>
        <c:ser>
          <c:idx val="4"/>
          <c:order val="4"/>
          <c:tx>
            <c:strRef>
              <c:f>Sheet1!$C$1</c:f>
              <c:strCache>
                <c:ptCount val="1"/>
                <c:pt idx="0">
                  <c:v>Delhi NCR </c:v>
                </c:pt>
              </c:strCache>
            </c:strRef>
          </c:tx>
          <c:spPr>
            <a:solidFill>
              <a:schemeClr val="accent3">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0.41299999999999998</c:v>
                </c:pt>
                <c:pt idx="1">
                  <c:v>0.41649999999999998</c:v>
                </c:pt>
                <c:pt idx="2">
                  <c:v>0.42</c:v>
                </c:pt>
                <c:pt idx="3">
                  <c:v>0.42280000000000001</c:v>
                </c:pt>
                <c:pt idx="4">
                  <c:v>0.42630000000000001</c:v>
                </c:pt>
                <c:pt idx="5">
                  <c:v>0.42980000000000002</c:v>
                </c:pt>
                <c:pt idx="6">
                  <c:v>0.43259999999999998</c:v>
                </c:pt>
                <c:pt idx="7">
                  <c:v>0.41720000000000002</c:v>
                </c:pt>
                <c:pt idx="8">
                  <c:v>0.41820000000000002</c:v>
                </c:pt>
                <c:pt idx="9">
                  <c:v>0.41920000000000002</c:v>
                </c:pt>
                <c:pt idx="10">
                  <c:v>0.4204</c:v>
                </c:pt>
                <c:pt idx="11">
                  <c:v>0.42149999999999999</c:v>
                </c:pt>
                <c:pt idx="12">
                  <c:v>0.42270000000000002</c:v>
                </c:pt>
                <c:pt idx="13">
                  <c:v>0.42349999999999999</c:v>
                </c:pt>
                <c:pt idx="14">
                  <c:v>0.42470000000000002</c:v>
                </c:pt>
                <c:pt idx="15">
                  <c:v>0.42599999999999999</c:v>
                </c:pt>
              </c:numCache>
            </c:numRef>
          </c:val>
          <c:extLst>
            <c:ext xmlns:c16="http://schemas.microsoft.com/office/drawing/2014/chart" uri="{C3380CC4-5D6E-409C-BE32-E72D297353CC}">
              <c16:uniqueId val="{00000002-CD45-456D-8054-C7FD3BA1258B}"/>
            </c:ext>
          </c:extLst>
        </c:ser>
        <c:ser>
          <c:idx val="0"/>
          <c:order val="5"/>
          <c:tx>
            <c:strRef>
              <c:f>Sheet1!$B$1</c:f>
              <c:strCache>
                <c:ptCount val="1"/>
                <c:pt idx="0">
                  <c:v>Uttar Pradesh</c:v>
                </c:pt>
              </c:strCache>
            </c:strRef>
          </c:tx>
          <c:spPr>
            <a:solidFill>
              <a:schemeClr val="accent1"/>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0.45810000000000001</c:v>
                </c:pt>
                <c:pt idx="1">
                  <c:v>0.44040000000000001</c:v>
                </c:pt>
                <c:pt idx="2">
                  <c:v>0.45710000000000001</c:v>
                </c:pt>
                <c:pt idx="3">
                  <c:v>0.4415</c:v>
                </c:pt>
                <c:pt idx="4">
                  <c:v>0.43919999999999998</c:v>
                </c:pt>
                <c:pt idx="5">
                  <c:v>0.45145000000000002</c:v>
                </c:pt>
                <c:pt idx="6">
                  <c:v>0.4572</c:v>
                </c:pt>
                <c:pt idx="7">
                  <c:v>0.47339999999999999</c:v>
                </c:pt>
                <c:pt idx="8">
                  <c:v>0.47420000000000001</c:v>
                </c:pt>
                <c:pt idx="9">
                  <c:v>0.47210000000000002</c:v>
                </c:pt>
                <c:pt idx="10">
                  <c:v>0.47149999999999997</c:v>
                </c:pt>
                <c:pt idx="11">
                  <c:v>0.4708</c:v>
                </c:pt>
                <c:pt idx="12">
                  <c:v>0.47</c:v>
                </c:pt>
                <c:pt idx="13">
                  <c:v>0.46920000000000001</c:v>
                </c:pt>
                <c:pt idx="14">
                  <c:v>0.46850000000000003</c:v>
                </c:pt>
                <c:pt idx="15">
                  <c:v>0.4672</c:v>
                </c:pt>
              </c:numCache>
            </c:numRef>
          </c:val>
          <c:extLst>
            <c:ext xmlns:c16="http://schemas.microsoft.com/office/drawing/2014/chart" uri="{C3380CC4-5D6E-409C-BE32-E72D297353CC}">
              <c16:uniqueId val="{00000003-CD45-456D-8054-C7FD3BA1258B}"/>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0"/>
        <c:spPr>
          <a:noFill/>
          <a:ln w="9525" cap="flat" cmpd="sng" algn="ctr">
            <a:solidFill>
              <a:schemeClr val="tx1">
                <a:lumMod val="15000"/>
                <a:lumOff val="85000"/>
              </a:schemeClr>
            </a:solidFill>
            <a:round/>
          </a:ln>
          <a:effectLst/>
        </c:spPr>
        <c:txPr>
          <a:bodyPr rot="0" spcFirstLastPara="1" vertOverflow="ellipsis" vert="horz" wrap="square" anchor="ctr" anchorCtr="1"/>
          <a:lstStyle/>
          <a:p>
            <a:pPr algn="just" rtl="0">
              <a:defRPr sz="9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094307518583495"/>
          <c:y val="0"/>
          <c:w val="0.77919934773456456"/>
          <c:h val="0.67753819927656878"/>
        </c:manualLayout>
      </c:layout>
      <c:barChart>
        <c:barDir val="col"/>
        <c:grouping val="stacked"/>
        <c:varyColors val="0"/>
        <c:ser>
          <c:idx val="2"/>
          <c:order val="0"/>
          <c:tx>
            <c:strRef>
              <c:f>Sheet1!$F$1</c:f>
              <c:strCache>
                <c:ptCount val="1"/>
                <c:pt idx="0">
                  <c:v>Others </c:v>
                </c:pt>
              </c:strCache>
            </c:strRef>
          </c:tx>
          <c:spPr>
            <a:solidFill>
              <a:schemeClr val="accent5"/>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Sheet1!$F$2:$F$17</c:f>
              <c:numCache>
                <c:formatCode>0.00%</c:formatCode>
                <c:ptCount val="16"/>
                <c:pt idx="0">
                  <c:v>7.9100000000000059E-2</c:v>
                </c:pt>
                <c:pt idx="1">
                  <c:v>9.5300000000000051E-2</c:v>
                </c:pt>
                <c:pt idx="2">
                  <c:v>7.46E-2</c:v>
                </c:pt>
                <c:pt idx="3">
                  <c:v>8.6699999999999888E-2</c:v>
                </c:pt>
                <c:pt idx="4">
                  <c:v>8.5000000000000075E-2</c:v>
                </c:pt>
                <c:pt idx="5">
                  <c:v>6.8549999999999889E-2</c:v>
                </c:pt>
                <c:pt idx="6">
                  <c:v>6.2900000000000067E-2</c:v>
                </c:pt>
                <c:pt idx="7">
                  <c:v>6.5099999999999936E-2</c:v>
                </c:pt>
                <c:pt idx="8">
                  <c:v>6.2599999999999878E-2</c:v>
                </c:pt>
                <c:pt idx="9">
                  <c:v>6.3200000000000034E-2</c:v>
                </c:pt>
                <c:pt idx="10">
                  <c:v>6.2000000000000055E-2</c:v>
                </c:pt>
                <c:pt idx="11">
                  <c:v>6.1000000000000054E-2</c:v>
                </c:pt>
                <c:pt idx="12">
                  <c:v>6.0099999999999931E-2</c:v>
                </c:pt>
                <c:pt idx="13">
                  <c:v>5.9299999999999908E-2</c:v>
                </c:pt>
                <c:pt idx="14">
                  <c:v>5.7799999999999963E-2</c:v>
                </c:pt>
                <c:pt idx="15">
                  <c:v>5.6799999999999962E-2</c:v>
                </c:pt>
              </c:numCache>
            </c:numRef>
          </c:val>
          <c:extLst>
            <c:ext xmlns:c16="http://schemas.microsoft.com/office/drawing/2014/chart" uri="{C3380CC4-5D6E-409C-BE32-E72D297353CC}">
              <c16:uniqueId val="{00000001-563D-4B8A-9F62-B617B1EAD082}"/>
            </c:ext>
          </c:extLst>
        </c:ser>
        <c:ser>
          <c:idx val="5"/>
          <c:order val="1"/>
          <c:tx>
            <c:strRef>
              <c:f>Sheet1!$D$1</c:f>
              <c:strCache>
                <c:ptCount val="1"/>
                <c:pt idx="0">
                  <c:v>Madhya Pradesh</c:v>
                </c:pt>
              </c:strCache>
            </c:strRef>
          </c:tx>
          <c:spPr>
            <a:solidFill>
              <a:schemeClr val="accent5">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4.9799999999999997E-2</c:v>
                </c:pt>
                <c:pt idx="1">
                  <c:v>4.7800000000000002E-2</c:v>
                </c:pt>
                <c:pt idx="2">
                  <c:v>4.8300000000000003E-2</c:v>
                </c:pt>
                <c:pt idx="3">
                  <c:v>4.9000000000000002E-2</c:v>
                </c:pt>
                <c:pt idx="4">
                  <c:v>4.9500000000000002E-2</c:v>
                </c:pt>
                <c:pt idx="5">
                  <c:v>5.0200000000000002E-2</c:v>
                </c:pt>
                <c:pt idx="6">
                  <c:v>4.7300000000000002E-2</c:v>
                </c:pt>
                <c:pt idx="7">
                  <c:v>4.4299999999999999E-2</c:v>
                </c:pt>
                <c:pt idx="8">
                  <c:v>4.4999999999999998E-2</c:v>
                </c:pt>
                <c:pt idx="9">
                  <c:v>4.5499999999999999E-2</c:v>
                </c:pt>
                <c:pt idx="10">
                  <c:v>4.6100000000000002E-2</c:v>
                </c:pt>
                <c:pt idx="11">
                  <c:v>4.6699999999999998E-2</c:v>
                </c:pt>
                <c:pt idx="12">
                  <c:v>4.7199999999999999E-2</c:v>
                </c:pt>
                <c:pt idx="13">
                  <c:v>4.8000000000000001E-2</c:v>
                </c:pt>
                <c:pt idx="14">
                  <c:v>4.9000000000000002E-2</c:v>
                </c:pt>
                <c:pt idx="15">
                  <c:v>0.05</c:v>
                </c:pt>
              </c:numCache>
            </c:numRef>
          </c:val>
          <c:extLst>
            <c:ext xmlns:c16="http://schemas.microsoft.com/office/drawing/2014/chart" uri="{C3380CC4-5D6E-409C-BE32-E72D297353CC}">
              <c16:uniqueId val="{00000001-CD45-456D-8054-C7FD3BA1258B}"/>
            </c:ext>
          </c:extLst>
        </c:ser>
        <c:ser>
          <c:idx val="7"/>
          <c:order val="2"/>
          <c:tx>
            <c:strRef>
              <c:f>Sheet1!$E$1</c:f>
              <c:strCache>
                <c:ptCount val="1"/>
                <c:pt idx="0">
                  <c:v>Maharashtra</c:v>
                </c:pt>
              </c:strCache>
            </c:strRef>
          </c:tx>
          <c:spPr>
            <a:solidFill>
              <a:schemeClr val="accent3">
                <a:lumMod val="80000"/>
                <a:lumOff val="2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Sheet1!$E$2:$E$17</c:f>
              <c:numCache>
                <c:formatCode>General</c:formatCode>
                <c:ptCount val="16"/>
              </c:numCache>
            </c:numRef>
          </c:val>
          <c:extLst>
            <c:ext xmlns:c16="http://schemas.microsoft.com/office/drawing/2014/chart" uri="{C3380CC4-5D6E-409C-BE32-E72D297353CC}">
              <c16:uniqueId val="{00000000-CD45-456D-8054-C7FD3BA1258B}"/>
            </c:ext>
          </c:extLst>
        </c:ser>
        <c:ser>
          <c:idx val="4"/>
          <c:order val="4"/>
          <c:tx>
            <c:strRef>
              <c:f>Sheet1!$C$1</c:f>
              <c:strCache>
                <c:ptCount val="1"/>
                <c:pt idx="0">
                  <c:v>Rajasthan </c:v>
                </c:pt>
              </c:strCache>
            </c:strRef>
          </c:tx>
          <c:spPr>
            <a:solidFill>
              <a:schemeClr val="accent3">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0.41299999999999998</c:v>
                </c:pt>
                <c:pt idx="1">
                  <c:v>0.41649999999999998</c:v>
                </c:pt>
                <c:pt idx="2">
                  <c:v>0.42</c:v>
                </c:pt>
                <c:pt idx="3">
                  <c:v>0.42280000000000001</c:v>
                </c:pt>
                <c:pt idx="4">
                  <c:v>0.42630000000000001</c:v>
                </c:pt>
                <c:pt idx="5">
                  <c:v>0.42980000000000002</c:v>
                </c:pt>
                <c:pt idx="6">
                  <c:v>0.43259999999999998</c:v>
                </c:pt>
                <c:pt idx="7">
                  <c:v>0.41720000000000002</c:v>
                </c:pt>
                <c:pt idx="8">
                  <c:v>0.41820000000000002</c:v>
                </c:pt>
                <c:pt idx="9">
                  <c:v>0.41920000000000002</c:v>
                </c:pt>
                <c:pt idx="10">
                  <c:v>0.4204</c:v>
                </c:pt>
                <c:pt idx="11">
                  <c:v>0.42149999999999999</c:v>
                </c:pt>
                <c:pt idx="12">
                  <c:v>0.42270000000000002</c:v>
                </c:pt>
                <c:pt idx="13">
                  <c:v>0.42349999999999999</c:v>
                </c:pt>
                <c:pt idx="14">
                  <c:v>0.42470000000000002</c:v>
                </c:pt>
                <c:pt idx="15">
                  <c:v>0.42599999999999999</c:v>
                </c:pt>
              </c:numCache>
            </c:numRef>
          </c:val>
          <c:extLst>
            <c:ext xmlns:c16="http://schemas.microsoft.com/office/drawing/2014/chart" uri="{C3380CC4-5D6E-409C-BE32-E72D297353CC}">
              <c16:uniqueId val="{00000002-CD45-456D-8054-C7FD3BA1258B}"/>
            </c:ext>
          </c:extLst>
        </c:ser>
        <c:ser>
          <c:idx val="0"/>
          <c:order val="5"/>
          <c:tx>
            <c:strRef>
              <c:f>Sheet1!$B$1</c:f>
              <c:strCache>
                <c:ptCount val="1"/>
                <c:pt idx="0">
                  <c:v>Gujarat</c:v>
                </c:pt>
              </c:strCache>
            </c:strRef>
          </c:tx>
          <c:spPr>
            <a:solidFill>
              <a:schemeClr val="accent1"/>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0.45810000000000001</c:v>
                </c:pt>
                <c:pt idx="1">
                  <c:v>0.44040000000000001</c:v>
                </c:pt>
                <c:pt idx="2">
                  <c:v>0.45710000000000001</c:v>
                </c:pt>
                <c:pt idx="3">
                  <c:v>0.4415</c:v>
                </c:pt>
                <c:pt idx="4">
                  <c:v>0.43919999999999998</c:v>
                </c:pt>
                <c:pt idx="5">
                  <c:v>0.45145000000000002</c:v>
                </c:pt>
                <c:pt idx="6">
                  <c:v>0.4572</c:v>
                </c:pt>
                <c:pt idx="7">
                  <c:v>0.47339999999999999</c:v>
                </c:pt>
                <c:pt idx="8">
                  <c:v>0.47420000000000001</c:v>
                </c:pt>
                <c:pt idx="9">
                  <c:v>0.47210000000000002</c:v>
                </c:pt>
                <c:pt idx="10">
                  <c:v>0.47149999999999997</c:v>
                </c:pt>
                <c:pt idx="11">
                  <c:v>0.4708</c:v>
                </c:pt>
                <c:pt idx="12">
                  <c:v>0.47</c:v>
                </c:pt>
                <c:pt idx="13">
                  <c:v>0.46920000000000001</c:v>
                </c:pt>
                <c:pt idx="14">
                  <c:v>0.46850000000000003</c:v>
                </c:pt>
                <c:pt idx="15">
                  <c:v>0.4672</c:v>
                </c:pt>
              </c:numCache>
            </c:numRef>
          </c:val>
          <c:extLst>
            <c:ext xmlns:c16="http://schemas.microsoft.com/office/drawing/2014/chart" uri="{C3380CC4-5D6E-409C-BE32-E72D297353CC}">
              <c16:uniqueId val="{00000003-CD45-456D-8054-C7FD3BA1258B}"/>
            </c:ext>
          </c:extLst>
        </c:ser>
        <c:dLbls>
          <c:showLegendKey val="0"/>
          <c:showVal val="0"/>
          <c:showCatName val="0"/>
          <c:showSerName val="0"/>
          <c:showPercent val="0"/>
          <c:showBubbleSize val="0"/>
        </c:dLbls>
        <c:gapWidth val="150"/>
        <c:overlap val="100"/>
        <c:axId val="514429984"/>
        <c:axId val="514432280"/>
        <c:extLst>
          <c:ext xmlns:c15="http://schemas.microsoft.com/office/drawing/2012/chart" uri="{02D57815-91ED-43cb-92C2-25804820EDAC}">
            <c15:filteredBarSeries>
              <c15:ser>
                <c:idx val="1"/>
                <c:order val="3"/>
                <c:tx>
                  <c:strRef>
                    <c:extLst>
                      <c:ext uri="{02D57815-91ED-43cb-92C2-25804820EDAC}">
                        <c15:formulaRef>
                          <c15:sqref>Sheet1!#REF!</c15:sqref>
                        </c15:formulaRef>
                      </c:ext>
                    </c:extLst>
                    <c:strCache>
                      <c:ptCount val="1"/>
                      <c:pt idx="0">
                        <c:v>#REF!</c:v>
                      </c:pt>
                    </c:strCache>
                  </c:strRef>
                </c:tx>
                <c:spPr>
                  <a:solidFill>
                    <a:schemeClr val="accent3"/>
                  </a:solidFill>
                  <a:ln>
                    <a:noFill/>
                  </a:ln>
                  <a:effectLst/>
                </c:spPr>
                <c:invertIfNegative val="0"/>
                <c:cat>
                  <c:strRef>
                    <c:extLst>
                      <c:ext uri="{02D57815-91ED-43cb-92C2-25804820EDAC}">
                        <c15:formulaRef>
                          <c15:sqref>Sheet1!$A$2:$A$17</c15:sqref>
                        </c15:formulaRef>
                      </c:ext>
                    </c:extLst>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extLst>
                      <c:ext uri="{02D57815-91ED-43cb-92C2-25804820EDAC}">
                        <c15:formulaRef>
                          <c15:sqref>Sheet1!#REF!</c15:sqref>
                        </c15:formulaRef>
                      </c:ext>
                    </c:extLst>
                    <c:numCache>
                      <c:formatCode>General</c:formatCode>
                      <c:ptCount val="1"/>
                      <c:pt idx="0">
                        <c:v>1</c:v>
                      </c:pt>
                    </c:numCache>
                  </c:numRef>
                </c:val>
                <c:extLst>
                  <c:ext xmlns:c16="http://schemas.microsoft.com/office/drawing/2014/chart" uri="{C3380CC4-5D6E-409C-BE32-E72D297353CC}">
                    <c16:uniqueId val="{00000000-563D-4B8A-9F62-B617B1EAD082}"/>
                  </c:ext>
                </c:extLst>
              </c15:ser>
            </c15:filteredBarSeries>
          </c:ext>
        </c:extLst>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0"/>
        <c:spPr>
          <a:noFill/>
          <a:ln w="9525" cap="flat" cmpd="sng" algn="ctr">
            <a:solidFill>
              <a:schemeClr val="tx1">
                <a:lumMod val="15000"/>
                <a:lumOff val="85000"/>
              </a:schemeClr>
            </a:solidFill>
            <a:round/>
          </a:ln>
          <a:effectLst/>
        </c:spPr>
        <c:txPr>
          <a:bodyPr rot="0" spcFirstLastPara="1" vertOverflow="ellipsis" vert="horz" wrap="square" anchor="ctr" anchorCtr="1"/>
          <a:lstStyle/>
          <a:p>
            <a:pPr algn="just" rtl="0">
              <a:defRPr sz="9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094307518583495"/>
          <c:y val="0"/>
          <c:w val="0.77919934773456456"/>
          <c:h val="0.67753819927656878"/>
        </c:manualLayout>
      </c:layout>
      <c:barChart>
        <c:barDir val="col"/>
        <c:grouping val="stacked"/>
        <c:varyColors val="0"/>
        <c:ser>
          <c:idx val="0"/>
          <c:order val="0"/>
          <c:tx>
            <c:strRef>
              <c:f>Sheet1!$G$1</c:f>
              <c:strCache>
                <c:ptCount val="1"/>
                <c:pt idx="0">
                  <c:v>Others </c:v>
                </c:pt>
              </c:strCache>
            </c:strRef>
          </c:tx>
          <c:spPr>
            <a:solidFill>
              <a:schemeClr val="accent1"/>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Sheet1!$G$2:$G$17</c:f>
              <c:numCache>
                <c:formatCode>0.00%</c:formatCode>
                <c:ptCount val="16"/>
                <c:pt idx="0">
                  <c:v>7.9100000000000059E-2</c:v>
                </c:pt>
                <c:pt idx="1">
                  <c:v>9.5300000000000051E-2</c:v>
                </c:pt>
                <c:pt idx="2">
                  <c:v>7.46E-2</c:v>
                </c:pt>
                <c:pt idx="3">
                  <c:v>8.6699999999999888E-2</c:v>
                </c:pt>
                <c:pt idx="4">
                  <c:v>8.5000000000000075E-2</c:v>
                </c:pt>
                <c:pt idx="5">
                  <c:v>6.8549999999999889E-2</c:v>
                </c:pt>
                <c:pt idx="6">
                  <c:v>6.2900000000000067E-2</c:v>
                </c:pt>
                <c:pt idx="7">
                  <c:v>6.5099999999999936E-2</c:v>
                </c:pt>
                <c:pt idx="8">
                  <c:v>6.2599999999999878E-2</c:v>
                </c:pt>
                <c:pt idx="9">
                  <c:v>6.3200000000000034E-2</c:v>
                </c:pt>
                <c:pt idx="10">
                  <c:v>6.2000000000000055E-2</c:v>
                </c:pt>
                <c:pt idx="11">
                  <c:v>6.1000000000000054E-2</c:v>
                </c:pt>
                <c:pt idx="12">
                  <c:v>6.0099999999999931E-2</c:v>
                </c:pt>
                <c:pt idx="13">
                  <c:v>5.9299999999999908E-2</c:v>
                </c:pt>
                <c:pt idx="14">
                  <c:v>5.7799999999999963E-2</c:v>
                </c:pt>
                <c:pt idx="15">
                  <c:v>5.6799999999999962E-2</c:v>
                </c:pt>
              </c:numCache>
            </c:numRef>
          </c:val>
          <c:extLst>
            <c:ext xmlns:c16="http://schemas.microsoft.com/office/drawing/2014/chart" uri="{C3380CC4-5D6E-409C-BE32-E72D297353CC}">
              <c16:uniqueId val="{00000003-CD45-456D-8054-C7FD3BA1258B}"/>
            </c:ext>
          </c:extLst>
        </c:ser>
        <c:ser>
          <c:idx val="2"/>
          <c:order val="1"/>
          <c:tx>
            <c:strRef>
              <c:f>Sheet1!$B$1</c:f>
              <c:strCache>
                <c:ptCount val="1"/>
                <c:pt idx="0">
                  <c:v>Karnataka</c:v>
                </c:pt>
              </c:strCache>
            </c:strRef>
          </c:tx>
          <c:spPr>
            <a:solidFill>
              <a:schemeClr val="accent5"/>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0.45810000000000001</c:v>
                </c:pt>
                <c:pt idx="1">
                  <c:v>0.44040000000000001</c:v>
                </c:pt>
                <c:pt idx="2">
                  <c:v>0.45710000000000001</c:v>
                </c:pt>
                <c:pt idx="3">
                  <c:v>0.4415</c:v>
                </c:pt>
                <c:pt idx="4">
                  <c:v>0.43919999999999998</c:v>
                </c:pt>
                <c:pt idx="5">
                  <c:v>0.45145000000000002</c:v>
                </c:pt>
                <c:pt idx="6">
                  <c:v>0.4572</c:v>
                </c:pt>
                <c:pt idx="7">
                  <c:v>0.47339999999999999</c:v>
                </c:pt>
                <c:pt idx="8">
                  <c:v>0.47420000000000001</c:v>
                </c:pt>
                <c:pt idx="9">
                  <c:v>0.47210000000000002</c:v>
                </c:pt>
                <c:pt idx="10">
                  <c:v>0.47149999999999997</c:v>
                </c:pt>
                <c:pt idx="11">
                  <c:v>0.4708</c:v>
                </c:pt>
                <c:pt idx="12">
                  <c:v>0.47</c:v>
                </c:pt>
                <c:pt idx="13">
                  <c:v>0.46920000000000001</c:v>
                </c:pt>
                <c:pt idx="14">
                  <c:v>0.46850000000000003</c:v>
                </c:pt>
                <c:pt idx="15">
                  <c:v>0.4672</c:v>
                </c:pt>
              </c:numCache>
            </c:numRef>
          </c:val>
          <c:extLst>
            <c:ext xmlns:c16="http://schemas.microsoft.com/office/drawing/2014/chart" uri="{C3380CC4-5D6E-409C-BE32-E72D297353CC}">
              <c16:uniqueId val="{00000001-563D-4B8A-9F62-B617B1EAD082}"/>
            </c:ext>
          </c:extLst>
        </c:ser>
        <c:ser>
          <c:idx val="5"/>
          <c:order val="2"/>
          <c:tx>
            <c:strRef>
              <c:f>Sheet1!$C$1</c:f>
              <c:strCache>
                <c:ptCount val="1"/>
                <c:pt idx="0">
                  <c:v>Kerala</c:v>
                </c:pt>
              </c:strCache>
            </c:strRef>
          </c:tx>
          <c:spPr>
            <a:solidFill>
              <a:schemeClr val="accent5">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0.41299999999999998</c:v>
                </c:pt>
                <c:pt idx="1">
                  <c:v>0.41649999999999998</c:v>
                </c:pt>
                <c:pt idx="2">
                  <c:v>0.42</c:v>
                </c:pt>
                <c:pt idx="3">
                  <c:v>0.42280000000000001</c:v>
                </c:pt>
                <c:pt idx="4">
                  <c:v>0.42630000000000001</c:v>
                </c:pt>
                <c:pt idx="5">
                  <c:v>0.42980000000000002</c:v>
                </c:pt>
                <c:pt idx="6">
                  <c:v>0.43259999999999998</c:v>
                </c:pt>
                <c:pt idx="7">
                  <c:v>0.41720000000000002</c:v>
                </c:pt>
                <c:pt idx="8">
                  <c:v>0.41820000000000002</c:v>
                </c:pt>
                <c:pt idx="9">
                  <c:v>0.41920000000000002</c:v>
                </c:pt>
                <c:pt idx="10">
                  <c:v>0.4204</c:v>
                </c:pt>
                <c:pt idx="11">
                  <c:v>0.42149999999999999</c:v>
                </c:pt>
                <c:pt idx="12">
                  <c:v>0.42270000000000002</c:v>
                </c:pt>
                <c:pt idx="13">
                  <c:v>0.42349999999999999</c:v>
                </c:pt>
                <c:pt idx="14">
                  <c:v>0.42470000000000002</c:v>
                </c:pt>
                <c:pt idx="15">
                  <c:v>0.42599999999999999</c:v>
                </c:pt>
              </c:numCache>
            </c:numRef>
          </c:val>
          <c:extLst>
            <c:ext xmlns:c16="http://schemas.microsoft.com/office/drawing/2014/chart" uri="{C3380CC4-5D6E-409C-BE32-E72D297353CC}">
              <c16:uniqueId val="{00000001-CD45-456D-8054-C7FD3BA1258B}"/>
            </c:ext>
          </c:extLst>
        </c:ser>
        <c:ser>
          <c:idx val="7"/>
          <c:order val="3"/>
          <c:tx>
            <c:strRef>
              <c:f>Sheet1!$D$1</c:f>
              <c:strCache>
                <c:ptCount val="1"/>
                <c:pt idx="0">
                  <c:v>Tamil Nadu </c:v>
                </c:pt>
              </c:strCache>
            </c:strRef>
          </c:tx>
          <c:spPr>
            <a:solidFill>
              <a:schemeClr val="accent3">
                <a:lumMod val="80000"/>
                <a:lumOff val="2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4.9799999999999997E-2</c:v>
                </c:pt>
                <c:pt idx="1">
                  <c:v>4.7800000000000002E-2</c:v>
                </c:pt>
                <c:pt idx="2">
                  <c:v>4.8300000000000003E-2</c:v>
                </c:pt>
                <c:pt idx="3">
                  <c:v>4.9000000000000002E-2</c:v>
                </c:pt>
                <c:pt idx="4">
                  <c:v>4.9500000000000002E-2</c:v>
                </c:pt>
                <c:pt idx="5">
                  <c:v>5.0200000000000002E-2</c:v>
                </c:pt>
                <c:pt idx="6">
                  <c:v>4.7300000000000002E-2</c:v>
                </c:pt>
                <c:pt idx="7">
                  <c:v>4.4299999999999999E-2</c:v>
                </c:pt>
                <c:pt idx="8">
                  <c:v>4.4999999999999998E-2</c:v>
                </c:pt>
                <c:pt idx="9">
                  <c:v>4.5499999999999999E-2</c:v>
                </c:pt>
                <c:pt idx="10">
                  <c:v>4.6100000000000002E-2</c:v>
                </c:pt>
                <c:pt idx="11">
                  <c:v>4.6699999999999998E-2</c:v>
                </c:pt>
                <c:pt idx="12">
                  <c:v>4.7199999999999999E-2</c:v>
                </c:pt>
                <c:pt idx="13">
                  <c:v>4.8000000000000001E-2</c:v>
                </c:pt>
                <c:pt idx="14">
                  <c:v>4.9000000000000002E-2</c:v>
                </c:pt>
                <c:pt idx="15">
                  <c:v>0.05</c:v>
                </c:pt>
              </c:numCache>
            </c:numRef>
          </c:val>
          <c:extLst>
            <c:ext xmlns:c16="http://schemas.microsoft.com/office/drawing/2014/chart" uri="{C3380CC4-5D6E-409C-BE32-E72D297353CC}">
              <c16:uniqueId val="{00000000-CD45-456D-8054-C7FD3BA1258B}"/>
            </c:ext>
          </c:extLst>
        </c:ser>
        <c:ser>
          <c:idx val="1"/>
          <c:order val="4"/>
          <c:tx>
            <c:strRef>
              <c:f>Sheet1!$E$1</c:f>
              <c:strCache>
                <c:ptCount val="1"/>
                <c:pt idx="0">
                  <c:v>Telangana</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Sheet1!$E$2:$E$17</c:f>
              <c:numCache>
                <c:formatCode>General</c:formatCode>
                <c:ptCount val="16"/>
              </c:numCache>
            </c:numRef>
          </c:val>
          <c:extLst>
            <c:ext xmlns:c16="http://schemas.microsoft.com/office/drawing/2014/chart" uri="{C3380CC4-5D6E-409C-BE32-E72D297353CC}">
              <c16:uniqueId val="{00000000-563D-4B8A-9F62-B617B1EAD082}"/>
            </c:ext>
          </c:extLst>
        </c:ser>
        <c:ser>
          <c:idx val="4"/>
          <c:order val="5"/>
          <c:tx>
            <c:strRef>
              <c:f>Sheet1!$F$1</c:f>
              <c:strCache>
                <c:ptCount val="1"/>
                <c:pt idx="0">
                  <c:v>Andhra Pradesh</c:v>
                </c:pt>
              </c:strCache>
            </c:strRef>
          </c:tx>
          <c:spPr>
            <a:solidFill>
              <a:schemeClr val="accent3">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Sheet1!$F$2:$F$17</c:f>
              <c:numCache>
                <c:formatCode>General</c:formatCode>
                <c:ptCount val="16"/>
              </c:numCache>
            </c:numRef>
          </c:val>
          <c:extLst>
            <c:ext xmlns:c16="http://schemas.microsoft.com/office/drawing/2014/chart" uri="{C3380CC4-5D6E-409C-BE32-E72D297353CC}">
              <c16:uniqueId val="{00000002-CD45-456D-8054-C7FD3BA1258B}"/>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0"/>
        <c:spPr>
          <a:noFill/>
          <a:ln w="9525" cap="flat" cmpd="sng" algn="ctr">
            <a:solidFill>
              <a:schemeClr val="tx1">
                <a:lumMod val="15000"/>
                <a:lumOff val="85000"/>
              </a:schemeClr>
            </a:solidFill>
            <a:round/>
          </a:ln>
          <a:effectLst/>
        </c:spPr>
        <c:txPr>
          <a:bodyPr rot="0" spcFirstLastPara="1" vertOverflow="ellipsis" vert="horz" wrap="square" anchor="ctr" anchorCtr="1"/>
          <a:lstStyle/>
          <a:p>
            <a:pPr algn="just" rtl="0">
              <a:defRPr sz="9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094307518583495"/>
          <c:y val="0"/>
          <c:w val="0.77919934773456456"/>
          <c:h val="0.67753819927656878"/>
        </c:manualLayout>
      </c:layout>
      <c:barChart>
        <c:barDir val="col"/>
        <c:grouping val="stacked"/>
        <c:varyColors val="0"/>
        <c:ser>
          <c:idx val="0"/>
          <c:order val="0"/>
          <c:tx>
            <c:strRef>
              <c:f>Sheet1!$G$1</c:f>
              <c:strCache>
                <c:ptCount val="1"/>
                <c:pt idx="0">
                  <c:v>Others </c:v>
                </c:pt>
              </c:strCache>
            </c:strRef>
          </c:tx>
          <c:spPr>
            <a:solidFill>
              <a:schemeClr val="accent1"/>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Sheet1!$G$2:$G$17</c:f>
              <c:numCache>
                <c:formatCode>0.00%</c:formatCode>
                <c:ptCount val="16"/>
                <c:pt idx="0">
                  <c:v>7.9100000000000059E-2</c:v>
                </c:pt>
                <c:pt idx="1">
                  <c:v>9.5300000000000051E-2</c:v>
                </c:pt>
                <c:pt idx="2">
                  <c:v>7.46E-2</c:v>
                </c:pt>
                <c:pt idx="3">
                  <c:v>8.6699999999999888E-2</c:v>
                </c:pt>
                <c:pt idx="4">
                  <c:v>8.5000000000000075E-2</c:v>
                </c:pt>
                <c:pt idx="5">
                  <c:v>6.8549999999999889E-2</c:v>
                </c:pt>
                <c:pt idx="6">
                  <c:v>6.2900000000000067E-2</c:v>
                </c:pt>
                <c:pt idx="7">
                  <c:v>6.5099999999999936E-2</c:v>
                </c:pt>
                <c:pt idx="8">
                  <c:v>6.2599999999999878E-2</c:v>
                </c:pt>
                <c:pt idx="9">
                  <c:v>6.3200000000000034E-2</c:v>
                </c:pt>
                <c:pt idx="10">
                  <c:v>6.2000000000000055E-2</c:v>
                </c:pt>
                <c:pt idx="11">
                  <c:v>6.1000000000000054E-2</c:v>
                </c:pt>
                <c:pt idx="12">
                  <c:v>6.0099999999999931E-2</c:v>
                </c:pt>
                <c:pt idx="13">
                  <c:v>5.9299999999999908E-2</c:v>
                </c:pt>
                <c:pt idx="14">
                  <c:v>5.7799999999999963E-2</c:v>
                </c:pt>
                <c:pt idx="15">
                  <c:v>5.6799999999999962E-2</c:v>
                </c:pt>
              </c:numCache>
            </c:numRef>
          </c:val>
          <c:extLst>
            <c:ext xmlns:c16="http://schemas.microsoft.com/office/drawing/2014/chart" uri="{C3380CC4-5D6E-409C-BE32-E72D297353CC}">
              <c16:uniqueId val="{00000003-CD45-456D-8054-C7FD3BA1258B}"/>
            </c:ext>
          </c:extLst>
        </c:ser>
        <c:ser>
          <c:idx val="2"/>
          <c:order val="1"/>
          <c:tx>
            <c:strRef>
              <c:f>Sheet1!$B$1</c:f>
              <c:strCache>
                <c:ptCount val="1"/>
                <c:pt idx="0">
                  <c:v>Assam</c:v>
                </c:pt>
              </c:strCache>
            </c:strRef>
          </c:tx>
          <c:spPr>
            <a:solidFill>
              <a:schemeClr val="accent5"/>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0.45810000000000001</c:v>
                </c:pt>
                <c:pt idx="1">
                  <c:v>0.44040000000000001</c:v>
                </c:pt>
                <c:pt idx="2">
                  <c:v>0.45710000000000001</c:v>
                </c:pt>
                <c:pt idx="3">
                  <c:v>0.4415</c:v>
                </c:pt>
                <c:pt idx="4">
                  <c:v>0.43919999999999998</c:v>
                </c:pt>
                <c:pt idx="5">
                  <c:v>0.45145000000000002</c:v>
                </c:pt>
                <c:pt idx="6">
                  <c:v>0.4572</c:v>
                </c:pt>
                <c:pt idx="7">
                  <c:v>0.47339999999999999</c:v>
                </c:pt>
                <c:pt idx="8">
                  <c:v>0.47420000000000001</c:v>
                </c:pt>
                <c:pt idx="9">
                  <c:v>0.47210000000000002</c:v>
                </c:pt>
                <c:pt idx="10">
                  <c:v>0.47149999999999997</c:v>
                </c:pt>
                <c:pt idx="11">
                  <c:v>0.4708</c:v>
                </c:pt>
                <c:pt idx="12">
                  <c:v>0.47</c:v>
                </c:pt>
                <c:pt idx="13">
                  <c:v>0.46920000000000001</c:v>
                </c:pt>
                <c:pt idx="14">
                  <c:v>0.46850000000000003</c:v>
                </c:pt>
                <c:pt idx="15">
                  <c:v>0.4672</c:v>
                </c:pt>
              </c:numCache>
            </c:numRef>
          </c:val>
          <c:extLst>
            <c:ext xmlns:c16="http://schemas.microsoft.com/office/drawing/2014/chart" uri="{C3380CC4-5D6E-409C-BE32-E72D297353CC}">
              <c16:uniqueId val="{00000001-563D-4B8A-9F62-B617B1EAD082}"/>
            </c:ext>
          </c:extLst>
        </c:ser>
        <c:ser>
          <c:idx val="5"/>
          <c:order val="2"/>
          <c:tx>
            <c:strRef>
              <c:f>Sheet1!$C$1</c:f>
              <c:strCache>
                <c:ptCount val="1"/>
                <c:pt idx="0">
                  <c:v>Jharkhand</c:v>
                </c:pt>
              </c:strCache>
            </c:strRef>
          </c:tx>
          <c:spPr>
            <a:solidFill>
              <a:schemeClr val="accent5">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0.41299999999999998</c:v>
                </c:pt>
                <c:pt idx="1">
                  <c:v>0.41649999999999998</c:v>
                </c:pt>
                <c:pt idx="2">
                  <c:v>0.42</c:v>
                </c:pt>
                <c:pt idx="3">
                  <c:v>0.42280000000000001</c:v>
                </c:pt>
                <c:pt idx="4">
                  <c:v>0.42630000000000001</c:v>
                </c:pt>
                <c:pt idx="5">
                  <c:v>0.42980000000000002</c:v>
                </c:pt>
                <c:pt idx="6">
                  <c:v>0.43259999999999998</c:v>
                </c:pt>
                <c:pt idx="7">
                  <c:v>0.41720000000000002</c:v>
                </c:pt>
                <c:pt idx="8">
                  <c:v>0.41820000000000002</c:v>
                </c:pt>
                <c:pt idx="9">
                  <c:v>0.41920000000000002</c:v>
                </c:pt>
                <c:pt idx="10">
                  <c:v>0.4204</c:v>
                </c:pt>
                <c:pt idx="11">
                  <c:v>0.42149999999999999</c:v>
                </c:pt>
                <c:pt idx="12">
                  <c:v>0.42270000000000002</c:v>
                </c:pt>
                <c:pt idx="13">
                  <c:v>0.42349999999999999</c:v>
                </c:pt>
                <c:pt idx="14">
                  <c:v>0.42470000000000002</c:v>
                </c:pt>
                <c:pt idx="15">
                  <c:v>0.42599999999999999</c:v>
                </c:pt>
              </c:numCache>
            </c:numRef>
          </c:val>
          <c:extLst>
            <c:ext xmlns:c16="http://schemas.microsoft.com/office/drawing/2014/chart" uri="{C3380CC4-5D6E-409C-BE32-E72D297353CC}">
              <c16:uniqueId val="{00000001-CD45-456D-8054-C7FD3BA1258B}"/>
            </c:ext>
          </c:extLst>
        </c:ser>
        <c:ser>
          <c:idx val="7"/>
          <c:order val="3"/>
          <c:tx>
            <c:strRef>
              <c:f>Sheet1!$D$1</c:f>
              <c:strCache>
                <c:ptCount val="1"/>
                <c:pt idx="0">
                  <c:v>Chhattisgarh</c:v>
                </c:pt>
              </c:strCache>
            </c:strRef>
          </c:tx>
          <c:spPr>
            <a:solidFill>
              <a:schemeClr val="accent3">
                <a:lumMod val="80000"/>
                <a:lumOff val="2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4.9799999999999997E-2</c:v>
                </c:pt>
                <c:pt idx="1">
                  <c:v>4.7800000000000002E-2</c:v>
                </c:pt>
                <c:pt idx="2">
                  <c:v>4.8300000000000003E-2</c:v>
                </c:pt>
                <c:pt idx="3">
                  <c:v>4.9000000000000002E-2</c:v>
                </c:pt>
                <c:pt idx="4">
                  <c:v>4.9500000000000002E-2</c:v>
                </c:pt>
                <c:pt idx="5">
                  <c:v>5.0200000000000002E-2</c:v>
                </c:pt>
                <c:pt idx="6">
                  <c:v>4.7300000000000002E-2</c:v>
                </c:pt>
                <c:pt idx="7">
                  <c:v>4.4299999999999999E-2</c:v>
                </c:pt>
                <c:pt idx="8">
                  <c:v>4.4999999999999998E-2</c:v>
                </c:pt>
                <c:pt idx="9">
                  <c:v>4.5499999999999999E-2</c:v>
                </c:pt>
                <c:pt idx="10">
                  <c:v>4.6100000000000002E-2</c:v>
                </c:pt>
                <c:pt idx="11">
                  <c:v>4.6699999999999998E-2</c:v>
                </c:pt>
                <c:pt idx="12">
                  <c:v>4.7199999999999999E-2</c:v>
                </c:pt>
                <c:pt idx="13">
                  <c:v>4.8000000000000001E-2</c:v>
                </c:pt>
                <c:pt idx="14">
                  <c:v>4.9000000000000002E-2</c:v>
                </c:pt>
                <c:pt idx="15">
                  <c:v>0.05</c:v>
                </c:pt>
              </c:numCache>
            </c:numRef>
          </c:val>
          <c:extLst>
            <c:ext xmlns:c16="http://schemas.microsoft.com/office/drawing/2014/chart" uri="{C3380CC4-5D6E-409C-BE32-E72D297353CC}">
              <c16:uniqueId val="{00000000-CD45-456D-8054-C7FD3BA1258B}"/>
            </c:ext>
          </c:extLst>
        </c:ser>
        <c:ser>
          <c:idx val="1"/>
          <c:order val="4"/>
          <c:tx>
            <c:strRef>
              <c:f>Sheet1!$E$1</c:f>
              <c:strCache>
                <c:ptCount val="1"/>
                <c:pt idx="0">
                  <c:v>Odisha</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Sheet1!$E$2:$E$17</c:f>
              <c:numCache>
                <c:formatCode>General</c:formatCode>
                <c:ptCount val="16"/>
              </c:numCache>
            </c:numRef>
          </c:val>
          <c:extLst>
            <c:ext xmlns:c16="http://schemas.microsoft.com/office/drawing/2014/chart" uri="{C3380CC4-5D6E-409C-BE32-E72D297353CC}">
              <c16:uniqueId val="{00000000-563D-4B8A-9F62-B617B1EAD082}"/>
            </c:ext>
          </c:extLst>
        </c:ser>
        <c:ser>
          <c:idx val="4"/>
          <c:order val="5"/>
          <c:tx>
            <c:strRef>
              <c:f>Sheet1!$F$1</c:f>
              <c:strCache>
                <c:ptCount val="1"/>
                <c:pt idx="0">
                  <c:v>West Bengal</c:v>
                </c:pt>
              </c:strCache>
            </c:strRef>
          </c:tx>
          <c:spPr>
            <a:solidFill>
              <a:schemeClr val="accent3">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Sheet1!$F$2:$F$17</c:f>
              <c:numCache>
                <c:formatCode>General</c:formatCode>
                <c:ptCount val="16"/>
              </c:numCache>
            </c:numRef>
          </c:val>
          <c:extLst>
            <c:ext xmlns:c16="http://schemas.microsoft.com/office/drawing/2014/chart" uri="{C3380CC4-5D6E-409C-BE32-E72D297353CC}">
              <c16:uniqueId val="{00000002-CD45-456D-8054-C7FD3BA1258B}"/>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0"/>
        <c:spPr>
          <a:noFill/>
          <a:ln w="9525" cap="flat" cmpd="sng" algn="ctr">
            <a:solidFill>
              <a:schemeClr val="tx1">
                <a:lumMod val="15000"/>
                <a:lumOff val="85000"/>
              </a:schemeClr>
            </a:solidFill>
            <a:round/>
          </a:ln>
          <a:effectLst/>
        </c:spPr>
        <c:txPr>
          <a:bodyPr rot="0" spcFirstLastPara="1" vertOverflow="ellipsis" vert="horz" wrap="square" anchor="ctr" anchorCtr="1"/>
          <a:lstStyle/>
          <a:p>
            <a:pPr algn="just" rtl="0">
              <a:defRPr sz="9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2.1971912055094016E-2"/>
          <c:y val="6.6383991887184843E-2"/>
          <c:w val="0.7310768609859537"/>
          <c:h val="0.93361587710929583"/>
        </c:manualLayout>
      </c:layout>
      <c:barChart>
        <c:barDir val="bar"/>
        <c:grouping val="clustered"/>
        <c:varyColors val="0"/>
        <c:ser>
          <c:idx val="0"/>
          <c:order val="0"/>
          <c:tx>
            <c:strRef>
              <c:f>Sheet1!$B$1</c:f>
              <c:strCache>
                <c:ptCount val="1"/>
                <c:pt idx="0">
                  <c:v>Column3</c:v>
                </c:pt>
              </c:strCache>
            </c:strRef>
          </c:tx>
          <c:spPr>
            <a:solidFill>
              <a:srgbClr val="C5E0B4"/>
            </a:solidFill>
            <a:ln>
              <a:noFill/>
            </a:ln>
            <a:effectLst/>
            <a:scene3d>
              <a:camera prst="orthographicFront"/>
              <a:lightRig rig="threePt" dir="t"/>
            </a:scene3d>
          </c:spPr>
          <c:invertIfNegative val="0"/>
          <c:dLbls>
            <c:spPr>
              <a:noFill/>
              <a:ln>
                <a:noFill/>
              </a:ln>
              <a:effectLst/>
            </c:spPr>
            <c:txPr>
              <a:bodyPr wrap="square" lIns="38100" tIns="19050" rIns="38100" bIns="19050" anchor="ctr">
                <a:spAutoFit/>
              </a:bodyPr>
              <a:lstStyle/>
              <a:p>
                <a:pPr>
                  <a:defRPr sz="900" b="1">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2020</c:v>
                </c:pt>
                <c:pt idx="1">
                  <c:v>2030F</c:v>
                </c:pt>
              </c:strCache>
            </c:strRef>
          </c:cat>
          <c:val>
            <c:numRef>
              <c:f>Sheet1!$B$2:$B$3</c:f>
              <c:numCache>
                <c:formatCode>0.00%</c:formatCode>
                <c:ptCount val="2"/>
                <c:pt idx="0">
                  <c:v>4.8318622138930789E-2</c:v>
                </c:pt>
                <c:pt idx="1">
                  <c:v>5.7049999999999823E-2</c:v>
                </c:pt>
              </c:numCache>
            </c:numRef>
          </c:val>
          <c:extLst>
            <c:ext xmlns:c16="http://schemas.microsoft.com/office/drawing/2014/chart" uri="{C3380CC4-5D6E-409C-BE32-E72D297353CC}">
              <c16:uniqueId val="{00000000-25F6-4F8E-A467-0CC535F3726B}"/>
            </c:ext>
          </c:extLst>
        </c:ser>
        <c:dLbls>
          <c:showLegendKey val="0"/>
          <c:showVal val="0"/>
          <c:showCatName val="0"/>
          <c:showSerName val="0"/>
          <c:showPercent val="0"/>
          <c:showBubbleSize val="0"/>
        </c:dLbls>
        <c:gapWidth val="180"/>
        <c:axId val="782264704"/>
        <c:axId val="782251648"/>
      </c:barChart>
      <c:catAx>
        <c:axId val="782264704"/>
        <c:scaling>
          <c:orientation val="minMax"/>
        </c:scaling>
        <c:delete val="0"/>
        <c:axPos val="l"/>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782251648"/>
        <c:crosses val="autoZero"/>
        <c:auto val="1"/>
        <c:lblAlgn val="ctr"/>
        <c:lblOffset val="100"/>
        <c:noMultiLvlLbl val="0"/>
      </c:catAx>
      <c:valAx>
        <c:axId val="782251648"/>
        <c:scaling>
          <c:orientation val="minMax"/>
        </c:scaling>
        <c:delete val="1"/>
        <c:axPos val="b"/>
        <c:numFmt formatCode="0.00%" sourceLinked="1"/>
        <c:majorTickMark val="out"/>
        <c:minorTickMark val="none"/>
        <c:tickLblPos val="nextTo"/>
        <c:crossAx val="78226470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2.1971912055094016E-2"/>
          <c:y val="6.6383991887184843E-2"/>
          <c:w val="0.73493629099547819"/>
          <c:h val="0.91437973287221985"/>
        </c:manualLayout>
      </c:layout>
      <c:barChart>
        <c:barDir val="bar"/>
        <c:grouping val="clustered"/>
        <c:varyColors val="0"/>
        <c:ser>
          <c:idx val="0"/>
          <c:order val="0"/>
          <c:tx>
            <c:strRef>
              <c:f>Sheet1!$B$1</c:f>
              <c:strCache>
                <c:ptCount val="1"/>
                <c:pt idx="0">
                  <c:v>Column3</c:v>
                </c:pt>
              </c:strCache>
            </c:strRef>
          </c:tx>
          <c:spPr>
            <a:solidFill>
              <a:srgbClr val="333F50"/>
            </a:solidFill>
            <a:ln>
              <a:noFill/>
            </a:ln>
            <a:effectLst/>
            <a:scene3d>
              <a:camera prst="orthographicFront"/>
              <a:lightRig rig="threePt" dir="t"/>
            </a:scene3d>
          </c:spPr>
          <c:invertIfNegative val="0"/>
          <c:dLbls>
            <c:spPr>
              <a:noFill/>
              <a:ln>
                <a:noFill/>
              </a:ln>
              <a:effectLst/>
            </c:spPr>
            <c:txPr>
              <a:bodyPr wrap="square" lIns="38100" tIns="19050" rIns="38100" bIns="19050" anchor="ctr">
                <a:spAutoFit/>
              </a:bodyPr>
              <a:lstStyle/>
              <a:p>
                <a:pPr>
                  <a:defRPr sz="900" b="1">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2020</c:v>
                </c:pt>
                <c:pt idx="1">
                  <c:v>2030F</c:v>
                </c:pt>
              </c:strCache>
            </c:strRef>
          </c:cat>
          <c:val>
            <c:numRef>
              <c:f>Sheet1!$B$2:$B$3</c:f>
              <c:numCache>
                <c:formatCode>0.00%</c:formatCode>
                <c:ptCount val="2"/>
                <c:pt idx="0">
                  <c:v>0.59919999999999995</c:v>
                </c:pt>
                <c:pt idx="1">
                  <c:v>0.53720000000000001</c:v>
                </c:pt>
              </c:numCache>
            </c:numRef>
          </c:val>
          <c:extLst>
            <c:ext xmlns:c16="http://schemas.microsoft.com/office/drawing/2014/chart" uri="{C3380CC4-5D6E-409C-BE32-E72D297353CC}">
              <c16:uniqueId val="{00000000-4DC5-4614-B1FD-DEDB495D75B4}"/>
            </c:ext>
          </c:extLst>
        </c:ser>
        <c:dLbls>
          <c:dLblPos val="outEnd"/>
          <c:showLegendKey val="0"/>
          <c:showVal val="1"/>
          <c:showCatName val="0"/>
          <c:showSerName val="0"/>
          <c:showPercent val="0"/>
          <c:showBubbleSize val="0"/>
        </c:dLbls>
        <c:gapWidth val="180"/>
        <c:axId val="782264704"/>
        <c:axId val="782251648"/>
      </c:barChart>
      <c:catAx>
        <c:axId val="782264704"/>
        <c:scaling>
          <c:orientation val="minMax"/>
        </c:scaling>
        <c:delete val="0"/>
        <c:axPos val="l"/>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782251648"/>
        <c:crosses val="autoZero"/>
        <c:auto val="1"/>
        <c:lblAlgn val="ctr"/>
        <c:lblOffset val="100"/>
        <c:noMultiLvlLbl val="0"/>
      </c:catAx>
      <c:valAx>
        <c:axId val="782251648"/>
        <c:scaling>
          <c:orientation val="minMax"/>
        </c:scaling>
        <c:delete val="1"/>
        <c:axPos val="b"/>
        <c:numFmt formatCode="0.00%" sourceLinked="1"/>
        <c:majorTickMark val="out"/>
        <c:minorTickMark val="none"/>
        <c:tickLblPos val="nextTo"/>
        <c:crossAx val="78226470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0.20075940357762012"/>
          <c:y val="0.13310417808064967"/>
          <c:w val="0.50942137104014795"/>
          <c:h val="0.86689582191935033"/>
        </c:manualLayout>
      </c:layout>
      <c:barChart>
        <c:barDir val="bar"/>
        <c:grouping val="clustered"/>
        <c:varyColors val="0"/>
        <c:ser>
          <c:idx val="0"/>
          <c:order val="0"/>
          <c:tx>
            <c:strRef>
              <c:f>Sheet1!$B$1</c:f>
              <c:strCache>
                <c:ptCount val="1"/>
                <c:pt idx="0">
                  <c:v>Column3</c:v>
                </c:pt>
              </c:strCache>
            </c:strRef>
          </c:tx>
          <c:spPr>
            <a:solidFill>
              <a:srgbClr val="B4C7E7"/>
            </a:solidFill>
            <a:ln>
              <a:noFill/>
            </a:ln>
            <a:effectLst/>
            <a:scene3d>
              <a:camera prst="orthographicFront"/>
              <a:lightRig rig="threePt" dir="t"/>
            </a:scene3d>
          </c:spPr>
          <c:invertIfNegative val="0"/>
          <c:dLbls>
            <c:dLbl>
              <c:idx val="0"/>
              <c:layout>
                <c:manualLayout>
                  <c:x val="-1.161763409545777E-2"/>
                  <c:y val="-1.1231277787508797E-2"/>
                </c:manualLayout>
              </c:layout>
              <c:tx>
                <c:rich>
                  <a:bodyPr rot="0" spcFirstLastPara="1" vertOverflow="ellipsis" vert="horz" wrap="square" lIns="38100" tIns="19050" rIns="38100" bIns="19050" anchor="ctr" anchorCtr="0">
                    <a:spAutoFit/>
                  </a:bodyPr>
                  <a:lstStyle/>
                  <a:p>
                    <a:pPr algn="ctr" rtl="0">
                      <a:defRPr lang="en-US" sz="900" b="1" i="0" u="none" strike="noStrike" kern="1200" baseline="0" dirty="0" smtClean="0">
                        <a:solidFill>
                          <a:srgbClr val="E7E6E6">
                            <a:lumMod val="25000"/>
                          </a:srgbClr>
                        </a:solidFill>
                        <a:effectLst/>
                        <a:latin typeface="Verdana" panose="020B0604030504040204" pitchFamily="34" charset="0"/>
                        <a:ea typeface="Verdana" panose="020B0604030504040204" pitchFamily="34" charset="0"/>
                        <a:cs typeface="Verdana" panose="020B0604030504040204" pitchFamily="34" charset="0"/>
                      </a:defRPr>
                    </a:pPr>
                    <a:r>
                      <a:rPr lang="en-US" sz="900" b="1" i="0" u="none" strike="noStrike" kern="1200" baseline="0" dirty="0">
                        <a:solidFill>
                          <a:srgbClr val="E7E6E6">
                            <a:lumMod val="25000"/>
                          </a:srgbClr>
                        </a:solidFill>
                        <a:effectLst/>
                        <a:latin typeface="Verdana" panose="020B0604030504040204" pitchFamily="34" charset="0"/>
                        <a:ea typeface="Verdana" panose="020B0604030504040204" pitchFamily="34" charset="0"/>
                        <a:cs typeface="Verdana" panose="020B0604030504040204" pitchFamily="34" charset="0"/>
                      </a:rPr>
                      <a:t>15.75% </a:t>
                    </a:r>
                  </a:p>
                </c:rich>
              </c:tx>
              <c:spPr>
                <a:noFill/>
                <a:ln>
                  <a:noFill/>
                </a:ln>
                <a:effectLst/>
              </c:spPr>
              <c:dLblPos val="outEnd"/>
              <c:showLegendKey val="0"/>
              <c:showVal val="1"/>
              <c:showCatName val="0"/>
              <c:showSerName val="0"/>
              <c:showPercent val="0"/>
              <c:showBubbleSize val="0"/>
              <c:extLst>
                <c:ext xmlns:c15="http://schemas.microsoft.com/office/drawing/2012/chart" uri="{CE6537A1-D6FC-4f65-9D91-7224C49458BB}">
                  <c15:layout>
                    <c:manualLayout>
                      <c:w val="0.2531559650400107"/>
                      <c:h val="0.25851429763985523"/>
                    </c:manualLayout>
                  </c15:layout>
                  <c15:showDataLabelsRange val="0"/>
                </c:ext>
                <c:ext xmlns:c16="http://schemas.microsoft.com/office/drawing/2014/chart" uri="{C3380CC4-5D6E-409C-BE32-E72D297353CC}">
                  <c16:uniqueId val="{00000000-798F-4F6A-807F-CE35FA5CC52E}"/>
                </c:ext>
              </c:extLst>
            </c:dLbl>
            <c:dLbl>
              <c:idx val="1"/>
              <c:tx>
                <c:rich>
                  <a:bodyPr rot="0" spcFirstLastPara="1" vertOverflow="ellipsis" vert="horz" wrap="square" lIns="38100" tIns="19050" rIns="38100" bIns="19050" anchor="ctr" anchorCtr="1">
                    <a:noAutofit/>
                  </a:bodyPr>
                  <a:lstStyle/>
                  <a:p>
                    <a:pPr>
                      <a:defRPr sz="900" b="0" i="0" u="none" strike="noStrike" kern="1200" baseline="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r>
                      <a:rPr lang="en-US" sz="900" b="1" i="0" u="none" strike="noStrike" baseline="0" dirty="0">
                        <a:effectLst/>
                      </a:rPr>
                      <a:t>16.63%</a:t>
                    </a:r>
                    <a:r>
                      <a:rPr lang="en-US" sz="900" b="1" i="0" u="none" strike="noStrike" baseline="0" dirty="0"/>
                      <a:t>  </a:t>
                    </a:r>
                    <a:endParaRPr lang="en-US" sz="900" b="1" dirty="0"/>
                  </a:p>
                </c:rich>
              </c:tx>
              <c:spPr>
                <a:noFill/>
                <a:ln>
                  <a:no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0-D263-4B1A-A1EB-241D801CAB6B}"/>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2020</c:v>
                </c:pt>
                <c:pt idx="1">
                  <c:v>2030F</c:v>
                </c:pt>
              </c:strCache>
            </c:strRef>
          </c:cat>
          <c:val>
            <c:numRef>
              <c:f>Sheet1!$B$2:$B$3</c:f>
              <c:numCache>
                <c:formatCode>0.00%</c:formatCode>
                <c:ptCount val="2"/>
                <c:pt idx="0">
                  <c:v>0.1575</c:v>
                </c:pt>
                <c:pt idx="1">
                  <c:v>0.1663</c:v>
                </c:pt>
              </c:numCache>
            </c:numRef>
          </c:val>
          <c:extLst>
            <c:ext xmlns:c16="http://schemas.microsoft.com/office/drawing/2014/chart" uri="{C3380CC4-5D6E-409C-BE32-E72D297353CC}">
              <c16:uniqueId val="{00000000-E127-4FD5-8282-286DF64BEE5C}"/>
            </c:ext>
          </c:extLst>
        </c:ser>
        <c:dLbls>
          <c:showLegendKey val="0"/>
          <c:showVal val="0"/>
          <c:showCatName val="0"/>
          <c:showSerName val="0"/>
          <c:showPercent val="0"/>
          <c:showBubbleSize val="0"/>
        </c:dLbls>
        <c:gapWidth val="180"/>
        <c:axId val="782264704"/>
        <c:axId val="782251648"/>
      </c:barChart>
      <c:catAx>
        <c:axId val="782264704"/>
        <c:scaling>
          <c:orientation val="minMax"/>
        </c:scaling>
        <c:delete val="0"/>
        <c:axPos val="l"/>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782251648"/>
        <c:crosses val="autoZero"/>
        <c:auto val="1"/>
        <c:lblAlgn val="ctr"/>
        <c:lblOffset val="100"/>
        <c:noMultiLvlLbl val="0"/>
      </c:catAx>
      <c:valAx>
        <c:axId val="782251648"/>
        <c:scaling>
          <c:orientation val="minMax"/>
        </c:scaling>
        <c:delete val="1"/>
        <c:axPos val="b"/>
        <c:numFmt formatCode="0.00%" sourceLinked="1"/>
        <c:majorTickMark val="out"/>
        <c:minorTickMark val="none"/>
        <c:tickLblPos val="nextTo"/>
        <c:crossAx val="78226470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2.1971912055094016E-2"/>
          <c:y val="0.19557548170432321"/>
          <c:w val="0.62081720572468457"/>
          <c:h val="0.80442451829567685"/>
        </c:manualLayout>
      </c:layout>
      <c:barChart>
        <c:barDir val="bar"/>
        <c:grouping val="clustered"/>
        <c:varyColors val="0"/>
        <c:ser>
          <c:idx val="0"/>
          <c:order val="0"/>
          <c:tx>
            <c:strRef>
              <c:f>Sheet1!$B$1</c:f>
              <c:strCache>
                <c:ptCount val="1"/>
                <c:pt idx="0">
                  <c:v>Column3</c:v>
                </c:pt>
              </c:strCache>
            </c:strRef>
          </c:tx>
          <c:spPr>
            <a:solidFill>
              <a:srgbClr val="124A9B"/>
            </a:solidFill>
            <a:ln>
              <a:noFill/>
            </a:ln>
            <a:effectLst/>
            <a:scene3d>
              <a:camera prst="orthographicFront"/>
              <a:lightRig rig="threePt" dir="t"/>
            </a:scene3d>
          </c:spPr>
          <c:invertIfNegative val="0"/>
          <c:dLbls>
            <c:dLbl>
              <c:idx val="0"/>
              <c:layout>
                <c:manualLayout>
                  <c:x val="-3.1070795334482274E-3"/>
                  <c:y val="-9.0854467378655001E-3"/>
                </c:manualLayout>
              </c:layout>
              <c:tx>
                <c:rich>
                  <a:bodyPr rot="0" spcFirstLastPara="1" vertOverflow="ellipsis" vert="horz" wrap="square" lIns="38100" tIns="19050" rIns="38100" bIns="19050" anchor="ctr" anchorCtr="1">
                    <a:spAutoFit/>
                  </a:bodyPr>
                  <a:lstStyle/>
                  <a:p>
                    <a:pPr>
                      <a:defRPr lang="en-US" sz="900" b="1" i="0" u="none" strike="noStrike" kern="1200" baseline="0" dirty="0" smtClean="0">
                        <a:solidFill>
                          <a:srgbClr val="E7E6E6">
                            <a:lumMod val="25000"/>
                          </a:srgbClr>
                        </a:solidFill>
                        <a:effectLst/>
                        <a:latin typeface="Verdana" panose="020B0604030504040204" pitchFamily="34" charset="0"/>
                        <a:ea typeface="Verdana" panose="020B0604030504040204" pitchFamily="34" charset="0"/>
                        <a:cs typeface="Verdana" panose="020B0604030504040204" pitchFamily="34" charset="0"/>
                      </a:defRPr>
                    </a:pPr>
                    <a:r>
                      <a:rPr lang="en-US" sz="900" b="1" i="0" u="none" strike="noStrike" kern="1200" baseline="0" dirty="0">
                        <a:solidFill>
                          <a:srgbClr val="E7E6E6">
                            <a:lumMod val="25000"/>
                          </a:srgbClr>
                        </a:solidFill>
                        <a:effectLst/>
                        <a:latin typeface="Verdana" panose="020B0604030504040204" pitchFamily="34" charset="0"/>
                        <a:ea typeface="Verdana" panose="020B0604030504040204" pitchFamily="34" charset="0"/>
                        <a:cs typeface="Verdana" panose="020B0604030504040204" pitchFamily="34" charset="0"/>
                      </a:rPr>
                      <a:t>19.50% </a:t>
                    </a:r>
                  </a:p>
                </c:rich>
              </c:tx>
              <c:spPr>
                <a:noFill/>
                <a:ln>
                  <a:noFill/>
                </a:ln>
                <a:effectLst/>
              </c:spPr>
              <c:txPr>
                <a:bodyPr rot="0" spcFirstLastPara="1" vertOverflow="ellipsis" vert="horz" wrap="square" lIns="38100" tIns="19050" rIns="38100" bIns="19050" anchor="ctr" anchorCtr="1">
                  <a:spAutoFit/>
                </a:bodyPr>
                <a:lstStyle/>
                <a:p>
                  <a:pPr>
                    <a:defRPr lang="en-US" sz="900" b="1" i="0" u="none" strike="noStrike" kern="1200" baseline="0" dirty="0" smtClean="0">
                      <a:solidFill>
                        <a:srgbClr val="E7E6E6">
                          <a:lumMod val="25000"/>
                        </a:srgbClr>
                      </a:solidFill>
                      <a:effectLst/>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31343309735753838"/>
                      <c:h val="0.23521453237449103"/>
                    </c:manualLayout>
                  </c15:layout>
                  <c15:showDataLabelsRange val="0"/>
                </c:ext>
                <c:ext xmlns:c16="http://schemas.microsoft.com/office/drawing/2014/chart" uri="{C3380CC4-5D6E-409C-BE32-E72D297353CC}">
                  <c16:uniqueId val="{00000000-411B-408D-AC13-90F575BD49C3}"/>
                </c:ext>
              </c:extLst>
            </c:dLbl>
            <c:dLbl>
              <c:idx val="1"/>
              <c:layout>
                <c:manualLayout>
                  <c:x val="-4.533253376738338E-2"/>
                  <c:y val="-3.9474703513103204E-17"/>
                </c:manualLayout>
              </c:layout>
              <c:tx>
                <c:rich>
                  <a:bodyPr rot="0" spcFirstLastPara="1" vertOverflow="ellipsis" vert="horz" wrap="square" lIns="38100" tIns="19050" rIns="38100" bIns="19050" anchor="ctr" anchorCtr="1">
                    <a:spAutoFit/>
                  </a:bodyPr>
                  <a:lstStyle/>
                  <a:p>
                    <a:pPr>
                      <a:defRPr lang="en-US" sz="900" b="1" i="0" u="none" strike="noStrike" kern="1200" baseline="0" dirty="0" smtClean="0">
                        <a:solidFill>
                          <a:srgbClr val="E7E6E6">
                            <a:lumMod val="25000"/>
                          </a:srgbClr>
                        </a:solidFill>
                        <a:effectLst/>
                        <a:latin typeface="Verdana" panose="020B0604030504040204" pitchFamily="34" charset="0"/>
                        <a:ea typeface="Verdana" panose="020B0604030504040204" pitchFamily="34" charset="0"/>
                        <a:cs typeface="Verdana" panose="020B0604030504040204" pitchFamily="34" charset="0"/>
                      </a:defRPr>
                    </a:pPr>
                    <a:r>
                      <a:rPr lang="en-US" sz="900" b="1" i="0" u="none" strike="noStrike" kern="1200" baseline="0" dirty="0">
                        <a:solidFill>
                          <a:srgbClr val="E7E6E6">
                            <a:lumMod val="25000"/>
                          </a:srgbClr>
                        </a:solidFill>
                        <a:effectLst/>
                        <a:latin typeface="Verdana" panose="020B0604030504040204" pitchFamily="34" charset="0"/>
                        <a:ea typeface="Verdana" panose="020B0604030504040204" pitchFamily="34" charset="0"/>
                        <a:cs typeface="Verdana" panose="020B0604030504040204" pitchFamily="34" charset="0"/>
                      </a:rPr>
                      <a:t>23.95% </a:t>
                    </a:r>
                  </a:p>
                </c:rich>
              </c:tx>
              <c:spPr>
                <a:noFill/>
                <a:ln>
                  <a:noFill/>
                </a:ln>
                <a:effectLst/>
              </c:spPr>
              <c:txPr>
                <a:bodyPr rot="0" spcFirstLastPara="1" vertOverflow="ellipsis" vert="horz" wrap="square" lIns="38100" tIns="19050" rIns="38100" bIns="19050" anchor="ctr" anchorCtr="1">
                  <a:spAutoFit/>
                </a:bodyPr>
                <a:lstStyle/>
                <a:p>
                  <a:pPr>
                    <a:defRPr lang="en-US" sz="900" b="1" i="0" u="none" strike="noStrike" kern="1200" baseline="0" dirty="0" smtClean="0">
                      <a:solidFill>
                        <a:srgbClr val="E7E6E6">
                          <a:lumMod val="25000"/>
                        </a:srgbClr>
                      </a:solidFill>
                      <a:effectLst/>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30106967905734289"/>
                      <c:h val="0.23521453237449103"/>
                    </c:manualLayout>
                  </c15:layout>
                  <c15:showDataLabelsRange val="0"/>
                </c:ext>
                <c:ext xmlns:c16="http://schemas.microsoft.com/office/drawing/2014/chart" uri="{C3380CC4-5D6E-409C-BE32-E72D297353CC}">
                  <c16:uniqueId val="{00000000-FE6A-491C-AAC9-AB7E65385DA5}"/>
                </c:ext>
              </c:extLst>
            </c:dLbl>
            <c:spPr>
              <a:noFill/>
              <a:ln>
                <a:noFill/>
              </a:ln>
              <a:effectLst/>
            </c:spPr>
            <c:txPr>
              <a:bodyPr rot="0" spcFirstLastPara="1" vertOverflow="ellipsis" vert="horz" wrap="square" lIns="38100" tIns="19050" rIns="38100" bIns="19050" anchor="ctr" anchorCtr="1">
                <a:spAutoFit/>
              </a:bodyPr>
              <a:lstStyle/>
              <a:p>
                <a:pPr>
                  <a:defRPr lang="en-US" sz="900" b="1" i="0" u="none" strike="noStrike" kern="1200" baseline="0">
                    <a:solidFill>
                      <a:srgbClr val="E7E6E6">
                        <a:lumMod val="25000"/>
                      </a:srgbClr>
                    </a:solidFill>
                    <a:effectLst/>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2020</c:v>
                </c:pt>
                <c:pt idx="1">
                  <c:v>2030F</c:v>
                </c:pt>
              </c:strCache>
            </c:strRef>
          </c:cat>
          <c:val>
            <c:numRef>
              <c:f>Sheet1!$B$2:$B$3</c:f>
              <c:numCache>
                <c:formatCode>0.00%</c:formatCode>
                <c:ptCount val="2"/>
                <c:pt idx="0">
                  <c:v>0.19500000000000001</c:v>
                </c:pt>
                <c:pt idx="1">
                  <c:v>0.23949999999999999</c:v>
                </c:pt>
              </c:numCache>
            </c:numRef>
          </c:val>
          <c:extLst>
            <c:ext xmlns:c16="http://schemas.microsoft.com/office/drawing/2014/chart" uri="{C3380CC4-5D6E-409C-BE32-E72D297353CC}">
              <c16:uniqueId val="{00000000-BEE0-4C22-B16C-E2C18D6207FE}"/>
            </c:ext>
          </c:extLst>
        </c:ser>
        <c:dLbls>
          <c:showLegendKey val="0"/>
          <c:showVal val="0"/>
          <c:showCatName val="0"/>
          <c:showSerName val="0"/>
          <c:showPercent val="0"/>
          <c:showBubbleSize val="0"/>
        </c:dLbls>
        <c:gapWidth val="180"/>
        <c:axId val="782264704"/>
        <c:axId val="782251648"/>
      </c:barChart>
      <c:catAx>
        <c:axId val="782264704"/>
        <c:scaling>
          <c:orientation val="minMax"/>
        </c:scaling>
        <c:delete val="0"/>
        <c:axPos val="l"/>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782251648"/>
        <c:crosses val="autoZero"/>
        <c:auto val="1"/>
        <c:lblAlgn val="ctr"/>
        <c:lblOffset val="100"/>
        <c:noMultiLvlLbl val="0"/>
      </c:catAx>
      <c:valAx>
        <c:axId val="782251648"/>
        <c:scaling>
          <c:orientation val="minMax"/>
        </c:scaling>
        <c:delete val="1"/>
        <c:axPos val="b"/>
        <c:numFmt formatCode="0.00%" sourceLinked="1"/>
        <c:majorTickMark val="out"/>
        <c:minorTickMark val="none"/>
        <c:tickLblPos val="nextTo"/>
        <c:crossAx val="782264704"/>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094307518583495"/>
          <c:y val="0"/>
          <c:w val="0.77919934773456456"/>
          <c:h val="0.67753819927656878"/>
        </c:manualLayout>
      </c:layout>
      <c:barChart>
        <c:barDir val="col"/>
        <c:grouping val="stacked"/>
        <c:varyColors val="0"/>
        <c:ser>
          <c:idx val="2"/>
          <c:order val="0"/>
          <c:tx>
            <c:strRef>
              <c:f>Sheet1!$G$1</c:f>
              <c:strCache>
                <c:ptCount val="1"/>
                <c:pt idx="0">
                  <c:v>Others </c:v>
                </c:pt>
              </c:strCache>
            </c:strRef>
          </c:tx>
          <c:spPr>
            <a:solidFill>
              <a:schemeClr val="accent5"/>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Sheet1!$G$2:$G$17</c:f>
              <c:numCache>
                <c:formatCode>0.00%</c:formatCode>
                <c:ptCount val="16"/>
                <c:pt idx="0">
                  <c:v>7.9100000000000059E-2</c:v>
                </c:pt>
                <c:pt idx="1">
                  <c:v>9.5300000000000051E-2</c:v>
                </c:pt>
                <c:pt idx="2">
                  <c:v>7.46E-2</c:v>
                </c:pt>
                <c:pt idx="3">
                  <c:v>8.6699999999999888E-2</c:v>
                </c:pt>
                <c:pt idx="4">
                  <c:v>8.5000000000000075E-2</c:v>
                </c:pt>
                <c:pt idx="5">
                  <c:v>6.8549999999999889E-2</c:v>
                </c:pt>
                <c:pt idx="6">
                  <c:v>6.2900000000000067E-2</c:v>
                </c:pt>
                <c:pt idx="7">
                  <c:v>6.5099999999999936E-2</c:v>
                </c:pt>
                <c:pt idx="8">
                  <c:v>6.2599999999999878E-2</c:v>
                </c:pt>
                <c:pt idx="9">
                  <c:v>6.3200000000000034E-2</c:v>
                </c:pt>
                <c:pt idx="10">
                  <c:v>6.2000000000000055E-2</c:v>
                </c:pt>
                <c:pt idx="11">
                  <c:v>6.1000000000000054E-2</c:v>
                </c:pt>
                <c:pt idx="12">
                  <c:v>6.0099999999999931E-2</c:v>
                </c:pt>
                <c:pt idx="13">
                  <c:v>5.9299999999999908E-2</c:v>
                </c:pt>
                <c:pt idx="14">
                  <c:v>5.7799999999999963E-2</c:v>
                </c:pt>
                <c:pt idx="15">
                  <c:v>5.6799999999999962E-2</c:v>
                </c:pt>
              </c:numCache>
            </c:numRef>
          </c:val>
          <c:extLst>
            <c:ext xmlns:c16="http://schemas.microsoft.com/office/drawing/2014/chart" uri="{C3380CC4-5D6E-409C-BE32-E72D297353CC}">
              <c16:uniqueId val="{00000001-E655-4DD7-A304-21C0ABF07F06}"/>
            </c:ext>
          </c:extLst>
        </c:ser>
        <c:ser>
          <c:idx val="1"/>
          <c:order val="1"/>
          <c:tx>
            <c:strRef>
              <c:f>Sheet1!$F$1</c:f>
              <c:strCache>
                <c:ptCount val="1"/>
                <c:pt idx="0">
                  <c:v>Consumer Goods</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Sheet1!$F$2:$F$17</c:f>
              <c:numCache>
                <c:formatCode>General</c:formatCode>
                <c:ptCount val="16"/>
              </c:numCache>
            </c:numRef>
          </c:val>
          <c:extLst>
            <c:ext xmlns:c16="http://schemas.microsoft.com/office/drawing/2014/chart" uri="{C3380CC4-5D6E-409C-BE32-E72D297353CC}">
              <c16:uniqueId val="{00000000-E655-4DD7-A304-21C0ABF07F06}"/>
            </c:ext>
          </c:extLst>
        </c:ser>
        <c:ser>
          <c:idx val="7"/>
          <c:order val="2"/>
          <c:tx>
            <c:strRef>
              <c:f>Sheet1!$E$1</c:f>
              <c:strCache>
                <c:ptCount val="1"/>
                <c:pt idx="0">
                  <c:v>Automotive</c:v>
                </c:pt>
              </c:strCache>
            </c:strRef>
          </c:tx>
          <c:spPr>
            <a:solidFill>
              <a:schemeClr val="accent3">
                <a:lumMod val="80000"/>
                <a:lumOff val="2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Sheet1!$E$2:$E$17</c:f>
              <c:numCache>
                <c:formatCode>General</c:formatCode>
                <c:ptCount val="16"/>
              </c:numCache>
            </c:numRef>
          </c:val>
          <c:extLst>
            <c:ext xmlns:c16="http://schemas.microsoft.com/office/drawing/2014/chart" uri="{C3380CC4-5D6E-409C-BE32-E72D297353CC}">
              <c16:uniqueId val="{00000000-CD45-456D-8054-C7FD3BA1258B}"/>
            </c:ext>
          </c:extLst>
        </c:ser>
        <c:ser>
          <c:idx val="5"/>
          <c:order val="3"/>
          <c:tx>
            <c:strRef>
              <c:f>Sheet1!$D$1</c:f>
              <c:strCache>
                <c:ptCount val="1"/>
                <c:pt idx="0">
                  <c:v>Geotextile</c:v>
                </c:pt>
              </c:strCache>
            </c:strRef>
          </c:tx>
          <c:spPr>
            <a:solidFill>
              <a:schemeClr val="accent5">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4.9799999999999997E-2</c:v>
                </c:pt>
                <c:pt idx="1">
                  <c:v>4.7800000000000002E-2</c:v>
                </c:pt>
                <c:pt idx="2">
                  <c:v>4.8300000000000003E-2</c:v>
                </c:pt>
                <c:pt idx="3">
                  <c:v>4.9000000000000002E-2</c:v>
                </c:pt>
                <c:pt idx="4">
                  <c:v>4.9500000000000002E-2</c:v>
                </c:pt>
                <c:pt idx="5">
                  <c:v>5.0200000000000002E-2</c:v>
                </c:pt>
                <c:pt idx="6">
                  <c:v>4.7300000000000002E-2</c:v>
                </c:pt>
                <c:pt idx="7">
                  <c:v>4.4299999999999999E-2</c:v>
                </c:pt>
                <c:pt idx="8">
                  <c:v>4.4999999999999998E-2</c:v>
                </c:pt>
                <c:pt idx="9">
                  <c:v>4.5499999999999999E-2</c:v>
                </c:pt>
                <c:pt idx="10">
                  <c:v>4.6100000000000002E-2</c:v>
                </c:pt>
                <c:pt idx="11">
                  <c:v>4.6699999999999998E-2</c:v>
                </c:pt>
                <c:pt idx="12">
                  <c:v>4.7199999999999999E-2</c:v>
                </c:pt>
                <c:pt idx="13">
                  <c:v>4.8000000000000001E-2</c:v>
                </c:pt>
                <c:pt idx="14">
                  <c:v>4.9000000000000002E-2</c:v>
                </c:pt>
                <c:pt idx="15">
                  <c:v>0.05</c:v>
                </c:pt>
              </c:numCache>
            </c:numRef>
          </c:val>
          <c:extLst>
            <c:ext xmlns:c16="http://schemas.microsoft.com/office/drawing/2014/chart" uri="{C3380CC4-5D6E-409C-BE32-E72D297353CC}">
              <c16:uniqueId val="{00000001-CD45-456D-8054-C7FD3BA1258B}"/>
            </c:ext>
          </c:extLst>
        </c:ser>
        <c:ser>
          <c:idx val="4"/>
          <c:order val="4"/>
          <c:tx>
            <c:strRef>
              <c:f>Sheet1!$C$1</c:f>
              <c:strCache>
                <c:ptCount val="1"/>
                <c:pt idx="0">
                  <c:v>Raffia</c:v>
                </c:pt>
              </c:strCache>
            </c:strRef>
          </c:tx>
          <c:spPr>
            <a:solidFill>
              <a:schemeClr val="accent3">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0.41299999999999998</c:v>
                </c:pt>
                <c:pt idx="1">
                  <c:v>0.41649999999999998</c:v>
                </c:pt>
                <c:pt idx="2">
                  <c:v>0.42</c:v>
                </c:pt>
                <c:pt idx="3">
                  <c:v>0.42280000000000001</c:v>
                </c:pt>
                <c:pt idx="4">
                  <c:v>0.42630000000000001</c:v>
                </c:pt>
                <c:pt idx="5">
                  <c:v>0.42980000000000002</c:v>
                </c:pt>
                <c:pt idx="6">
                  <c:v>0.43259999999999998</c:v>
                </c:pt>
                <c:pt idx="7">
                  <c:v>0.41720000000000002</c:v>
                </c:pt>
                <c:pt idx="8">
                  <c:v>0.41820000000000002</c:v>
                </c:pt>
                <c:pt idx="9">
                  <c:v>0.41920000000000002</c:v>
                </c:pt>
                <c:pt idx="10">
                  <c:v>0.4204</c:v>
                </c:pt>
                <c:pt idx="11">
                  <c:v>0.42149999999999999</c:v>
                </c:pt>
                <c:pt idx="12">
                  <c:v>0.42270000000000002</c:v>
                </c:pt>
                <c:pt idx="13">
                  <c:v>0.42349999999999999</c:v>
                </c:pt>
                <c:pt idx="14">
                  <c:v>0.42470000000000002</c:v>
                </c:pt>
                <c:pt idx="15">
                  <c:v>0.42599999999999999</c:v>
                </c:pt>
              </c:numCache>
            </c:numRef>
          </c:val>
          <c:extLst>
            <c:ext xmlns:c16="http://schemas.microsoft.com/office/drawing/2014/chart" uri="{C3380CC4-5D6E-409C-BE32-E72D297353CC}">
              <c16:uniqueId val="{00000002-CD45-456D-8054-C7FD3BA1258B}"/>
            </c:ext>
          </c:extLst>
        </c:ser>
        <c:ser>
          <c:idx val="0"/>
          <c:order val="5"/>
          <c:tx>
            <c:strRef>
              <c:f>Sheet1!$B$1</c:f>
              <c:strCache>
                <c:ptCount val="1"/>
                <c:pt idx="0">
                  <c:v>Packaging</c:v>
                </c:pt>
              </c:strCache>
            </c:strRef>
          </c:tx>
          <c:spPr>
            <a:solidFill>
              <a:schemeClr val="accent1"/>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0.45810000000000001</c:v>
                </c:pt>
                <c:pt idx="1">
                  <c:v>0.44040000000000001</c:v>
                </c:pt>
                <c:pt idx="2">
                  <c:v>0.45710000000000001</c:v>
                </c:pt>
                <c:pt idx="3">
                  <c:v>0.4415</c:v>
                </c:pt>
                <c:pt idx="4">
                  <c:v>0.43919999999999998</c:v>
                </c:pt>
                <c:pt idx="5">
                  <c:v>0.45145000000000002</c:v>
                </c:pt>
                <c:pt idx="6">
                  <c:v>0.4572</c:v>
                </c:pt>
                <c:pt idx="7">
                  <c:v>0.47339999999999999</c:v>
                </c:pt>
                <c:pt idx="8">
                  <c:v>0.47420000000000001</c:v>
                </c:pt>
                <c:pt idx="9">
                  <c:v>0.47210000000000002</c:v>
                </c:pt>
                <c:pt idx="10">
                  <c:v>0.47149999999999997</c:v>
                </c:pt>
                <c:pt idx="11">
                  <c:v>0.4708</c:v>
                </c:pt>
                <c:pt idx="12">
                  <c:v>0.47</c:v>
                </c:pt>
                <c:pt idx="13">
                  <c:v>0.46920000000000001</c:v>
                </c:pt>
                <c:pt idx="14">
                  <c:v>0.46850000000000003</c:v>
                </c:pt>
                <c:pt idx="15">
                  <c:v>0.4672</c:v>
                </c:pt>
              </c:numCache>
            </c:numRef>
          </c:val>
          <c:extLst>
            <c:ext xmlns:c16="http://schemas.microsoft.com/office/drawing/2014/chart" uri="{C3380CC4-5D6E-409C-BE32-E72D297353CC}">
              <c16:uniqueId val="{00000003-CD45-456D-8054-C7FD3BA1258B}"/>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0"/>
        <c:spPr>
          <a:noFill/>
          <a:ln w="9525" cap="flat" cmpd="sng" algn="ctr">
            <a:solidFill>
              <a:schemeClr val="tx1">
                <a:lumMod val="15000"/>
                <a:lumOff val="85000"/>
              </a:schemeClr>
            </a:solidFill>
            <a:round/>
          </a:ln>
          <a:effectLst/>
        </c:spPr>
        <c:txPr>
          <a:bodyPr rot="0" spcFirstLastPara="1" vertOverflow="ellipsis" vert="horz" wrap="square" anchor="ctr" anchorCtr="1"/>
          <a:lstStyle/>
          <a:p>
            <a:pPr algn="just" rtl="0">
              <a:defRPr sz="9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094307518583495"/>
          <c:y val="0"/>
          <c:w val="0.77919934773456456"/>
          <c:h val="0.67753819927656878"/>
        </c:manualLayout>
      </c:layout>
      <c:barChart>
        <c:barDir val="col"/>
        <c:grouping val="stacked"/>
        <c:varyColors val="0"/>
        <c:ser>
          <c:idx val="2"/>
          <c:order val="0"/>
          <c:tx>
            <c:strRef>
              <c:f>Sheet1!$F$1</c:f>
              <c:strCache>
                <c:ptCount val="1"/>
                <c:pt idx="0">
                  <c:v>Others </c:v>
                </c:pt>
              </c:strCache>
            </c:strRef>
          </c:tx>
          <c:spPr>
            <a:solidFill>
              <a:schemeClr val="accent5"/>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Sheet1!$F$2:$F$17</c:f>
              <c:numCache>
                <c:formatCode>0.00%</c:formatCode>
                <c:ptCount val="16"/>
                <c:pt idx="0">
                  <c:v>7.9100000000000059E-2</c:v>
                </c:pt>
                <c:pt idx="1">
                  <c:v>9.5300000000000051E-2</c:v>
                </c:pt>
                <c:pt idx="2">
                  <c:v>7.46E-2</c:v>
                </c:pt>
                <c:pt idx="3">
                  <c:v>8.6699999999999888E-2</c:v>
                </c:pt>
                <c:pt idx="4">
                  <c:v>8.5000000000000075E-2</c:v>
                </c:pt>
                <c:pt idx="5">
                  <c:v>6.8549999999999889E-2</c:v>
                </c:pt>
                <c:pt idx="6">
                  <c:v>6.2900000000000067E-2</c:v>
                </c:pt>
                <c:pt idx="7">
                  <c:v>6.5099999999999936E-2</c:v>
                </c:pt>
                <c:pt idx="8">
                  <c:v>6.2599999999999878E-2</c:v>
                </c:pt>
                <c:pt idx="9">
                  <c:v>6.3200000000000034E-2</c:v>
                </c:pt>
                <c:pt idx="10">
                  <c:v>6.2000000000000055E-2</c:v>
                </c:pt>
                <c:pt idx="11">
                  <c:v>6.1000000000000054E-2</c:v>
                </c:pt>
                <c:pt idx="12">
                  <c:v>6.0099999999999931E-2</c:v>
                </c:pt>
                <c:pt idx="13">
                  <c:v>5.9299999999999908E-2</c:v>
                </c:pt>
                <c:pt idx="14">
                  <c:v>5.7799999999999963E-2</c:v>
                </c:pt>
                <c:pt idx="15">
                  <c:v>5.6799999999999962E-2</c:v>
                </c:pt>
              </c:numCache>
            </c:numRef>
          </c:val>
          <c:extLst>
            <c:ext xmlns:c16="http://schemas.microsoft.com/office/drawing/2014/chart" uri="{C3380CC4-5D6E-409C-BE32-E72D297353CC}">
              <c16:uniqueId val="{00000001-563D-4B8A-9F62-B617B1EAD082}"/>
            </c:ext>
          </c:extLst>
        </c:ser>
        <c:ser>
          <c:idx val="5"/>
          <c:order val="1"/>
          <c:tx>
            <c:strRef>
              <c:f>Sheet1!$D$1</c:f>
              <c:strCache>
                <c:ptCount val="1"/>
                <c:pt idx="0">
                  <c:v>Madhya Pradesh</c:v>
                </c:pt>
              </c:strCache>
            </c:strRef>
          </c:tx>
          <c:spPr>
            <a:solidFill>
              <a:schemeClr val="accent5">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4.9799999999999997E-2</c:v>
                </c:pt>
                <c:pt idx="1">
                  <c:v>4.7800000000000002E-2</c:v>
                </c:pt>
                <c:pt idx="2">
                  <c:v>4.8300000000000003E-2</c:v>
                </c:pt>
                <c:pt idx="3">
                  <c:v>4.9000000000000002E-2</c:v>
                </c:pt>
                <c:pt idx="4">
                  <c:v>4.9500000000000002E-2</c:v>
                </c:pt>
                <c:pt idx="5">
                  <c:v>5.0200000000000002E-2</c:v>
                </c:pt>
                <c:pt idx="6">
                  <c:v>4.7300000000000002E-2</c:v>
                </c:pt>
                <c:pt idx="7">
                  <c:v>4.4299999999999999E-2</c:v>
                </c:pt>
                <c:pt idx="8">
                  <c:v>4.4999999999999998E-2</c:v>
                </c:pt>
                <c:pt idx="9">
                  <c:v>4.5499999999999999E-2</c:v>
                </c:pt>
                <c:pt idx="10">
                  <c:v>4.6100000000000002E-2</c:v>
                </c:pt>
                <c:pt idx="11">
                  <c:v>4.6699999999999998E-2</c:v>
                </c:pt>
                <c:pt idx="12">
                  <c:v>4.7199999999999999E-2</c:v>
                </c:pt>
                <c:pt idx="13">
                  <c:v>4.8000000000000001E-2</c:v>
                </c:pt>
                <c:pt idx="14">
                  <c:v>4.9000000000000002E-2</c:v>
                </c:pt>
                <c:pt idx="15">
                  <c:v>0.05</c:v>
                </c:pt>
              </c:numCache>
            </c:numRef>
          </c:val>
          <c:extLst>
            <c:ext xmlns:c16="http://schemas.microsoft.com/office/drawing/2014/chart" uri="{C3380CC4-5D6E-409C-BE32-E72D297353CC}">
              <c16:uniqueId val="{00000001-CD45-456D-8054-C7FD3BA1258B}"/>
            </c:ext>
          </c:extLst>
        </c:ser>
        <c:ser>
          <c:idx val="7"/>
          <c:order val="2"/>
          <c:tx>
            <c:strRef>
              <c:f>Sheet1!$E$1</c:f>
              <c:strCache>
                <c:ptCount val="1"/>
                <c:pt idx="0">
                  <c:v>Maharashtra</c:v>
                </c:pt>
              </c:strCache>
            </c:strRef>
          </c:tx>
          <c:spPr>
            <a:solidFill>
              <a:schemeClr val="accent3">
                <a:lumMod val="80000"/>
                <a:lumOff val="2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Sheet1!$E$2:$E$17</c:f>
              <c:numCache>
                <c:formatCode>General</c:formatCode>
                <c:ptCount val="16"/>
              </c:numCache>
            </c:numRef>
          </c:val>
          <c:extLst>
            <c:ext xmlns:c16="http://schemas.microsoft.com/office/drawing/2014/chart" uri="{C3380CC4-5D6E-409C-BE32-E72D297353CC}">
              <c16:uniqueId val="{00000000-CD45-456D-8054-C7FD3BA1258B}"/>
            </c:ext>
          </c:extLst>
        </c:ser>
        <c:ser>
          <c:idx val="4"/>
          <c:order val="4"/>
          <c:tx>
            <c:strRef>
              <c:f>Sheet1!$C$1</c:f>
              <c:strCache>
                <c:ptCount val="1"/>
                <c:pt idx="0">
                  <c:v>Rajasthan </c:v>
                </c:pt>
              </c:strCache>
            </c:strRef>
          </c:tx>
          <c:spPr>
            <a:solidFill>
              <a:schemeClr val="accent3">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0.41299999999999998</c:v>
                </c:pt>
                <c:pt idx="1">
                  <c:v>0.41649999999999998</c:v>
                </c:pt>
                <c:pt idx="2">
                  <c:v>0.42</c:v>
                </c:pt>
                <c:pt idx="3">
                  <c:v>0.42280000000000001</c:v>
                </c:pt>
                <c:pt idx="4">
                  <c:v>0.42630000000000001</c:v>
                </c:pt>
                <c:pt idx="5">
                  <c:v>0.42980000000000002</c:v>
                </c:pt>
                <c:pt idx="6">
                  <c:v>0.43259999999999998</c:v>
                </c:pt>
                <c:pt idx="7">
                  <c:v>0.41720000000000002</c:v>
                </c:pt>
                <c:pt idx="8">
                  <c:v>0.41820000000000002</c:v>
                </c:pt>
                <c:pt idx="9">
                  <c:v>0.41920000000000002</c:v>
                </c:pt>
                <c:pt idx="10">
                  <c:v>0.4204</c:v>
                </c:pt>
                <c:pt idx="11">
                  <c:v>0.42149999999999999</c:v>
                </c:pt>
                <c:pt idx="12">
                  <c:v>0.42270000000000002</c:v>
                </c:pt>
                <c:pt idx="13">
                  <c:v>0.42349999999999999</c:v>
                </c:pt>
                <c:pt idx="14">
                  <c:v>0.42470000000000002</c:v>
                </c:pt>
                <c:pt idx="15">
                  <c:v>0.42599999999999999</c:v>
                </c:pt>
              </c:numCache>
            </c:numRef>
          </c:val>
          <c:extLst>
            <c:ext xmlns:c16="http://schemas.microsoft.com/office/drawing/2014/chart" uri="{C3380CC4-5D6E-409C-BE32-E72D297353CC}">
              <c16:uniqueId val="{00000002-CD45-456D-8054-C7FD3BA1258B}"/>
            </c:ext>
          </c:extLst>
        </c:ser>
        <c:ser>
          <c:idx val="0"/>
          <c:order val="5"/>
          <c:tx>
            <c:strRef>
              <c:f>Sheet1!$B$1</c:f>
              <c:strCache>
                <c:ptCount val="1"/>
                <c:pt idx="0">
                  <c:v>Gujarat</c:v>
                </c:pt>
              </c:strCache>
            </c:strRef>
          </c:tx>
          <c:spPr>
            <a:solidFill>
              <a:schemeClr val="accent1"/>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0.45810000000000001</c:v>
                </c:pt>
                <c:pt idx="1">
                  <c:v>0.44040000000000001</c:v>
                </c:pt>
                <c:pt idx="2">
                  <c:v>0.45710000000000001</c:v>
                </c:pt>
                <c:pt idx="3">
                  <c:v>0.4415</c:v>
                </c:pt>
                <c:pt idx="4">
                  <c:v>0.43919999999999998</c:v>
                </c:pt>
                <c:pt idx="5">
                  <c:v>0.45145000000000002</c:v>
                </c:pt>
                <c:pt idx="6">
                  <c:v>0.4572</c:v>
                </c:pt>
                <c:pt idx="7">
                  <c:v>0.47339999999999999</c:v>
                </c:pt>
                <c:pt idx="8">
                  <c:v>0.47420000000000001</c:v>
                </c:pt>
                <c:pt idx="9">
                  <c:v>0.47210000000000002</c:v>
                </c:pt>
                <c:pt idx="10">
                  <c:v>0.47149999999999997</c:v>
                </c:pt>
                <c:pt idx="11">
                  <c:v>0.4708</c:v>
                </c:pt>
                <c:pt idx="12">
                  <c:v>0.47</c:v>
                </c:pt>
                <c:pt idx="13">
                  <c:v>0.46920000000000001</c:v>
                </c:pt>
                <c:pt idx="14">
                  <c:v>0.46850000000000003</c:v>
                </c:pt>
                <c:pt idx="15">
                  <c:v>0.4672</c:v>
                </c:pt>
              </c:numCache>
            </c:numRef>
          </c:val>
          <c:extLst>
            <c:ext xmlns:c16="http://schemas.microsoft.com/office/drawing/2014/chart" uri="{C3380CC4-5D6E-409C-BE32-E72D297353CC}">
              <c16:uniqueId val="{00000003-CD45-456D-8054-C7FD3BA1258B}"/>
            </c:ext>
          </c:extLst>
        </c:ser>
        <c:dLbls>
          <c:showLegendKey val="0"/>
          <c:showVal val="0"/>
          <c:showCatName val="0"/>
          <c:showSerName val="0"/>
          <c:showPercent val="0"/>
          <c:showBubbleSize val="0"/>
        </c:dLbls>
        <c:gapWidth val="150"/>
        <c:overlap val="100"/>
        <c:axId val="514429984"/>
        <c:axId val="514432280"/>
        <c:extLst>
          <c:ext xmlns:c15="http://schemas.microsoft.com/office/drawing/2012/chart" uri="{02D57815-91ED-43cb-92C2-25804820EDAC}">
            <c15:filteredBarSeries>
              <c15:ser>
                <c:idx val="1"/>
                <c:order val="3"/>
                <c:tx>
                  <c:strRef>
                    <c:extLst>
                      <c:ext uri="{02D57815-91ED-43cb-92C2-25804820EDAC}">
                        <c15:formulaRef>
                          <c15:sqref>Sheet1!#REF!</c15:sqref>
                        </c15:formulaRef>
                      </c:ext>
                    </c:extLst>
                    <c:strCache>
                      <c:ptCount val="1"/>
                      <c:pt idx="0">
                        <c:v>#REF!</c:v>
                      </c:pt>
                    </c:strCache>
                  </c:strRef>
                </c:tx>
                <c:spPr>
                  <a:solidFill>
                    <a:schemeClr val="accent3"/>
                  </a:solidFill>
                  <a:ln>
                    <a:noFill/>
                  </a:ln>
                  <a:effectLst/>
                </c:spPr>
                <c:invertIfNegative val="0"/>
                <c:cat>
                  <c:strRef>
                    <c:extLst>
                      <c:ext uri="{02D57815-91ED-43cb-92C2-25804820EDAC}">
                        <c15:formulaRef>
                          <c15:sqref>Sheet1!$A$2:$A$17</c15:sqref>
                        </c15:formulaRef>
                      </c:ext>
                    </c:extLst>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extLst>
                      <c:ext uri="{02D57815-91ED-43cb-92C2-25804820EDAC}">
                        <c15:formulaRef>
                          <c15:sqref>Sheet1!#REF!</c15:sqref>
                        </c15:formulaRef>
                      </c:ext>
                    </c:extLst>
                    <c:numCache>
                      <c:formatCode>General</c:formatCode>
                      <c:ptCount val="1"/>
                      <c:pt idx="0">
                        <c:v>1</c:v>
                      </c:pt>
                    </c:numCache>
                  </c:numRef>
                </c:val>
                <c:extLst>
                  <c:ext xmlns:c16="http://schemas.microsoft.com/office/drawing/2014/chart" uri="{C3380CC4-5D6E-409C-BE32-E72D297353CC}">
                    <c16:uniqueId val="{00000000-563D-4B8A-9F62-B617B1EAD082}"/>
                  </c:ext>
                </c:extLst>
              </c15:ser>
            </c15:filteredBarSeries>
          </c:ext>
        </c:extLst>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0"/>
        <c:spPr>
          <a:noFill/>
          <a:ln w="9525" cap="flat" cmpd="sng" algn="ctr">
            <a:solidFill>
              <a:schemeClr val="tx1">
                <a:lumMod val="15000"/>
                <a:lumOff val="85000"/>
              </a:schemeClr>
            </a:solidFill>
            <a:round/>
          </a:ln>
          <a:effectLst/>
        </c:spPr>
        <c:txPr>
          <a:bodyPr rot="0" spcFirstLastPara="1" vertOverflow="ellipsis" vert="horz" wrap="square" anchor="ctr" anchorCtr="1"/>
          <a:lstStyle/>
          <a:p>
            <a:pPr algn="just" rtl="0">
              <a:defRPr sz="9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094307518583495"/>
          <c:y val="0"/>
          <c:w val="0.77919934773456456"/>
          <c:h val="0.67753819927656878"/>
        </c:manualLayout>
      </c:layout>
      <c:barChart>
        <c:barDir val="col"/>
        <c:grouping val="stacked"/>
        <c:varyColors val="0"/>
        <c:ser>
          <c:idx val="3"/>
          <c:order val="0"/>
          <c:tx>
            <c:strRef>
              <c:f>Sheet1!$H$1</c:f>
              <c:strCache>
                <c:ptCount val="1"/>
                <c:pt idx="0">
                  <c:v>Others </c:v>
                </c:pt>
              </c:strCache>
            </c:strRef>
          </c:tx>
          <c:spPr>
            <a:solidFill>
              <a:schemeClr val="accent1">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Sheet1!$H$2:$H$17</c:f>
              <c:numCache>
                <c:formatCode>0.00%</c:formatCode>
                <c:ptCount val="16"/>
                <c:pt idx="0">
                  <c:v>7.9100000000000059E-2</c:v>
                </c:pt>
                <c:pt idx="1">
                  <c:v>9.5300000000000051E-2</c:v>
                </c:pt>
                <c:pt idx="2">
                  <c:v>7.46E-2</c:v>
                </c:pt>
                <c:pt idx="3">
                  <c:v>8.6699999999999888E-2</c:v>
                </c:pt>
                <c:pt idx="4">
                  <c:v>8.5000000000000075E-2</c:v>
                </c:pt>
                <c:pt idx="5">
                  <c:v>6.8549999999999889E-2</c:v>
                </c:pt>
                <c:pt idx="6">
                  <c:v>6.2900000000000067E-2</c:v>
                </c:pt>
                <c:pt idx="7">
                  <c:v>6.5099999999999936E-2</c:v>
                </c:pt>
                <c:pt idx="8">
                  <c:v>6.2599999999999878E-2</c:v>
                </c:pt>
                <c:pt idx="9">
                  <c:v>6.3200000000000034E-2</c:v>
                </c:pt>
                <c:pt idx="10">
                  <c:v>6.2000000000000055E-2</c:v>
                </c:pt>
                <c:pt idx="11">
                  <c:v>6.1000000000000054E-2</c:v>
                </c:pt>
                <c:pt idx="12">
                  <c:v>6.0099999999999931E-2</c:v>
                </c:pt>
                <c:pt idx="13">
                  <c:v>5.9299999999999908E-2</c:v>
                </c:pt>
                <c:pt idx="14">
                  <c:v>5.7799999999999963E-2</c:v>
                </c:pt>
                <c:pt idx="15">
                  <c:v>5.6799999999999962E-2</c:v>
                </c:pt>
              </c:numCache>
            </c:numRef>
          </c:val>
          <c:extLst>
            <c:ext xmlns:c16="http://schemas.microsoft.com/office/drawing/2014/chart" uri="{C3380CC4-5D6E-409C-BE32-E72D297353CC}">
              <c16:uniqueId val="{00000000-DF09-4E71-A756-33B855870DD4}"/>
            </c:ext>
          </c:extLst>
        </c:ser>
        <c:ser>
          <c:idx val="1"/>
          <c:order val="1"/>
          <c:tx>
            <c:strRef>
              <c:f>Sheet1!$G$1</c:f>
              <c:strCache>
                <c:ptCount val="1"/>
                <c:pt idx="0">
                  <c:v>Thermoforming</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Sheet1!$G$2:$G$17</c:f>
              <c:numCache>
                <c:formatCode>General</c:formatCode>
                <c:ptCount val="16"/>
              </c:numCache>
            </c:numRef>
          </c:val>
          <c:extLst>
            <c:ext xmlns:c16="http://schemas.microsoft.com/office/drawing/2014/chart" uri="{C3380CC4-5D6E-409C-BE32-E72D297353CC}">
              <c16:uniqueId val="{00000000-E655-4DD7-A304-21C0ABF07F06}"/>
            </c:ext>
          </c:extLst>
        </c:ser>
        <c:ser>
          <c:idx val="7"/>
          <c:order val="2"/>
          <c:tx>
            <c:strRef>
              <c:f>Sheet1!$F$1</c:f>
              <c:strCache>
                <c:ptCount val="1"/>
                <c:pt idx="0">
                  <c:v>Extrusion</c:v>
                </c:pt>
              </c:strCache>
            </c:strRef>
          </c:tx>
          <c:spPr>
            <a:solidFill>
              <a:schemeClr val="accent3">
                <a:lumMod val="80000"/>
                <a:lumOff val="2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Sheet1!$F$2:$F$17</c:f>
              <c:numCache>
                <c:formatCode>General</c:formatCode>
                <c:ptCount val="16"/>
              </c:numCache>
            </c:numRef>
          </c:val>
          <c:extLst>
            <c:ext xmlns:c16="http://schemas.microsoft.com/office/drawing/2014/chart" uri="{C3380CC4-5D6E-409C-BE32-E72D297353CC}">
              <c16:uniqueId val="{00000000-CD45-456D-8054-C7FD3BA1258B}"/>
            </c:ext>
          </c:extLst>
        </c:ser>
        <c:ser>
          <c:idx val="5"/>
          <c:order val="3"/>
          <c:tx>
            <c:strRef>
              <c:f>Sheet1!$E$1</c:f>
              <c:strCache>
                <c:ptCount val="1"/>
                <c:pt idx="0">
                  <c:v>Blow</c:v>
                </c:pt>
              </c:strCache>
            </c:strRef>
          </c:tx>
          <c:spPr>
            <a:solidFill>
              <a:schemeClr val="accent5">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Sheet1!$E$2:$E$17</c:f>
              <c:numCache>
                <c:formatCode>General</c:formatCode>
                <c:ptCount val="16"/>
              </c:numCache>
            </c:numRef>
          </c:val>
          <c:extLst>
            <c:ext xmlns:c16="http://schemas.microsoft.com/office/drawing/2014/chart" uri="{C3380CC4-5D6E-409C-BE32-E72D297353CC}">
              <c16:uniqueId val="{00000001-CD45-456D-8054-C7FD3BA1258B}"/>
            </c:ext>
          </c:extLst>
        </c:ser>
        <c:ser>
          <c:idx val="4"/>
          <c:order val="4"/>
          <c:tx>
            <c:strRef>
              <c:f>Sheet1!$D$1</c:f>
              <c:strCache>
                <c:ptCount val="1"/>
                <c:pt idx="0">
                  <c:v>BOPP</c:v>
                </c:pt>
              </c:strCache>
            </c:strRef>
          </c:tx>
          <c:spPr>
            <a:solidFill>
              <a:schemeClr val="accent3">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4.9799999999999997E-2</c:v>
                </c:pt>
                <c:pt idx="1">
                  <c:v>4.7800000000000002E-2</c:v>
                </c:pt>
                <c:pt idx="2">
                  <c:v>4.8300000000000003E-2</c:v>
                </c:pt>
                <c:pt idx="3">
                  <c:v>4.9000000000000002E-2</c:v>
                </c:pt>
                <c:pt idx="4">
                  <c:v>4.9500000000000002E-2</c:v>
                </c:pt>
                <c:pt idx="5">
                  <c:v>5.0200000000000002E-2</c:v>
                </c:pt>
                <c:pt idx="6">
                  <c:v>4.7300000000000002E-2</c:v>
                </c:pt>
                <c:pt idx="7">
                  <c:v>4.4299999999999999E-2</c:v>
                </c:pt>
                <c:pt idx="8">
                  <c:v>4.4999999999999998E-2</c:v>
                </c:pt>
                <c:pt idx="9">
                  <c:v>4.5499999999999999E-2</c:v>
                </c:pt>
                <c:pt idx="10">
                  <c:v>4.6100000000000002E-2</c:v>
                </c:pt>
                <c:pt idx="11">
                  <c:v>4.6699999999999998E-2</c:v>
                </c:pt>
                <c:pt idx="12">
                  <c:v>4.7199999999999999E-2</c:v>
                </c:pt>
                <c:pt idx="13">
                  <c:v>4.8000000000000001E-2</c:v>
                </c:pt>
                <c:pt idx="14">
                  <c:v>4.9000000000000002E-2</c:v>
                </c:pt>
                <c:pt idx="15">
                  <c:v>0.05</c:v>
                </c:pt>
              </c:numCache>
            </c:numRef>
          </c:val>
          <c:extLst>
            <c:ext xmlns:c16="http://schemas.microsoft.com/office/drawing/2014/chart" uri="{C3380CC4-5D6E-409C-BE32-E72D297353CC}">
              <c16:uniqueId val="{00000002-CD45-456D-8054-C7FD3BA1258B}"/>
            </c:ext>
          </c:extLst>
        </c:ser>
        <c:ser>
          <c:idx val="0"/>
          <c:order val="5"/>
          <c:tx>
            <c:strRef>
              <c:f>Sheet1!$C$1</c:f>
              <c:strCache>
                <c:ptCount val="1"/>
                <c:pt idx="0">
                  <c:v>Raffia</c:v>
                </c:pt>
              </c:strCache>
            </c:strRef>
          </c:tx>
          <c:spPr>
            <a:solidFill>
              <a:schemeClr val="accent1"/>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0.41299999999999998</c:v>
                </c:pt>
                <c:pt idx="1">
                  <c:v>0.41649999999999998</c:v>
                </c:pt>
                <c:pt idx="2">
                  <c:v>0.42</c:v>
                </c:pt>
                <c:pt idx="3">
                  <c:v>0.42280000000000001</c:v>
                </c:pt>
                <c:pt idx="4">
                  <c:v>0.42630000000000001</c:v>
                </c:pt>
                <c:pt idx="5">
                  <c:v>0.42980000000000002</c:v>
                </c:pt>
                <c:pt idx="6">
                  <c:v>0.43259999999999998</c:v>
                </c:pt>
                <c:pt idx="7">
                  <c:v>0.41720000000000002</c:v>
                </c:pt>
                <c:pt idx="8">
                  <c:v>0.41820000000000002</c:v>
                </c:pt>
                <c:pt idx="9">
                  <c:v>0.41920000000000002</c:v>
                </c:pt>
                <c:pt idx="10">
                  <c:v>0.4204</c:v>
                </c:pt>
                <c:pt idx="11">
                  <c:v>0.42149999999999999</c:v>
                </c:pt>
                <c:pt idx="12">
                  <c:v>0.42270000000000002</c:v>
                </c:pt>
                <c:pt idx="13">
                  <c:v>0.42349999999999999</c:v>
                </c:pt>
                <c:pt idx="14">
                  <c:v>0.42470000000000002</c:v>
                </c:pt>
                <c:pt idx="15">
                  <c:v>0.42599999999999999</c:v>
                </c:pt>
              </c:numCache>
            </c:numRef>
          </c:val>
          <c:extLst>
            <c:ext xmlns:c16="http://schemas.microsoft.com/office/drawing/2014/chart" uri="{C3380CC4-5D6E-409C-BE32-E72D297353CC}">
              <c16:uniqueId val="{00000003-CD45-456D-8054-C7FD3BA1258B}"/>
            </c:ext>
          </c:extLst>
        </c:ser>
        <c:ser>
          <c:idx val="2"/>
          <c:order val="6"/>
          <c:tx>
            <c:strRef>
              <c:f>Sheet1!$B$1</c:f>
              <c:strCache>
                <c:ptCount val="1"/>
                <c:pt idx="0">
                  <c:v>IM</c:v>
                </c:pt>
              </c:strCache>
            </c:strRef>
          </c:tx>
          <c:spPr>
            <a:solidFill>
              <a:schemeClr val="accent5"/>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0.45810000000000001</c:v>
                </c:pt>
                <c:pt idx="1">
                  <c:v>0.44040000000000001</c:v>
                </c:pt>
                <c:pt idx="2">
                  <c:v>0.45710000000000001</c:v>
                </c:pt>
                <c:pt idx="3">
                  <c:v>0.4415</c:v>
                </c:pt>
                <c:pt idx="4">
                  <c:v>0.43919999999999998</c:v>
                </c:pt>
                <c:pt idx="5">
                  <c:v>0.45145000000000002</c:v>
                </c:pt>
                <c:pt idx="6">
                  <c:v>0.4572</c:v>
                </c:pt>
                <c:pt idx="7">
                  <c:v>0.47339999999999999</c:v>
                </c:pt>
                <c:pt idx="8">
                  <c:v>0.47420000000000001</c:v>
                </c:pt>
                <c:pt idx="9">
                  <c:v>0.47210000000000002</c:v>
                </c:pt>
                <c:pt idx="10">
                  <c:v>0.47149999999999997</c:v>
                </c:pt>
                <c:pt idx="11">
                  <c:v>0.4708</c:v>
                </c:pt>
                <c:pt idx="12">
                  <c:v>0.47</c:v>
                </c:pt>
                <c:pt idx="13">
                  <c:v>0.46920000000000001</c:v>
                </c:pt>
                <c:pt idx="14">
                  <c:v>0.46850000000000003</c:v>
                </c:pt>
                <c:pt idx="15">
                  <c:v>0.4672</c:v>
                </c:pt>
              </c:numCache>
            </c:numRef>
          </c:val>
          <c:extLst>
            <c:ext xmlns:c16="http://schemas.microsoft.com/office/drawing/2014/chart" uri="{C3380CC4-5D6E-409C-BE32-E72D297353CC}">
              <c16:uniqueId val="{00000001-E655-4DD7-A304-21C0ABF07F06}"/>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0"/>
        <c:spPr>
          <a:noFill/>
          <a:ln w="9525" cap="flat" cmpd="sng" algn="ctr">
            <a:solidFill>
              <a:schemeClr val="tx1">
                <a:lumMod val="15000"/>
                <a:lumOff val="85000"/>
              </a:schemeClr>
            </a:solidFill>
            <a:round/>
          </a:ln>
          <a:effectLst/>
        </c:spPr>
        <c:txPr>
          <a:bodyPr rot="0" spcFirstLastPara="1" vertOverflow="ellipsis" vert="horz" wrap="square" anchor="ctr" anchorCtr="1"/>
          <a:lstStyle/>
          <a:p>
            <a:pPr algn="just" rtl="0">
              <a:defRPr sz="9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158065726685259"/>
          <c:y val="0.11729524048778095"/>
          <c:w val="0.85841934273314735"/>
          <c:h val="0.67753819927656878"/>
        </c:manualLayout>
      </c:layout>
      <c:barChart>
        <c:barDir val="col"/>
        <c:grouping val="stacked"/>
        <c:varyColors val="0"/>
        <c:ser>
          <c:idx val="7"/>
          <c:order val="0"/>
          <c:tx>
            <c:strRef>
              <c:f>Sheet1!$B$1</c:f>
              <c:strCache>
                <c:ptCount val="1"/>
                <c:pt idx="0">
                  <c:v>Direct Company Sale</c:v>
                </c:pt>
              </c:strCache>
            </c:strRef>
          </c:tx>
          <c:spPr>
            <a:solidFill>
              <a:schemeClr val="accent3">
                <a:lumMod val="80000"/>
                <a:lumOff val="20000"/>
              </a:schemeClr>
            </a:solidFill>
            <a:ln>
              <a:noFill/>
            </a:ln>
            <a:effectLst/>
          </c:spPr>
          <c:invertIfNegative val="0"/>
          <c:cat>
            <c:numRef>
              <c:f>Sheet1!$A$2:$A$8</c:f>
              <c:numCache>
                <c:formatCode>General</c:formatCode>
                <c:ptCount val="7"/>
                <c:pt idx="0">
                  <c:v>2015</c:v>
                </c:pt>
                <c:pt idx="1">
                  <c:v>2016</c:v>
                </c:pt>
                <c:pt idx="2">
                  <c:v>2017</c:v>
                </c:pt>
                <c:pt idx="3">
                  <c:v>2018</c:v>
                </c:pt>
                <c:pt idx="4">
                  <c:v>2019</c:v>
                </c:pt>
                <c:pt idx="5">
                  <c:v>2020</c:v>
                </c:pt>
                <c:pt idx="6">
                  <c:v>2021</c:v>
                </c:pt>
              </c:numCache>
            </c:numRef>
          </c:cat>
          <c:val>
            <c:numRef>
              <c:f>Sheet1!$B$2:$B$8</c:f>
              <c:numCache>
                <c:formatCode>0.00%</c:formatCode>
                <c:ptCount val="7"/>
                <c:pt idx="0">
                  <c:v>0.17810000000000001</c:v>
                </c:pt>
                <c:pt idx="1">
                  <c:v>0.1883</c:v>
                </c:pt>
                <c:pt idx="2">
                  <c:v>0.1993</c:v>
                </c:pt>
                <c:pt idx="3">
                  <c:v>0.20119999999999999</c:v>
                </c:pt>
                <c:pt idx="4">
                  <c:v>0.21440000000000001</c:v>
                </c:pt>
                <c:pt idx="5">
                  <c:v>0.17330000000000001</c:v>
                </c:pt>
                <c:pt idx="6">
                  <c:v>0.15859999999999999</c:v>
                </c:pt>
              </c:numCache>
            </c:numRef>
          </c:val>
          <c:extLst>
            <c:ext xmlns:c16="http://schemas.microsoft.com/office/drawing/2014/chart" uri="{C3380CC4-5D6E-409C-BE32-E72D297353CC}">
              <c16:uniqueId val="{00000000-7ADC-4259-9122-A039A2F7817D}"/>
            </c:ext>
          </c:extLst>
        </c:ser>
        <c:ser>
          <c:idx val="5"/>
          <c:order val="1"/>
          <c:tx>
            <c:strRef>
              <c:f>Sheet1!$C$1</c:f>
              <c:strCache>
                <c:ptCount val="1"/>
                <c:pt idx="0">
                  <c:v>Direct Import</c:v>
                </c:pt>
              </c:strCache>
            </c:strRef>
          </c:tx>
          <c:spPr>
            <a:solidFill>
              <a:schemeClr val="accent5">
                <a:lumMod val="60000"/>
              </a:schemeClr>
            </a:solidFill>
            <a:ln>
              <a:noFill/>
            </a:ln>
            <a:effectLst/>
          </c:spPr>
          <c:invertIfNegative val="0"/>
          <c:cat>
            <c:numRef>
              <c:f>Sheet1!$A$2:$A$8</c:f>
              <c:numCache>
                <c:formatCode>General</c:formatCode>
                <c:ptCount val="7"/>
                <c:pt idx="0">
                  <c:v>2015</c:v>
                </c:pt>
                <c:pt idx="1">
                  <c:v>2016</c:v>
                </c:pt>
                <c:pt idx="2">
                  <c:v>2017</c:v>
                </c:pt>
                <c:pt idx="3">
                  <c:v>2018</c:v>
                </c:pt>
                <c:pt idx="4">
                  <c:v>2019</c:v>
                </c:pt>
                <c:pt idx="5">
                  <c:v>2020</c:v>
                </c:pt>
                <c:pt idx="6">
                  <c:v>2021</c:v>
                </c:pt>
              </c:numCache>
            </c:numRef>
          </c:cat>
          <c:val>
            <c:numRef>
              <c:f>Sheet1!$C$2:$C$8</c:f>
              <c:numCache>
                <c:formatCode>0.00%</c:formatCode>
                <c:ptCount val="7"/>
                <c:pt idx="0">
                  <c:v>0.31479999999999997</c:v>
                </c:pt>
                <c:pt idx="1">
                  <c:v>0.32550000000000001</c:v>
                </c:pt>
                <c:pt idx="2">
                  <c:v>0.27259999999999995</c:v>
                </c:pt>
                <c:pt idx="3">
                  <c:v>0.25160000000000005</c:v>
                </c:pt>
                <c:pt idx="4">
                  <c:v>0.22849999999999993</c:v>
                </c:pt>
                <c:pt idx="5">
                  <c:v>0.24949999999999994</c:v>
                </c:pt>
                <c:pt idx="6">
                  <c:v>0.23430000000000001</c:v>
                </c:pt>
              </c:numCache>
            </c:numRef>
          </c:val>
          <c:extLst>
            <c:ext xmlns:c16="http://schemas.microsoft.com/office/drawing/2014/chart" uri="{C3380CC4-5D6E-409C-BE32-E72D297353CC}">
              <c16:uniqueId val="{00000001-7ADC-4259-9122-A039A2F7817D}"/>
            </c:ext>
          </c:extLst>
        </c:ser>
        <c:ser>
          <c:idx val="4"/>
          <c:order val="2"/>
          <c:tx>
            <c:strRef>
              <c:f>Sheet1!$D$1</c:f>
              <c:strCache>
                <c:ptCount val="1"/>
                <c:pt idx="0">
                  <c:v>Distributors &amp; Traders</c:v>
                </c:pt>
              </c:strCache>
            </c:strRef>
          </c:tx>
          <c:spPr>
            <a:solidFill>
              <a:schemeClr val="accent3">
                <a:lumMod val="60000"/>
              </a:schemeClr>
            </a:solidFill>
            <a:ln>
              <a:noFill/>
            </a:ln>
            <a:effectLst/>
          </c:spPr>
          <c:invertIfNegative val="0"/>
          <c:cat>
            <c:numRef>
              <c:f>Sheet1!$A$2:$A$8</c:f>
              <c:numCache>
                <c:formatCode>General</c:formatCode>
                <c:ptCount val="7"/>
                <c:pt idx="0">
                  <c:v>2015</c:v>
                </c:pt>
                <c:pt idx="1">
                  <c:v>2016</c:v>
                </c:pt>
                <c:pt idx="2">
                  <c:v>2017</c:v>
                </c:pt>
                <c:pt idx="3">
                  <c:v>2018</c:v>
                </c:pt>
                <c:pt idx="4">
                  <c:v>2019</c:v>
                </c:pt>
                <c:pt idx="5">
                  <c:v>2020</c:v>
                </c:pt>
                <c:pt idx="6">
                  <c:v>2021</c:v>
                </c:pt>
              </c:numCache>
            </c:numRef>
          </c:cat>
          <c:val>
            <c:numRef>
              <c:f>Sheet1!$D$2:$D$8</c:f>
              <c:numCache>
                <c:formatCode>0.00%</c:formatCode>
                <c:ptCount val="7"/>
                <c:pt idx="0">
                  <c:v>0.5071</c:v>
                </c:pt>
                <c:pt idx="1">
                  <c:v>0.48619999999999997</c:v>
                </c:pt>
                <c:pt idx="2">
                  <c:v>0.52810000000000001</c:v>
                </c:pt>
                <c:pt idx="3">
                  <c:v>0.54719999999999991</c:v>
                </c:pt>
                <c:pt idx="4">
                  <c:v>0.55710000000000004</c:v>
                </c:pt>
                <c:pt idx="5">
                  <c:v>0.57720000000000005</c:v>
                </c:pt>
                <c:pt idx="6">
                  <c:v>0.60709999999999997</c:v>
                </c:pt>
              </c:numCache>
            </c:numRef>
          </c:val>
          <c:extLst>
            <c:ext xmlns:c16="http://schemas.microsoft.com/office/drawing/2014/chart" uri="{C3380CC4-5D6E-409C-BE32-E72D297353CC}">
              <c16:uniqueId val="{00000002-7ADC-4259-9122-A039A2F7817D}"/>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0"/>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Column1</c:v>
                </c:pt>
              </c:strCache>
            </c:strRef>
          </c:tx>
          <c:spPr>
            <a:solidFill>
              <a:schemeClr val="bg1"/>
            </a:solidFill>
            <a:ln>
              <a:noFill/>
            </a:ln>
            <a:effectLst/>
          </c:spPr>
          <c:invertIfNegative val="0"/>
          <c:dPt>
            <c:idx val="0"/>
            <c:invertIfNegative val="0"/>
            <c:bubble3D val="0"/>
            <c:spPr>
              <a:solidFill>
                <a:schemeClr val="bg1"/>
              </a:solidFill>
              <a:ln>
                <a:noFill/>
              </a:ln>
              <a:effectLst/>
            </c:spPr>
            <c:extLst>
              <c:ext xmlns:c16="http://schemas.microsoft.com/office/drawing/2014/chart" uri="{C3380CC4-5D6E-409C-BE32-E72D297353CC}">
                <c16:uniqueId val="{00000001-F853-4588-AA71-61C44C7A2C89}"/>
              </c:ext>
            </c:extLst>
          </c:dPt>
          <c:dPt>
            <c:idx val="1"/>
            <c:invertIfNegative val="0"/>
            <c:bubble3D val="0"/>
            <c:spPr>
              <a:solidFill>
                <a:schemeClr val="bg1"/>
              </a:solidFill>
              <a:ln>
                <a:noFill/>
              </a:ln>
              <a:effectLst/>
            </c:spPr>
            <c:extLst>
              <c:ext xmlns:c16="http://schemas.microsoft.com/office/drawing/2014/chart" uri="{C3380CC4-5D6E-409C-BE32-E72D297353CC}">
                <c16:uniqueId val="{00000003-F853-4588-AA71-61C44C7A2C89}"/>
              </c:ext>
            </c:extLst>
          </c:dPt>
          <c:dPt>
            <c:idx val="2"/>
            <c:invertIfNegative val="0"/>
            <c:bubble3D val="0"/>
            <c:spPr>
              <a:solidFill>
                <a:schemeClr val="bg1"/>
              </a:solidFill>
              <a:ln>
                <a:noFill/>
              </a:ln>
              <a:effectLst/>
            </c:spPr>
            <c:extLst>
              <c:ext xmlns:c16="http://schemas.microsoft.com/office/drawing/2014/chart" uri="{C3380CC4-5D6E-409C-BE32-E72D297353CC}">
                <c16:uniqueId val="{00000005-CEFF-4C0D-9CBE-EFFFEDA72A0B}"/>
              </c:ext>
            </c:extLst>
          </c:dPt>
          <c:dPt>
            <c:idx val="4"/>
            <c:invertIfNegative val="0"/>
            <c:bubble3D val="0"/>
            <c:spPr>
              <a:solidFill>
                <a:schemeClr val="bg1"/>
              </a:solidFill>
              <a:ln>
                <a:noFill/>
              </a:ln>
              <a:effectLst/>
            </c:spPr>
            <c:extLst>
              <c:ext xmlns:c16="http://schemas.microsoft.com/office/drawing/2014/chart" uri="{C3380CC4-5D6E-409C-BE32-E72D297353CC}">
                <c16:uniqueId val="{00000009-F853-4588-AA71-61C44C7A2C89}"/>
              </c:ext>
            </c:extLst>
          </c:dPt>
          <c:cat>
            <c:strRef>
              <c:f>Sheet1!$A$2:$A$7</c:f>
              <c:strCache>
                <c:ptCount val="6"/>
                <c:pt idx="0">
                  <c:v>Shell Global</c:v>
                </c:pt>
                <c:pt idx="1">
                  <c:v>Exxon Mobil</c:v>
                </c:pt>
                <c:pt idx="2">
                  <c:v>Reliance Industries Limited</c:v>
                </c:pt>
                <c:pt idx="3">
                  <c:v>Bharat Petroleum Corporation Limited</c:v>
                </c:pt>
                <c:pt idx="4">
                  <c:v>Indian Oil Corporation Limited</c:v>
                </c:pt>
                <c:pt idx="5">
                  <c:v>Others</c:v>
                </c:pt>
              </c:strCache>
            </c:strRef>
          </c:cat>
          <c:val>
            <c:numRef>
              <c:f>Sheet1!$B$2:$B$7</c:f>
              <c:numCache>
                <c:formatCode>0.00%</c:formatCode>
                <c:ptCount val="6"/>
                <c:pt idx="0">
                  <c:v>0.15820000000000001</c:v>
                </c:pt>
                <c:pt idx="1">
                  <c:v>0.1285</c:v>
                </c:pt>
                <c:pt idx="2">
                  <c:v>0.12740000000000001</c:v>
                </c:pt>
                <c:pt idx="3">
                  <c:v>4.0500000000000001E-2</c:v>
                </c:pt>
                <c:pt idx="4">
                  <c:v>2.41E-2</c:v>
                </c:pt>
                <c:pt idx="5">
                  <c:v>0.52129999999999999</c:v>
                </c:pt>
              </c:numCache>
            </c:numRef>
          </c:val>
          <c:extLst>
            <c:ext xmlns:c16="http://schemas.microsoft.com/office/drawing/2014/chart" uri="{C3380CC4-5D6E-409C-BE32-E72D297353CC}">
              <c16:uniqueId val="{00000014-F853-4588-AA71-61C44C7A2C89}"/>
            </c:ext>
          </c:extLst>
        </c:ser>
        <c:ser>
          <c:idx val="1"/>
          <c:order val="1"/>
          <c:tx>
            <c:strRef>
              <c:f>Sheet1!$C$1</c:f>
              <c:strCache>
                <c:ptCount val="1"/>
                <c:pt idx="0">
                  <c:v>Series 2</c:v>
                </c:pt>
              </c:strCache>
            </c:strRef>
          </c:tx>
          <c:spPr>
            <a:solidFill>
              <a:srgbClr val="379FA7"/>
            </a:solidFill>
            <a:ln>
              <a:noFill/>
            </a:ln>
            <a:effectLst>
              <a:outerShdw blurRad="50800" dist="38100" dir="18900000" algn="bl" rotWithShape="0">
                <a:prstClr val="black">
                  <a:alpha val="40000"/>
                </a:prstClr>
              </a:outerShdw>
            </a:effectLst>
          </c:spPr>
          <c:invertIfNegative val="0"/>
          <c:dPt>
            <c:idx val="0"/>
            <c:invertIfNegative val="0"/>
            <c:bubble3D val="0"/>
            <c:spPr>
              <a:solidFill>
                <a:srgbClr val="009CDC"/>
              </a:solidFill>
              <a:ln>
                <a:noFill/>
              </a:ln>
              <a:effectLst>
                <a:outerShdw blurRad="50800" dist="38100" dir="18900000" algn="bl" rotWithShape="0">
                  <a:prstClr val="black">
                    <a:alpha val="40000"/>
                  </a:prstClr>
                </a:outerShdw>
              </a:effectLst>
            </c:spPr>
            <c:extLst>
              <c:ext xmlns:c16="http://schemas.microsoft.com/office/drawing/2014/chart" uri="{C3380CC4-5D6E-409C-BE32-E72D297353CC}">
                <c16:uniqueId val="{00000014-5C6F-4A60-B0F0-A5C0F1E70712}"/>
              </c:ext>
            </c:extLst>
          </c:dPt>
          <c:dPt>
            <c:idx val="1"/>
            <c:invertIfNegative val="0"/>
            <c:bubble3D val="0"/>
            <c:spPr>
              <a:solidFill>
                <a:srgbClr val="00B0F0"/>
              </a:solidFill>
              <a:ln>
                <a:noFill/>
              </a:ln>
              <a:effectLst>
                <a:outerShdw blurRad="50800" dist="38100" dir="18900000" algn="bl" rotWithShape="0">
                  <a:prstClr val="black">
                    <a:alpha val="40000"/>
                  </a:prstClr>
                </a:outerShdw>
              </a:effectLst>
            </c:spPr>
            <c:extLst>
              <c:ext xmlns:c16="http://schemas.microsoft.com/office/drawing/2014/chart" uri="{C3380CC4-5D6E-409C-BE32-E72D297353CC}">
                <c16:uniqueId val="{0000000B-5C6F-4A60-B0F0-A5C0F1E70712}"/>
              </c:ext>
            </c:extLst>
          </c:dPt>
          <c:dPt>
            <c:idx val="2"/>
            <c:invertIfNegative val="0"/>
            <c:bubble3D val="0"/>
            <c:spPr>
              <a:solidFill>
                <a:srgbClr val="009CDC"/>
              </a:solidFill>
              <a:ln>
                <a:noFill/>
              </a:ln>
              <a:effectLst>
                <a:outerShdw blurRad="50800" dist="38100" dir="18900000" algn="bl" rotWithShape="0">
                  <a:prstClr val="black">
                    <a:alpha val="40000"/>
                  </a:prstClr>
                </a:outerShdw>
              </a:effectLst>
            </c:spPr>
            <c:extLst>
              <c:ext xmlns:c16="http://schemas.microsoft.com/office/drawing/2014/chart" uri="{C3380CC4-5D6E-409C-BE32-E72D297353CC}">
                <c16:uniqueId val="{0000000D-5C6F-4A60-B0F0-A5C0F1E70712}"/>
              </c:ext>
            </c:extLst>
          </c:dPt>
          <c:dPt>
            <c:idx val="3"/>
            <c:invertIfNegative val="0"/>
            <c:bubble3D val="0"/>
            <c:spPr>
              <a:solidFill>
                <a:srgbClr val="00B0F0"/>
              </a:solidFill>
              <a:ln>
                <a:noFill/>
              </a:ln>
              <a:effectLst>
                <a:outerShdw blurRad="50800" dist="38100" dir="18900000" algn="bl" rotWithShape="0">
                  <a:prstClr val="black">
                    <a:alpha val="40000"/>
                  </a:prstClr>
                </a:outerShdw>
              </a:effectLst>
            </c:spPr>
            <c:extLst>
              <c:ext xmlns:c16="http://schemas.microsoft.com/office/drawing/2014/chart" uri="{C3380CC4-5D6E-409C-BE32-E72D297353CC}">
                <c16:uniqueId val="{00000014-D063-4ABD-828C-6DE5606115DF}"/>
              </c:ext>
            </c:extLst>
          </c:dPt>
          <c:dPt>
            <c:idx val="4"/>
            <c:invertIfNegative val="0"/>
            <c:bubble3D val="0"/>
            <c:spPr>
              <a:solidFill>
                <a:srgbClr val="009CDC"/>
              </a:solidFill>
              <a:ln>
                <a:noFill/>
              </a:ln>
              <a:effectLst>
                <a:outerShdw blurRad="50800" dist="38100" dir="18900000" algn="bl" rotWithShape="0">
                  <a:prstClr val="black">
                    <a:alpha val="40000"/>
                  </a:prstClr>
                </a:outerShdw>
              </a:effectLst>
            </c:spPr>
            <c:extLst>
              <c:ext xmlns:c16="http://schemas.microsoft.com/office/drawing/2014/chart" uri="{C3380CC4-5D6E-409C-BE32-E72D297353CC}">
                <c16:uniqueId val="{00000011-5C6F-4A60-B0F0-A5C0F1E70712}"/>
              </c:ext>
            </c:extLst>
          </c:dPt>
          <c:dLbls>
            <c:dLbl>
              <c:idx val="0"/>
              <c:layout>
                <c:manualLayout>
                  <c:x val="8.3056914397327368E-3"/>
                  <c:y val="-0.12262446063500658"/>
                </c:manualLayout>
              </c:layout>
              <c:spPr>
                <a:noFill/>
                <a:ln>
                  <a:noFill/>
                </a:ln>
                <a:effectLst/>
              </c:spPr>
              <c:txPr>
                <a:bodyPr rot="0" spcFirstLastPara="1" vertOverflow="ellipsis" vert="horz" wrap="square" lIns="38100" tIns="19050" rIns="38100" bIns="19050" anchor="t" anchorCtr="0">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layout>
                    <c:manualLayout>
                      <c:w val="6.0653377630121803E-2"/>
                      <c:h val="6.2983913751808548E-2"/>
                    </c:manualLayout>
                  </c15:layout>
                </c:ext>
                <c:ext xmlns:c16="http://schemas.microsoft.com/office/drawing/2014/chart" uri="{C3380CC4-5D6E-409C-BE32-E72D297353CC}">
                  <c16:uniqueId val="{00000014-5C6F-4A60-B0F0-A5C0F1E70712}"/>
                </c:ext>
              </c:extLst>
            </c:dLbl>
            <c:dLbl>
              <c:idx val="1"/>
              <c:layout>
                <c:manualLayout>
                  <c:x val="-2.2148394241418307E-3"/>
                  <c:y val="-9.531755631804041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5C6F-4A60-B0F0-A5C0F1E70712}"/>
                </c:ext>
              </c:extLst>
            </c:dLbl>
            <c:dLbl>
              <c:idx val="2"/>
              <c:layout>
                <c:manualLayout>
                  <c:x val="-3.3222591362126247E-3"/>
                  <c:y val="-0.26609484472119616"/>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5C6F-4A60-B0F0-A5C0F1E70712}"/>
                </c:ext>
              </c:extLst>
            </c:dLbl>
            <c:dLbl>
              <c:idx val="3"/>
              <c:layout>
                <c:manualLayout>
                  <c:x val="-1.1074197120709561E-3"/>
                  <c:y val="-0.13900476963047559"/>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D063-4ABD-828C-6DE5606115DF}"/>
                </c:ext>
              </c:extLst>
            </c:dLbl>
            <c:dLbl>
              <c:idx val="4"/>
              <c:layout>
                <c:manualLayout>
                  <c:x val="-2.2148394241417496E-3"/>
                  <c:y val="-0.1548910290168158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5C6F-4A60-B0F0-A5C0F1E70712}"/>
                </c:ext>
              </c:extLst>
            </c:dLbl>
            <c:dLbl>
              <c:idx val="5"/>
              <c:layout>
                <c:manualLayout>
                  <c:x val="1.1074197120708748E-3"/>
                  <c:y val="-0.41701430889142682"/>
                </c:manualLayout>
              </c:layout>
              <c:spPr>
                <a:noFill/>
                <a:ln>
                  <a:noFill/>
                </a:ln>
                <a:effectLst/>
              </c:spPr>
              <c:txPr>
                <a:bodyPr rot="0" spcFirstLastPara="1" vertOverflow="ellipsis" vert="horz" wrap="square" lIns="38100" tIns="19050" rIns="38100" bIns="19050" anchor="t" anchorCtr="0">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layout>
                    <c:manualLayout>
                      <c:w val="4.632894725368631E-2"/>
                      <c:h val="8.5825516334702215E-2"/>
                    </c:manualLayout>
                  </c15:layout>
                </c:ext>
                <c:ext xmlns:c16="http://schemas.microsoft.com/office/drawing/2014/chart" uri="{C3380CC4-5D6E-409C-BE32-E72D297353CC}">
                  <c16:uniqueId val="{00000013-5C6F-4A60-B0F0-A5C0F1E70712}"/>
                </c:ext>
              </c:extLst>
            </c:dLbl>
            <c:spPr>
              <a:noFill/>
              <a:ln>
                <a:noFill/>
              </a:ln>
              <a:effectLst/>
            </c:spPr>
            <c:txPr>
              <a:bodyPr rot="0" spcFirstLastPara="1" vertOverflow="ellipsis" vert="horz" wrap="square" lIns="38100" tIns="19050" rIns="38100" bIns="19050" anchor="t" anchorCtr="0">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Shell Global</c:v>
                </c:pt>
                <c:pt idx="1">
                  <c:v>Exxon Mobil</c:v>
                </c:pt>
                <c:pt idx="2">
                  <c:v>Reliance Industries Limited</c:v>
                </c:pt>
                <c:pt idx="3">
                  <c:v>Bharat Petroleum Corporation Limited</c:v>
                </c:pt>
                <c:pt idx="4">
                  <c:v>Indian Oil Corporation Limited</c:v>
                </c:pt>
                <c:pt idx="5">
                  <c:v>Others</c:v>
                </c:pt>
              </c:strCache>
            </c:strRef>
          </c:cat>
          <c:val>
            <c:numRef>
              <c:f>Sheet1!$C$2:$C$7</c:f>
              <c:numCache>
                <c:formatCode>0.00%</c:formatCode>
                <c:ptCount val="6"/>
                <c:pt idx="0">
                  <c:v>0.1615</c:v>
                </c:pt>
                <c:pt idx="1">
                  <c:v>0.1371</c:v>
                </c:pt>
                <c:pt idx="2">
                  <c:v>0.105</c:v>
                </c:pt>
                <c:pt idx="3">
                  <c:v>2.3699999999999999E-2</c:v>
                </c:pt>
                <c:pt idx="4">
                  <c:v>2.12E-2</c:v>
                </c:pt>
                <c:pt idx="5">
                  <c:v>0.5515000000000001</c:v>
                </c:pt>
              </c:numCache>
            </c:numRef>
          </c:val>
          <c:extLst>
            <c:ext xmlns:c16="http://schemas.microsoft.com/office/drawing/2014/chart" uri="{C3380CC4-5D6E-409C-BE32-E72D297353CC}">
              <c16:uniqueId val="{00000013-D063-4ABD-828C-6DE5606115DF}"/>
            </c:ext>
          </c:extLst>
        </c:ser>
        <c:dLbls>
          <c:showLegendKey val="0"/>
          <c:showVal val="0"/>
          <c:showCatName val="0"/>
          <c:showSerName val="0"/>
          <c:showPercent val="0"/>
          <c:showBubbleSize val="0"/>
        </c:dLbls>
        <c:gapWidth val="150"/>
        <c:overlap val="100"/>
        <c:axId val="886317408"/>
        <c:axId val="886317736"/>
      </c:barChart>
      <c:catAx>
        <c:axId val="886317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886317736"/>
        <c:crosses val="autoZero"/>
        <c:auto val="1"/>
        <c:lblAlgn val="ctr"/>
        <c:lblOffset val="100"/>
        <c:noMultiLvlLbl val="0"/>
      </c:catAx>
      <c:valAx>
        <c:axId val="886317736"/>
        <c:scaling>
          <c:orientation val="minMax"/>
        </c:scaling>
        <c:delete val="1"/>
        <c:axPos val="l"/>
        <c:numFmt formatCode="0.00%" sourceLinked="1"/>
        <c:majorTickMark val="none"/>
        <c:minorTickMark val="none"/>
        <c:tickLblPos val="nextTo"/>
        <c:crossAx val="8863174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1"/>
          <c:order val="0"/>
          <c:tx>
            <c:strRef>
              <c:f>Sheet1!$C$1</c:f>
              <c:strCache>
                <c:ptCount val="1"/>
                <c:pt idx="0">
                  <c:v>EX Kandla</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numFmt formatCode="#,##0" sourceLinked="0"/>
            <c:spPr>
              <a:noFill/>
              <a:ln>
                <a:noFill/>
              </a:ln>
              <a:effectLst/>
            </c:spPr>
            <c:txPr>
              <a:bodyPr rot="-5400000" spcFirstLastPara="1" vertOverflow="ellipsis"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Sheet1!$A$2:$A$52</c:f>
              <c:numCache>
                <c:formatCode>[$-409]d\-mmm\-yyyy;@</c:formatCode>
                <c:ptCount val="51"/>
                <c:pt idx="0">
                  <c:v>43840</c:v>
                </c:pt>
                <c:pt idx="1">
                  <c:v>43847</c:v>
                </c:pt>
                <c:pt idx="2">
                  <c:v>43854</c:v>
                </c:pt>
                <c:pt idx="3">
                  <c:v>43861</c:v>
                </c:pt>
                <c:pt idx="4">
                  <c:v>43868</c:v>
                </c:pt>
                <c:pt idx="5">
                  <c:v>43875</c:v>
                </c:pt>
                <c:pt idx="6">
                  <c:v>43882</c:v>
                </c:pt>
                <c:pt idx="7">
                  <c:v>43889</c:v>
                </c:pt>
                <c:pt idx="8">
                  <c:v>43896</c:v>
                </c:pt>
                <c:pt idx="9">
                  <c:v>43903</c:v>
                </c:pt>
                <c:pt idx="10">
                  <c:v>43910</c:v>
                </c:pt>
                <c:pt idx="11">
                  <c:v>43917</c:v>
                </c:pt>
                <c:pt idx="12">
                  <c:v>43924</c:v>
                </c:pt>
                <c:pt idx="13">
                  <c:v>43931</c:v>
                </c:pt>
                <c:pt idx="14">
                  <c:v>43938</c:v>
                </c:pt>
                <c:pt idx="15">
                  <c:v>43945</c:v>
                </c:pt>
                <c:pt idx="16">
                  <c:v>43952</c:v>
                </c:pt>
                <c:pt idx="17">
                  <c:v>43959</c:v>
                </c:pt>
                <c:pt idx="18">
                  <c:v>43966</c:v>
                </c:pt>
                <c:pt idx="19">
                  <c:v>43973</c:v>
                </c:pt>
                <c:pt idx="20">
                  <c:v>43980</c:v>
                </c:pt>
                <c:pt idx="21">
                  <c:v>43987</c:v>
                </c:pt>
                <c:pt idx="22">
                  <c:v>43994</c:v>
                </c:pt>
                <c:pt idx="23">
                  <c:v>44001</c:v>
                </c:pt>
                <c:pt idx="24">
                  <c:v>44008</c:v>
                </c:pt>
                <c:pt idx="25">
                  <c:v>44015</c:v>
                </c:pt>
                <c:pt idx="26">
                  <c:v>44022</c:v>
                </c:pt>
                <c:pt idx="27">
                  <c:v>44029</c:v>
                </c:pt>
                <c:pt idx="28">
                  <c:v>44036</c:v>
                </c:pt>
                <c:pt idx="29">
                  <c:v>44043</c:v>
                </c:pt>
                <c:pt idx="30">
                  <c:v>44050</c:v>
                </c:pt>
                <c:pt idx="31">
                  <c:v>44057</c:v>
                </c:pt>
                <c:pt idx="32">
                  <c:v>44064</c:v>
                </c:pt>
                <c:pt idx="33">
                  <c:v>44071</c:v>
                </c:pt>
                <c:pt idx="34">
                  <c:v>44078</c:v>
                </c:pt>
                <c:pt idx="35">
                  <c:v>44085</c:v>
                </c:pt>
                <c:pt idx="36">
                  <c:v>44092</c:v>
                </c:pt>
                <c:pt idx="37">
                  <c:v>44099</c:v>
                </c:pt>
                <c:pt idx="38">
                  <c:v>44106</c:v>
                </c:pt>
                <c:pt idx="39">
                  <c:v>44113</c:v>
                </c:pt>
                <c:pt idx="40">
                  <c:v>44120</c:v>
                </c:pt>
                <c:pt idx="41">
                  <c:v>44127</c:v>
                </c:pt>
                <c:pt idx="42">
                  <c:v>44134</c:v>
                </c:pt>
                <c:pt idx="43">
                  <c:v>44141</c:v>
                </c:pt>
                <c:pt idx="44">
                  <c:v>44148</c:v>
                </c:pt>
                <c:pt idx="45">
                  <c:v>44155</c:v>
                </c:pt>
                <c:pt idx="46">
                  <c:v>44162</c:v>
                </c:pt>
                <c:pt idx="47">
                  <c:v>44169</c:v>
                </c:pt>
                <c:pt idx="48">
                  <c:v>44176</c:v>
                </c:pt>
                <c:pt idx="49">
                  <c:v>44183</c:v>
                </c:pt>
                <c:pt idx="50">
                  <c:v>44190</c:v>
                </c:pt>
              </c:numCache>
            </c:numRef>
          </c:cat>
          <c:val>
            <c:numRef>
              <c:f>Sheet1!$C$2:$C$52</c:f>
              <c:numCache>
                <c:formatCode>0.00</c:formatCode>
                <c:ptCount val="51"/>
                <c:pt idx="0">
                  <c:v>851.45653423104261</c:v>
                </c:pt>
                <c:pt idx="1">
                  <c:v>843.04015992233371</c:v>
                </c:pt>
                <c:pt idx="2">
                  <c:v>843.04015992233371</c:v>
                </c:pt>
                <c:pt idx="3">
                  <c:v>840.23470181943082</c:v>
                </c:pt>
                <c:pt idx="4">
                  <c:v>827.84529238363029</c:v>
                </c:pt>
                <c:pt idx="5">
                  <c:v>827.84529238363029</c:v>
                </c:pt>
                <c:pt idx="6">
                  <c:v>839.03239092935507</c:v>
                </c:pt>
                <c:pt idx="7">
                  <c:v>849.52029581597196</c:v>
                </c:pt>
                <c:pt idx="8">
                  <c:v>798.37442915389681</c:v>
                </c:pt>
                <c:pt idx="9">
                  <c:v>783.61456575777436</c:v>
                </c:pt>
                <c:pt idx="10">
                  <c:v>766.1710908350841</c:v>
                </c:pt>
                <c:pt idx="11">
                  <c:v>751.41122743896165</c:v>
                </c:pt>
                <c:pt idx="12">
                  <c:v>716.3700662799755</c:v>
                </c:pt>
                <c:pt idx="13">
                  <c:v>688.81737142305337</c:v>
                </c:pt>
                <c:pt idx="14">
                  <c:v>669.13687509668046</c:v>
                </c:pt>
                <c:pt idx="15">
                  <c:v>629.77588244393451</c:v>
                </c:pt>
                <c:pt idx="16">
                  <c:v>621.08441788658104</c:v>
                </c:pt>
                <c:pt idx="17">
                  <c:v>594.65529372119465</c:v>
                </c:pt>
                <c:pt idx="18">
                  <c:v>568.22616955580827</c:v>
                </c:pt>
                <c:pt idx="19">
                  <c:v>555.01160747311496</c:v>
                </c:pt>
                <c:pt idx="20">
                  <c:v>555.01160747311496</c:v>
                </c:pt>
                <c:pt idx="21">
                  <c:v>574.47543063668752</c:v>
                </c:pt>
                <c:pt idx="22">
                  <c:v>585.70081261464577</c:v>
                </c:pt>
                <c:pt idx="23">
                  <c:v>612.11347609219467</c:v>
                </c:pt>
                <c:pt idx="24">
                  <c:v>631.92297370035624</c:v>
                </c:pt>
                <c:pt idx="25">
                  <c:v>688.71272584288386</c:v>
                </c:pt>
                <c:pt idx="26">
                  <c:v>689.38008313536727</c:v>
                </c:pt>
                <c:pt idx="27">
                  <c:v>682.70651021053311</c:v>
                </c:pt>
                <c:pt idx="28">
                  <c:v>679.36972374811603</c:v>
                </c:pt>
                <c:pt idx="29">
                  <c:v>647.33657370891217</c:v>
                </c:pt>
                <c:pt idx="30">
                  <c:v>657.54463022176731</c:v>
                </c:pt>
                <c:pt idx="31">
                  <c:v>657.54463022176731</c:v>
                </c:pt>
                <c:pt idx="32">
                  <c:v>650.171550779933</c:v>
                </c:pt>
                <c:pt idx="33">
                  <c:v>630.06315230220321</c:v>
                </c:pt>
                <c:pt idx="34">
                  <c:v>635.66035559044246</c:v>
                </c:pt>
                <c:pt idx="35">
                  <c:v>632.26110235199098</c:v>
                </c:pt>
                <c:pt idx="36">
                  <c:v>636.34020623813285</c:v>
                </c:pt>
                <c:pt idx="37">
                  <c:v>611.86558292128154</c:v>
                </c:pt>
                <c:pt idx="38">
                  <c:v>584.7513917219112</c:v>
                </c:pt>
                <c:pt idx="39">
                  <c:v>588.15110911564329</c:v>
                </c:pt>
                <c:pt idx="40">
                  <c:v>588.15110911564329</c:v>
                </c:pt>
                <c:pt idx="41">
                  <c:v>591.55082650937527</c:v>
                </c:pt>
                <c:pt idx="42">
                  <c:v>598.35026129683934</c:v>
                </c:pt>
                <c:pt idx="43">
                  <c:v>599.5993625275164</c:v>
                </c:pt>
                <c:pt idx="44">
                  <c:v>572.65107657122348</c:v>
                </c:pt>
                <c:pt idx="45">
                  <c:v>541.66054772148675</c:v>
                </c:pt>
                <c:pt idx="46">
                  <c:v>559.17693359307714</c:v>
                </c:pt>
                <c:pt idx="47">
                  <c:v>611.14177458377878</c:v>
                </c:pt>
                <c:pt idx="48">
                  <c:v>638.30363123194672</c:v>
                </c:pt>
                <c:pt idx="49">
                  <c:v>665.46548788011467</c:v>
                </c:pt>
                <c:pt idx="50">
                  <c:v>674.9721377069734</c:v>
                </c:pt>
              </c:numCache>
            </c:numRef>
          </c:val>
          <c:smooth val="0"/>
          <c:extLst>
            <c:ext xmlns:c16="http://schemas.microsoft.com/office/drawing/2014/chart" uri="{C3380CC4-5D6E-409C-BE32-E72D297353CC}">
              <c16:uniqueId val="{00000001-76C2-4C57-A7D4-A69BBB4C1CE9}"/>
            </c:ext>
          </c:extLst>
        </c:ser>
        <c:ser>
          <c:idx val="0"/>
          <c:order val="1"/>
          <c:tx>
            <c:strRef>
              <c:f>Sheet1!$B$1</c:f>
              <c:strCache>
                <c:ptCount val="1"/>
                <c:pt idx="0">
                  <c:v>Toluene Ex- Mumbai</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numFmt formatCode="#,##0" sourceLinked="0"/>
            <c:spPr>
              <a:noFill/>
              <a:ln>
                <a:noFill/>
              </a:ln>
              <a:effectLst/>
            </c:spPr>
            <c:txPr>
              <a:bodyPr rot="-5400000" spcFirstLastPara="1" vertOverflow="ellipsis"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Sheet1!$A$2:$A$52</c:f>
              <c:numCache>
                <c:formatCode>[$-409]d\-mmm\-yyyy;@</c:formatCode>
                <c:ptCount val="51"/>
                <c:pt idx="0">
                  <c:v>43840</c:v>
                </c:pt>
                <c:pt idx="1">
                  <c:v>43847</c:v>
                </c:pt>
                <c:pt idx="2">
                  <c:v>43854</c:v>
                </c:pt>
                <c:pt idx="3">
                  <c:v>43861</c:v>
                </c:pt>
                <c:pt idx="4">
                  <c:v>43868</c:v>
                </c:pt>
                <c:pt idx="5">
                  <c:v>43875</c:v>
                </c:pt>
                <c:pt idx="6">
                  <c:v>43882</c:v>
                </c:pt>
                <c:pt idx="7">
                  <c:v>43889</c:v>
                </c:pt>
                <c:pt idx="8">
                  <c:v>43896</c:v>
                </c:pt>
                <c:pt idx="9">
                  <c:v>43903</c:v>
                </c:pt>
                <c:pt idx="10">
                  <c:v>43910</c:v>
                </c:pt>
                <c:pt idx="11">
                  <c:v>43917</c:v>
                </c:pt>
                <c:pt idx="12">
                  <c:v>43924</c:v>
                </c:pt>
                <c:pt idx="13">
                  <c:v>43931</c:v>
                </c:pt>
                <c:pt idx="14">
                  <c:v>43938</c:v>
                </c:pt>
                <c:pt idx="15">
                  <c:v>43945</c:v>
                </c:pt>
                <c:pt idx="16">
                  <c:v>43952</c:v>
                </c:pt>
                <c:pt idx="17">
                  <c:v>43959</c:v>
                </c:pt>
                <c:pt idx="18">
                  <c:v>43966</c:v>
                </c:pt>
                <c:pt idx="19">
                  <c:v>43973</c:v>
                </c:pt>
                <c:pt idx="20">
                  <c:v>43980</c:v>
                </c:pt>
                <c:pt idx="21">
                  <c:v>43987</c:v>
                </c:pt>
                <c:pt idx="22">
                  <c:v>43994</c:v>
                </c:pt>
                <c:pt idx="23">
                  <c:v>44001</c:v>
                </c:pt>
                <c:pt idx="24">
                  <c:v>44008</c:v>
                </c:pt>
                <c:pt idx="25">
                  <c:v>44015</c:v>
                </c:pt>
                <c:pt idx="26">
                  <c:v>44022</c:v>
                </c:pt>
                <c:pt idx="27">
                  <c:v>44029</c:v>
                </c:pt>
                <c:pt idx="28">
                  <c:v>44036</c:v>
                </c:pt>
                <c:pt idx="29">
                  <c:v>44043</c:v>
                </c:pt>
                <c:pt idx="30">
                  <c:v>44050</c:v>
                </c:pt>
                <c:pt idx="31">
                  <c:v>44057</c:v>
                </c:pt>
                <c:pt idx="32">
                  <c:v>44064</c:v>
                </c:pt>
                <c:pt idx="33">
                  <c:v>44071</c:v>
                </c:pt>
                <c:pt idx="34">
                  <c:v>44078</c:v>
                </c:pt>
                <c:pt idx="35">
                  <c:v>44085</c:v>
                </c:pt>
                <c:pt idx="36">
                  <c:v>44092</c:v>
                </c:pt>
                <c:pt idx="37">
                  <c:v>44099</c:v>
                </c:pt>
                <c:pt idx="38">
                  <c:v>44106</c:v>
                </c:pt>
                <c:pt idx="39">
                  <c:v>44113</c:v>
                </c:pt>
                <c:pt idx="40">
                  <c:v>44120</c:v>
                </c:pt>
                <c:pt idx="41">
                  <c:v>44127</c:v>
                </c:pt>
                <c:pt idx="42">
                  <c:v>44134</c:v>
                </c:pt>
                <c:pt idx="43">
                  <c:v>44141</c:v>
                </c:pt>
                <c:pt idx="44">
                  <c:v>44148</c:v>
                </c:pt>
                <c:pt idx="45">
                  <c:v>44155</c:v>
                </c:pt>
                <c:pt idx="46">
                  <c:v>44162</c:v>
                </c:pt>
                <c:pt idx="47">
                  <c:v>44169</c:v>
                </c:pt>
                <c:pt idx="48">
                  <c:v>44176</c:v>
                </c:pt>
                <c:pt idx="49">
                  <c:v>44183</c:v>
                </c:pt>
                <c:pt idx="50">
                  <c:v>44190</c:v>
                </c:pt>
              </c:numCache>
            </c:numRef>
          </c:cat>
          <c:val>
            <c:numRef>
              <c:f>Sheet1!$B$2:$B$52</c:f>
              <c:numCache>
                <c:formatCode>0.00</c:formatCode>
                <c:ptCount val="51"/>
                <c:pt idx="0">
                  <c:v>878.66947782920113</c:v>
                </c:pt>
                <c:pt idx="1">
                  <c:v>869.97255771020195</c:v>
                </c:pt>
                <c:pt idx="2">
                  <c:v>869.97255771020195</c:v>
                </c:pt>
                <c:pt idx="3">
                  <c:v>867.16709960729906</c:v>
                </c:pt>
                <c:pt idx="4">
                  <c:v>854.27481269790496</c:v>
                </c:pt>
                <c:pt idx="5">
                  <c:v>854.27481269790496</c:v>
                </c:pt>
                <c:pt idx="6">
                  <c:v>865.88142743909441</c:v>
                </c:pt>
                <c:pt idx="7">
                  <c:v>876.64900978935441</c:v>
                </c:pt>
                <c:pt idx="8">
                  <c:v>823.86873865629013</c:v>
                </c:pt>
                <c:pt idx="9">
                  <c:v>808.70633353118251</c:v>
                </c:pt>
                <c:pt idx="10">
                  <c:v>790.72613630317881</c:v>
                </c:pt>
                <c:pt idx="11">
                  <c:v>775.42955060174279</c:v>
                </c:pt>
                <c:pt idx="12">
                  <c:v>739.33064532741059</c:v>
                </c:pt>
                <c:pt idx="13">
                  <c:v>710.85952730859105</c:v>
                </c:pt>
                <c:pt idx="14">
                  <c:v>690.5230144380057</c:v>
                </c:pt>
                <c:pt idx="15">
                  <c:v>649.98119200567737</c:v>
                </c:pt>
                <c:pt idx="16">
                  <c:v>640.90626101062094</c:v>
                </c:pt>
                <c:pt idx="17">
                  <c:v>613.68426312027293</c:v>
                </c:pt>
                <c:pt idx="18">
                  <c:v>586.46226522992481</c:v>
                </c:pt>
                <c:pt idx="19">
                  <c:v>572.71912066392395</c:v>
                </c:pt>
                <c:pt idx="20">
                  <c:v>572.71912066392395</c:v>
                </c:pt>
                <c:pt idx="21">
                  <c:v>592.83223175358398</c:v>
                </c:pt>
                <c:pt idx="22">
                  <c:v>604.45380368370547</c:v>
                </c:pt>
                <c:pt idx="23">
                  <c:v>631.65884706558086</c:v>
                </c:pt>
                <c:pt idx="24">
                  <c:v>652.12866126068116</c:v>
                </c:pt>
                <c:pt idx="25">
                  <c:v>710.73551649483659</c:v>
                </c:pt>
                <c:pt idx="26">
                  <c:v>711.40287378732</c:v>
                </c:pt>
                <c:pt idx="27">
                  <c:v>704.59582940398911</c:v>
                </c:pt>
                <c:pt idx="28">
                  <c:v>701.12557148307542</c:v>
                </c:pt>
                <c:pt idx="29">
                  <c:v>668.02464977589807</c:v>
                </c:pt>
                <c:pt idx="30">
                  <c:v>678.59142062845797</c:v>
                </c:pt>
                <c:pt idx="31">
                  <c:v>678.59142062845797</c:v>
                </c:pt>
                <c:pt idx="32">
                  <c:v>670.95022920692065</c:v>
                </c:pt>
                <c:pt idx="33">
                  <c:v>650.171550779933</c:v>
                </c:pt>
                <c:pt idx="34">
                  <c:v>656.05587502115191</c:v>
                </c:pt>
                <c:pt idx="35">
                  <c:v>652.5206516531623</c:v>
                </c:pt>
                <c:pt idx="36">
                  <c:v>656.73572566884218</c:v>
                </c:pt>
                <c:pt idx="37">
                  <c:v>631.44528157476259</c:v>
                </c:pt>
                <c:pt idx="38">
                  <c:v>603.51783173531203</c:v>
                </c:pt>
                <c:pt idx="39">
                  <c:v>606.91754912904412</c:v>
                </c:pt>
                <c:pt idx="40">
                  <c:v>606.91754912904412</c:v>
                </c:pt>
                <c:pt idx="41">
                  <c:v>610.45325521852544</c:v>
                </c:pt>
                <c:pt idx="42">
                  <c:v>617.52466739748809</c:v>
                </c:pt>
                <c:pt idx="43">
                  <c:v>618.73264555648439</c:v>
                </c:pt>
                <c:pt idx="44">
                  <c:v>590.97591102150272</c:v>
                </c:pt>
                <c:pt idx="45">
                  <c:v>559.04219216329557</c:v>
                </c:pt>
                <c:pt idx="46">
                  <c:v>577.09754375401189</c:v>
                </c:pt>
                <c:pt idx="47">
                  <c:v>630.69831137045969</c:v>
                </c:pt>
                <c:pt idx="48">
                  <c:v>658.67502371807268</c:v>
                </c:pt>
                <c:pt idx="49">
                  <c:v>686.78754534892653</c:v>
                </c:pt>
                <c:pt idx="50">
                  <c:v>696.56581374226698</c:v>
                </c:pt>
              </c:numCache>
            </c:numRef>
          </c:val>
          <c:smooth val="0"/>
          <c:extLst>
            <c:ext xmlns:c16="http://schemas.microsoft.com/office/drawing/2014/chart" uri="{C3380CC4-5D6E-409C-BE32-E72D297353CC}">
              <c16:uniqueId val="{00000000-76C2-4C57-A7D4-A69BBB4C1CE9}"/>
            </c:ext>
          </c:extLst>
        </c:ser>
        <c:dLbls>
          <c:showLegendKey val="0"/>
          <c:showVal val="0"/>
          <c:showCatName val="0"/>
          <c:showSerName val="0"/>
          <c:showPercent val="0"/>
          <c:showBubbleSize val="0"/>
        </c:dLbls>
        <c:marker val="1"/>
        <c:smooth val="0"/>
        <c:axId val="567335776"/>
        <c:axId val="339206304"/>
      </c:lineChart>
      <c:dateAx>
        <c:axId val="567335776"/>
        <c:scaling>
          <c:orientation val="minMax"/>
        </c:scaling>
        <c:delete val="0"/>
        <c:axPos val="b"/>
        <c:numFmt formatCode="[$-409]d\-mmm\-yyyy;@"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9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339206304"/>
        <c:crosses val="autoZero"/>
        <c:auto val="0"/>
        <c:lblOffset val="100"/>
        <c:baseTimeUnit val="days"/>
      </c:dateAx>
      <c:valAx>
        <c:axId val="339206304"/>
        <c:scaling>
          <c:orientation val="minMax"/>
        </c:scaling>
        <c:delete val="1"/>
        <c:axPos val="l"/>
        <c:numFmt formatCode="0.00" sourceLinked="1"/>
        <c:majorTickMark val="none"/>
        <c:minorTickMark val="none"/>
        <c:tickLblPos val="nextTo"/>
        <c:crossAx val="5673357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1"/>
          <c:order val="0"/>
          <c:tx>
            <c:strRef>
              <c:f>Sheet1!$C$1</c:f>
              <c:strCache>
                <c:ptCount val="1"/>
                <c:pt idx="0">
                  <c:v>EX Kandla</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numFmt formatCode="#,##0" sourceLinked="0"/>
            <c:spPr>
              <a:noFill/>
              <a:ln>
                <a:noFill/>
              </a:ln>
              <a:effectLst/>
            </c:spPr>
            <c:txPr>
              <a:bodyPr rot="-5400000" spcFirstLastPara="1" vertOverflow="ellipsis"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Sheet1!$A$2:$A$36</c:f>
              <c:numCache>
                <c:formatCode>[$-409]d\-mmm\-yyyy;@</c:formatCode>
                <c:ptCount val="35"/>
                <c:pt idx="0">
                  <c:v>44197</c:v>
                </c:pt>
                <c:pt idx="1">
                  <c:v>44204</c:v>
                </c:pt>
                <c:pt idx="2">
                  <c:v>44211</c:v>
                </c:pt>
                <c:pt idx="3">
                  <c:v>44218</c:v>
                </c:pt>
                <c:pt idx="4">
                  <c:v>44225</c:v>
                </c:pt>
                <c:pt idx="5">
                  <c:v>44232</c:v>
                </c:pt>
                <c:pt idx="6">
                  <c:v>44239</c:v>
                </c:pt>
                <c:pt idx="7">
                  <c:v>44246</c:v>
                </c:pt>
                <c:pt idx="8">
                  <c:v>44253</c:v>
                </c:pt>
                <c:pt idx="9">
                  <c:v>44260</c:v>
                </c:pt>
                <c:pt idx="10">
                  <c:v>44267</c:v>
                </c:pt>
                <c:pt idx="11">
                  <c:v>44274</c:v>
                </c:pt>
                <c:pt idx="12">
                  <c:v>44281</c:v>
                </c:pt>
                <c:pt idx="13">
                  <c:v>44288</c:v>
                </c:pt>
                <c:pt idx="14">
                  <c:v>44295</c:v>
                </c:pt>
                <c:pt idx="15">
                  <c:v>44302</c:v>
                </c:pt>
                <c:pt idx="16">
                  <c:v>44309</c:v>
                </c:pt>
                <c:pt idx="17">
                  <c:v>44316</c:v>
                </c:pt>
                <c:pt idx="18">
                  <c:v>44323</c:v>
                </c:pt>
                <c:pt idx="19">
                  <c:v>44330</c:v>
                </c:pt>
                <c:pt idx="20">
                  <c:v>44337</c:v>
                </c:pt>
                <c:pt idx="21">
                  <c:v>44344</c:v>
                </c:pt>
                <c:pt idx="22">
                  <c:v>44351</c:v>
                </c:pt>
                <c:pt idx="23">
                  <c:v>44358</c:v>
                </c:pt>
                <c:pt idx="24">
                  <c:v>44365</c:v>
                </c:pt>
                <c:pt idx="25">
                  <c:v>44372</c:v>
                </c:pt>
                <c:pt idx="26">
                  <c:v>44379</c:v>
                </c:pt>
                <c:pt idx="27">
                  <c:v>44386</c:v>
                </c:pt>
                <c:pt idx="28">
                  <c:v>44393</c:v>
                </c:pt>
                <c:pt idx="29">
                  <c:v>44400</c:v>
                </c:pt>
                <c:pt idx="30">
                  <c:v>44407</c:v>
                </c:pt>
                <c:pt idx="31">
                  <c:v>44414</c:v>
                </c:pt>
                <c:pt idx="32">
                  <c:v>44421</c:v>
                </c:pt>
                <c:pt idx="33">
                  <c:v>44428</c:v>
                </c:pt>
                <c:pt idx="34">
                  <c:v>44435</c:v>
                </c:pt>
              </c:numCache>
            </c:numRef>
          </c:cat>
          <c:val>
            <c:numRef>
              <c:f>Sheet1!$C$2:$C$36</c:f>
              <c:numCache>
                <c:formatCode>0.00</c:formatCode>
                <c:ptCount val="35"/>
                <c:pt idx="0">
                  <c:v>668.76318225913792</c:v>
                </c:pt>
                <c:pt idx="1">
                  <c:v>645.51374647507782</c:v>
                </c:pt>
                <c:pt idx="2">
                  <c:v>664.66034065018607</c:v>
                </c:pt>
                <c:pt idx="3">
                  <c:v>679.70409321634259</c:v>
                </c:pt>
                <c:pt idx="4">
                  <c:v>648.24897421437902</c:v>
                </c:pt>
                <c:pt idx="5">
                  <c:v>675.79749667574936</c:v>
                </c:pt>
                <c:pt idx="6">
                  <c:v>722.49894969805723</c:v>
                </c:pt>
                <c:pt idx="7">
                  <c:v>788.43041278837427</c:v>
                </c:pt>
                <c:pt idx="8">
                  <c:v>844.74687084468667</c:v>
                </c:pt>
                <c:pt idx="9">
                  <c:v>871.95640185034915</c:v>
                </c:pt>
                <c:pt idx="10">
                  <c:v>805.22084101581845</c:v>
                </c:pt>
                <c:pt idx="11">
                  <c:v>775.83522369361776</c:v>
                </c:pt>
                <c:pt idx="12">
                  <c:v>748.37202993455162</c:v>
                </c:pt>
                <c:pt idx="13">
                  <c:v>740.02714951160749</c:v>
                </c:pt>
                <c:pt idx="14">
                  <c:v>747.6632008371256</c:v>
                </c:pt>
                <c:pt idx="15">
                  <c:v>753.69166240990296</c:v>
                </c:pt>
                <c:pt idx="16">
                  <c:v>759.72012398268032</c:v>
                </c:pt>
                <c:pt idx="17">
                  <c:v>746.72544014802691</c:v>
                </c:pt>
                <c:pt idx="18">
                  <c:v>748.12500913471979</c:v>
                </c:pt>
                <c:pt idx="19">
                  <c:v>822.84189429022308</c:v>
                </c:pt>
                <c:pt idx="20">
                  <c:v>829.67159128798392</c:v>
                </c:pt>
                <c:pt idx="21">
                  <c:v>829.67159128798392</c:v>
                </c:pt>
                <c:pt idx="22">
                  <c:v>818.75086263435935</c:v>
                </c:pt>
                <c:pt idx="23">
                  <c:v>811.13963283563362</c:v>
                </c:pt>
                <c:pt idx="24">
                  <c:v>818.20720336302179</c:v>
                </c:pt>
                <c:pt idx="25">
                  <c:v>825.27477389041007</c:v>
                </c:pt>
                <c:pt idx="26">
                  <c:v>814.65373157897454</c:v>
                </c:pt>
                <c:pt idx="27">
                  <c:v>828.07029501077591</c:v>
                </c:pt>
                <c:pt idx="28">
                  <c:v>836.52272997281068</c:v>
                </c:pt>
                <c:pt idx="29">
                  <c:v>844.97516493484545</c:v>
                </c:pt>
                <c:pt idx="30">
                  <c:v>853.42759989688034</c:v>
                </c:pt>
                <c:pt idx="31">
                  <c:v>870.09316396579629</c:v>
                </c:pt>
                <c:pt idx="32">
                  <c:v>881.545303782627</c:v>
                </c:pt>
                <c:pt idx="33">
                  <c:v>889.89862929608</c:v>
                </c:pt>
                <c:pt idx="34">
                  <c:v>889.89862929608</c:v>
                </c:pt>
              </c:numCache>
            </c:numRef>
          </c:val>
          <c:smooth val="0"/>
          <c:extLst>
            <c:ext xmlns:c16="http://schemas.microsoft.com/office/drawing/2014/chart" uri="{C3380CC4-5D6E-409C-BE32-E72D297353CC}">
              <c16:uniqueId val="{00000001-987D-481E-A29C-A57851E1A44F}"/>
            </c:ext>
          </c:extLst>
        </c:ser>
        <c:ser>
          <c:idx val="0"/>
          <c:order val="1"/>
          <c:tx>
            <c:strRef>
              <c:f>Sheet1!$B$1</c:f>
              <c:strCache>
                <c:ptCount val="1"/>
                <c:pt idx="0">
                  <c:v>Toluene Ex- Mumbai</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numFmt formatCode="#,##0" sourceLinked="0"/>
            <c:spPr>
              <a:noFill/>
              <a:ln>
                <a:noFill/>
              </a:ln>
              <a:effectLst/>
            </c:spPr>
            <c:txPr>
              <a:bodyPr rot="-5400000" spcFirstLastPara="1" vertOverflow="ellipsis"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Sheet1!$A$2:$A$36</c:f>
              <c:numCache>
                <c:formatCode>[$-409]d\-mmm\-yyyy;@</c:formatCode>
                <c:ptCount val="35"/>
                <c:pt idx="0">
                  <c:v>44197</c:v>
                </c:pt>
                <c:pt idx="1">
                  <c:v>44204</c:v>
                </c:pt>
                <c:pt idx="2">
                  <c:v>44211</c:v>
                </c:pt>
                <c:pt idx="3">
                  <c:v>44218</c:v>
                </c:pt>
                <c:pt idx="4">
                  <c:v>44225</c:v>
                </c:pt>
                <c:pt idx="5">
                  <c:v>44232</c:v>
                </c:pt>
                <c:pt idx="6">
                  <c:v>44239</c:v>
                </c:pt>
                <c:pt idx="7">
                  <c:v>44246</c:v>
                </c:pt>
                <c:pt idx="8">
                  <c:v>44253</c:v>
                </c:pt>
                <c:pt idx="9">
                  <c:v>44260</c:v>
                </c:pt>
                <c:pt idx="10">
                  <c:v>44267</c:v>
                </c:pt>
                <c:pt idx="11">
                  <c:v>44274</c:v>
                </c:pt>
                <c:pt idx="12">
                  <c:v>44281</c:v>
                </c:pt>
                <c:pt idx="13">
                  <c:v>44288</c:v>
                </c:pt>
                <c:pt idx="14">
                  <c:v>44295</c:v>
                </c:pt>
                <c:pt idx="15">
                  <c:v>44302</c:v>
                </c:pt>
                <c:pt idx="16">
                  <c:v>44309</c:v>
                </c:pt>
                <c:pt idx="17">
                  <c:v>44316</c:v>
                </c:pt>
                <c:pt idx="18">
                  <c:v>44323</c:v>
                </c:pt>
                <c:pt idx="19">
                  <c:v>44330</c:v>
                </c:pt>
                <c:pt idx="20">
                  <c:v>44337</c:v>
                </c:pt>
                <c:pt idx="21">
                  <c:v>44344</c:v>
                </c:pt>
                <c:pt idx="22">
                  <c:v>44351</c:v>
                </c:pt>
                <c:pt idx="23">
                  <c:v>44358</c:v>
                </c:pt>
                <c:pt idx="24">
                  <c:v>44365</c:v>
                </c:pt>
                <c:pt idx="25">
                  <c:v>44372</c:v>
                </c:pt>
                <c:pt idx="26">
                  <c:v>44379</c:v>
                </c:pt>
                <c:pt idx="27">
                  <c:v>44386</c:v>
                </c:pt>
                <c:pt idx="28">
                  <c:v>44393</c:v>
                </c:pt>
                <c:pt idx="29">
                  <c:v>44400</c:v>
                </c:pt>
                <c:pt idx="30">
                  <c:v>44407</c:v>
                </c:pt>
                <c:pt idx="31">
                  <c:v>44414</c:v>
                </c:pt>
                <c:pt idx="32">
                  <c:v>44421</c:v>
                </c:pt>
                <c:pt idx="33">
                  <c:v>44428</c:v>
                </c:pt>
                <c:pt idx="34">
                  <c:v>44435</c:v>
                </c:pt>
              </c:numCache>
            </c:numRef>
          </c:cat>
          <c:val>
            <c:numRef>
              <c:f>Sheet1!$B$2:$B$36</c:f>
              <c:numCache>
                <c:formatCode>0.00</c:formatCode>
                <c:ptCount val="35"/>
                <c:pt idx="0">
                  <c:v>690.09795862568706</c:v>
                </c:pt>
                <c:pt idx="1">
                  <c:v>666.16471590680169</c:v>
                </c:pt>
                <c:pt idx="2">
                  <c:v>685.99511701673532</c:v>
                </c:pt>
                <c:pt idx="3">
                  <c:v>701.44915374378695</c:v>
                </c:pt>
                <c:pt idx="4">
                  <c:v>669.03670503306796</c:v>
                </c:pt>
                <c:pt idx="5">
                  <c:v>697.36257939487382</c:v>
                </c:pt>
                <c:pt idx="6">
                  <c:v>745.57496177966823</c:v>
                </c:pt>
                <c:pt idx="7">
                  <c:v>813.70414030632912</c:v>
                </c:pt>
                <c:pt idx="8">
                  <c:v>871.80624215467094</c:v>
                </c:pt>
                <c:pt idx="9">
                  <c:v>899.83154351580129</c:v>
                </c:pt>
                <c:pt idx="10">
                  <c:v>831.03624314934063</c:v>
                </c:pt>
                <c:pt idx="11">
                  <c:v>797.53114676327993</c:v>
                </c:pt>
                <c:pt idx="12">
                  <c:v>779.68007081988696</c:v>
                </c:pt>
                <c:pt idx="13">
                  <c:v>766.41841461909974</c:v>
                </c:pt>
                <c:pt idx="14">
                  <c:v>774.05446594461773</c:v>
                </c:pt>
                <c:pt idx="15">
                  <c:v>780.08292751739509</c:v>
                </c:pt>
                <c:pt idx="16">
                  <c:v>786.11138909017257</c:v>
                </c:pt>
                <c:pt idx="17">
                  <c:v>773.11670525551904</c:v>
                </c:pt>
                <c:pt idx="18">
                  <c:v>775.03401530589736</c:v>
                </c:pt>
                <c:pt idx="19">
                  <c:v>845.10670650292343</c:v>
                </c:pt>
                <c:pt idx="20">
                  <c:v>840.32591860449077</c:v>
                </c:pt>
                <c:pt idx="21">
                  <c:v>840.32591860449077</c:v>
                </c:pt>
                <c:pt idx="22">
                  <c:v>829.35221842544172</c:v>
                </c:pt>
                <c:pt idx="23">
                  <c:v>821.74098862671599</c:v>
                </c:pt>
                <c:pt idx="24">
                  <c:v>828.80855915410416</c:v>
                </c:pt>
                <c:pt idx="25">
                  <c:v>835.87612968149244</c:v>
                </c:pt>
                <c:pt idx="26">
                  <c:v>825.11865105577954</c:v>
                </c:pt>
                <c:pt idx="27">
                  <c:v>840.01103646507897</c:v>
                </c:pt>
                <c:pt idx="28">
                  <c:v>848.46347142711386</c:v>
                </c:pt>
                <c:pt idx="29">
                  <c:v>856.91590638914863</c:v>
                </c:pt>
                <c:pt idx="30">
                  <c:v>865.36834135118352</c:v>
                </c:pt>
                <c:pt idx="31">
                  <c:v>882.08422800930134</c:v>
                </c:pt>
                <c:pt idx="32">
                  <c:v>893.53636782613205</c:v>
                </c:pt>
                <c:pt idx="33">
                  <c:v>901.88969333958505</c:v>
                </c:pt>
                <c:pt idx="34">
                  <c:v>901.88969333958505</c:v>
                </c:pt>
              </c:numCache>
            </c:numRef>
          </c:val>
          <c:smooth val="0"/>
          <c:extLst>
            <c:ext xmlns:c16="http://schemas.microsoft.com/office/drawing/2014/chart" uri="{C3380CC4-5D6E-409C-BE32-E72D297353CC}">
              <c16:uniqueId val="{00000000-987D-481E-A29C-A57851E1A44F}"/>
            </c:ext>
          </c:extLst>
        </c:ser>
        <c:dLbls>
          <c:showLegendKey val="0"/>
          <c:showVal val="0"/>
          <c:showCatName val="0"/>
          <c:showSerName val="0"/>
          <c:showPercent val="0"/>
          <c:showBubbleSize val="0"/>
        </c:dLbls>
        <c:marker val="1"/>
        <c:smooth val="0"/>
        <c:axId val="567335776"/>
        <c:axId val="339206304"/>
      </c:lineChart>
      <c:dateAx>
        <c:axId val="567335776"/>
        <c:scaling>
          <c:orientation val="minMax"/>
        </c:scaling>
        <c:delete val="0"/>
        <c:axPos val="b"/>
        <c:numFmt formatCode="[$-409]d\-mmm\-yyyy;@"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0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339206304"/>
        <c:crosses val="autoZero"/>
        <c:auto val="1"/>
        <c:lblOffset val="100"/>
        <c:baseTimeUnit val="days"/>
      </c:dateAx>
      <c:valAx>
        <c:axId val="339206304"/>
        <c:scaling>
          <c:orientation val="minMax"/>
        </c:scaling>
        <c:delete val="1"/>
        <c:axPos val="l"/>
        <c:numFmt formatCode="0.00" sourceLinked="1"/>
        <c:majorTickMark val="none"/>
        <c:minorTickMark val="none"/>
        <c:tickLblPos val="nextTo"/>
        <c:crossAx val="5673357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900508530183729E-2"/>
          <c:y val="3.8454698447540424E-2"/>
          <c:w val="0.96752600065616801"/>
          <c:h val="0.77392391944820638"/>
        </c:manualLayout>
      </c:layout>
      <c:lineChart>
        <c:grouping val="stacked"/>
        <c:varyColors val="0"/>
        <c:ser>
          <c:idx val="0"/>
          <c:order val="0"/>
          <c:tx>
            <c:strRef>
              <c:f>Sheet1!$B$1</c:f>
              <c:strCache>
                <c:ptCount val="1"/>
                <c:pt idx="0">
                  <c:v>Ex-Kandla</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numFmt formatCode="#,##0" sourceLinked="0"/>
            <c:spPr>
              <a:noFill/>
              <a:ln>
                <a:noFill/>
              </a:ln>
              <a:effectLst/>
            </c:spPr>
            <c:txPr>
              <a:bodyPr rot="5400000" spcFirstLastPara="1" vertOverflow="ellipsis"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Sheet1!$A$2:$A$37</c:f>
              <c:numCache>
                <c:formatCode>mmm\-yy</c:formatCode>
                <c:ptCount val="36"/>
                <c:pt idx="0">
                  <c:v>43466</c:v>
                </c:pt>
                <c:pt idx="1">
                  <c:v>43497</c:v>
                </c:pt>
                <c:pt idx="2">
                  <c:v>43525</c:v>
                </c:pt>
                <c:pt idx="3">
                  <c:v>43556</c:v>
                </c:pt>
                <c:pt idx="4">
                  <c:v>43586</c:v>
                </c:pt>
                <c:pt idx="5">
                  <c:v>43617</c:v>
                </c:pt>
                <c:pt idx="6">
                  <c:v>43647</c:v>
                </c:pt>
                <c:pt idx="7">
                  <c:v>43678</c:v>
                </c:pt>
                <c:pt idx="8">
                  <c:v>43709</c:v>
                </c:pt>
                <c:pt idx="9">
                  <c:v>43739</c:v>
                </c:pt>
                <c:pt idx="10">
                  <c:v>43770</c:v>
                </c:pt>
                <c:pt idx="11">
                  <c:v>43800</c:v>
                </c:pt>
                <c:pt idx="12">
                  <c:v>43831</c:v>
                </c:pt>
                <c:pt idx="13">
                  <c:v>43862</c:v>
                </c:pt>
                <c:pt idx="14">
                  <c:v>43891</c:v>
                </c:pt>
                <c:pt idx="15">
                  <c:v>43922</c:v>
                </c:pt>
                <c:pt idx="16">
                  <c:v>43952</c:v>
                </c:pt>
                <c:pt idx="17">
                  <c:v>43983</c:v>
                </c:pt>
                <c:pt idx="18">
                  <c:v>44013</c:v>
                </c:pt>
                <c:pt idx="19">
                  <c:v>44044</c:v>
                </c:pt>
                <c:pt idx="20">
                  <c:v>44075</c:v>
                </c:pt>
                <c:pt idx="21">
                  <c:v>44105</c:v>
                </c:pt>
                <c:pt idx="22">
                  <c:v>44136</c:v>
                </c:pt>
                <c:pt idx="23">
                  <c:v>44166</c:v>
                </c:pt>
                <c:pt idx="24">
                  <c:v>44197</c:v>
                </c:pt>
                <c:pt idx="25">
                  <c:v>44228</c:v>
                </c:pt>
                <c:pt idx="26">
                  <c:v>44256</c:v>
                </c:pt>
                <c:pt idx="27">
                  <c:v>44287</c:v>
                </c:pt>
                <c:pt idx="28">
                  <c:v>44317</c:v>
                </c:pt>
                <c:pt idx="29">
                  <c:v>44348</c:v>
                </c:pt>
                <c:pt idx="30">
                  <c:v>44378</c:v>
                </c:pt>
                <c:pt idx="31">
                  <c:v>44409</c:v>
                </c:pt>
                <c:pt idx="32">
                  <c:v>44440</c:v>
                </c:pt>
                <c:pt idx="33">
                  <c:v>44470</c:v>
                </c:pt>
                <c:pt idx="34">
                  <c:v>44501</c:v>
                </c:pt>
                <c:pt idx="35">
                  <c:v>44531</c:v>
                </c:pt>
              </c:numCache>
            </c:numRef>
          </c:cat>
          <c:val>
            <c:numRef>
              <c:f>Sheet1!$B$2:$B$37</c:f>
              <c:numCache>
                <c:formatCode>0.00</c:formatCode>
                <c:ptCount val="36"/>
                <c:pt idx="0">
                  <c:v>692.33932471539481</c:v>
                </c:pt>
                <c:pt idx="1">
                  <c:v>741.21263988230226</c:v>
                </c:pt>
                <c:pt idx="2">
                  <c:v>758.19090757897413</c:v>
                </c:pt>
                <c:pt idx="3">
                  <c:v>777.99441080170902</c:v>
                </c:pt>
                <c:pt idx="4">
                  <c:v>769.23242207224337</c:v>
                </c:pt>
                <c:pt idx="5">
                  <c:v>736.00746112800357</c:v>
                </c:pt>
                <c:pt idx="6">
                  <c:v>798.52668481276135</c:v>
                </c:pt>
                <c:pt idx="7">
                  <c:v>802.25313143211895</c:v>
                </c:pt>
                <c:pt idx="8">
                  <c:v>788.52167899598976</c:v>
                </c:pt>
                <c:pt idx="9">
                  <c:v>795.31824723006844</c:v>
                </c:pt>
                <c:pt idx="10">
                  <c:v>784.94341411487767</c:v>
                </c:pt>
                <c:pt idx="11">
                  <c:v>821.81899365019092</c:v>
                </c:pt>
                <c:pt idx="12">
                  <c:v>848.65107612813961</c:v>
                </c:pt>
                <c:pt idx="13">
                  <c:v>866.8602985618453</c:v>
                </c:pt>
                <c:pt idx="14">
                  <c:v>795.69081762732912</c:v>
                </c:pt>
                <c:pt idx="15">
                  <c:v>682.25720598092903</c:v>
                </c:pt>
                <c:pt idx="16">
                  <c:v>662.04956034293002</c:v>
                </c:pt>
                <c:pt idx="17">
                  <c:v>676.16418502525062</c:v>
                </c:pt>
                <c:pt idx="18">
                  <c:v>692.71686959778435</c:v>
                </c:pt>
                <c:pt idx="19">
                  <c:v>708.48590636534971</c:v>
                </c:pt>
                <c:pt idx="20">
                  <c:v>704.32527100716413</c:v>
                </c:pt>
                <c:pt idx="21">
                  <c:v>682.66325266139404</c:v>
                </c:pt>
                <c:pt idx="22">
                  <c:v>700.65543486361469</c:v>
                </c:pt>
                <c:pt idx="23">
                  <c:v>727.93775817090091</c:v>
                </c:pt>
                <c:pt idx="24">
                  <c:v>733.04103413271548</c:v>
                </c:pt>
                <c:pt idx="25">
                  <c:v>757.9371111091026</c:v>
                </c:pt>
                <c:pt idx="26">
                  <c:v>802.74915357750251</c:v>
                </c:pt>
                <c:pt idx="27">
                  <c:v>749.53872221532299</c:v>
                </c:pt>
                <c:pt idx="28">
                  <c:v>807.5433730152389</c:v>
                </c:pt>
                <c:pt idx="29">
                  <c:v>818.34311818085621</c:v>
                </c:pt>
                <c:pt idx="30">
                  <c:v>835.58357053258464</c:v>
                </c:pt>
                <c:pt idx="31">
                  <c:v>882.21895906597001</c:v>
                </c:pt>
                <c:pt idx="32">
                  <c:v>905.32</c:v>
                </c:pt>
                <c:pt idx="33">
                  <c:v>880.84</c:v>
                </c:pt>
                <c:pt idx="34">
                  <c:v>890.92</c:v>
                </c:pt>
                <c:pt idx="35">
                  <c:v>840.22</c:v>
                </c:pt>
              </c:numCache>
            </c:numRef>
          </c:val>
          <c:smooth val="0"/>
          <c:extLst>
            <c:ext xmlns:c16="http://schemas.microsoft.com/office/drawing/2014/chart" uri="{C3380CC4-5D6E-409C-BE32-E72D297353CC}">
              <c16:uniqueId val="{00000000-1D83-4AD2-9684-E5FE9D147C21}"/>
            </c:ext>
          </c:extLst>
        </c:ser>
        <c:dLbls>
          <c:showLegendKey val="0"/>
          <c:showVal val="0"/>
          <c:showCatName val="0"/>
          <c:showSerName val="0"/>
          <c:showPercent val="0"/>
          <c:showBubbleSize val="0"/>
        </c:dLbls>
        <c:marker val="1"/>
        <c:smooth val="0"/>
        <c:axId val="567335776"/>
        <c:axId val="339206304"/>
      </c:lineChart>
      <c:dateAx>
        <c:axId val="567335776"/>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39206304"/>
        <c:crosses val="autoZero"/>
        <c:auto val="1"/>
        <c:lblOffset val="100"/>
        <c:baseTimeUnit val="months"/>
      </c:dateAx>
      <c:valAx>
        <c:axId val="339206304"/>
        <c:scaling>
          <c:orientation val="minMax"/>
        </c:scaling>
        <c:delete val="1"/>
        <c:axPos val="l"/>
        <c:numFmt formatCode="0.00" sourceLinked="1"/>
        <c:majorTickMark val="none"/>
        <c:minorTickMark val="none"/>
        <c:tickLblPos val="nextTo"/>
        <c:crossAx val="5673357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187500000000001E-2"/>
          <c:y val="0"/>
          <c:w val="0.96562499999999996"/>
          <c:h val="0.80826006977910247"/>
        </c:manualLayout>
      </c:layout>
      <c:lineChart>
        <c:grouping val="stacked"/>
        <c:varyColors val="0"/>
        <c:ser>
          <c:idx val="0"/>
          <c:order val="0"/>
          <c:tx>
            <c:strRef>
              <c:f>Sheet1!$B$1</c:f>
              <c:strCache>
                <c:ptCount val="1"/>
                <c:pt idx="0">
                  <c:v>Toluene Ex-Kandla</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940.81</c:v>
                </c:pt>
                <c:pt idx="1">
                  <c:v>828.83955690953985</c:v>
                </c:pt>
                <c:pt idx="2">
                  <c:v>894.68638432419777</c:v>
                </c:pt>
                <c:pt idx="3">
                  <c:v>968.96417563076136</c:v>
                </c:pt>
                <c:pt idx="4">
                  <c:v>800.05906800345883</c:v>
                </c:pt>
                <c:pt idx="5">
                  <c:v>794.64751128516866</c:v>
                </c:pt>
                <c:pt idx="6">
                  <c:v>716.47103049781072</c:v>
                </c:pt>
                <c:pt idx="7">
                  <c:v>840.5</c:v>
                </c:pt>
                <c:pt idx="8">
                  <c:v>880.94</c:v>
                </c:pt>
                <c:pt idx="9">
                  <c:v>820.81</c:v>
                </c:pt>
                <c:pt idx="10">
                  <c:v>870.91</c:v>
                </c:pt>
                <c:pt idx="11">
                  <c:v>852.4</c:v>
                </c:pt>
                <c:pt idx="12">
                  <c:v>880.72</c:v>
                </c:pt>
                <c:pt idx="13">
                  <c:v>910.2</c:v>
                </c:pt>
                <c:pt idx="14">
                  <c:v>940.14</c:v>
                </c:pt>
                <c:pt idx="15">
                  <c:v>960.81</c:v>
                </c:pt>
              </c:numCache>
            </c:numRef>
          </c:val>
          <c:smooth val="0"/>
          <c:extLst>
            <c:ext xmlns:c16="http://schemas.microsoft.com/office/drawing/2014/chart" uri="{C3380CC4-5D6E-409C-BE32-E72D297353CC}">
              <c16:uniqueId val="{00000000-60FE-4843-B398-8405B4B1D88B}"/>
            </c:ext>
          </c:extLst>
        </c:ser>
        <c:dLbls>
          <c:showLegendKey val="0"/>
          <c:showVal val="0"/>
          <c:showCatName val="0"/>
          <c:showSerName val="0"/>
          <c:showPercent val="0"/>
          <c:showBubbleSize val="0"/>
        </c:dLbls>
        <c:marker val="1"/>
        <c:smooth val="0"/>
        <c:axId val="567335776"/>
        <c:axId val="339206304"/>
      </c:lineChart>
      <c:catAx>
        <c:axId val="567335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39206304"/>
        <c:crosses val="autoZero"/>
        <c:auto val="1"/>
        <c:lblAlgn val="ctr"/>
        <c:lblOffset val="100"/>
        <c:noMultiLvlLbl val="1"/>
      </c:catAx>
      <c:valAx>
        <c:axId val="339206304"/>
        <c:scaling>
          <c:orientation val="minMax"/>
        </c:scaling>
        <c:delete val="1"/>
        <c:axPos val="l"/>
        <c:numFmt formatCode="0.00" sourceLinked="1"/>
        <c:majorTickMark val="none"/>
        <c:minorTickMark val="none"/>
        <c:tickLblPos val="nextTo"/>
        <c:crossAx val="567335776"/>
        <c:crosses val="autoZero"/>
        <c:crossBetween val="between"/>
      </c:valAx>
      <c:spPr>
        <a:noFill/>
        <a:ln>
          <a:noFill/>
        </a:ln>
        <a:effectLst/>
      </c:spPr>
    </c:plotArea>
    <c:legend>
      <c:legendPos val="r"/>
      <c:layout>
        <c:manualLayout>
          <c:xMode val="edge"/>
          <c:yMode val="edge"/>
          <c:x val="0.44133164115599072"/>
          <c:y val="0.90360964109665809"/>
          <c:w val="0.13862168820657539"/>
          <c:h val="8.330448258238949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1072446405387436"/>
          <c:y val="0.12661114165679443"/>
          <c:w val="0.39459356158885261"/>
          <c:h val="0.73624517038964654"/>
        </c:manualLayout>
      </c:layout>
      <c:pieChart>
        <c:varyColors val="1"/>
        <c:ser>
          <c:idx val="0"/>
          <c:order val="0"/>
          <c:tx>
            <c:strRef>
              <c:f>Sheet1!$B$1</c:f>
              <c:strCache>
                <c:ptCount val="1"/>
                <c:pt idx="0">
                  <c:v>Share</c:v>
                </c:pt>
              </c:strCache>
            </c:strRef>
          </c:tx>
          <c:spPr>
            <a:ln>
              <a:noFill/>
            </a:ln>
            <a:effectLst/>
          </c:spPr>
          <c:dPt>
            <c:idx val="0"/>
            <c:bubble3D val="0"/>
            <c:explosion val="15"/>
            <c:spPr>
              <a:solidFill>
                <a:srgbClr val="702784"/>
              </a:solidFill>
              <a:ln w="19050">
                <a:noFill/>
              </a:ln>
              <a:effectLst>
                <a:outerShdw blurRad="50800" dist="38100" dir="10800000" algn="r" rotWithShape="0">
                  <a:prstClr val="black">
                    <a:alpha val="40000"/>
                  </a:prstClr>
                </a:outerShdw>
              </a:effectLst>
              <a:scene3d>
                <a:camera prst="orthographicFront"/>
                <a:lightRig rig="threePt" dir="t"/>
              </a:scene3d>
              <a:sp3d>
                <a:bevelT w="0"/>
              </a:sp3d>
            </c:spPr>
            <c:extLst>
              <c:ext xmlns:c16="http://schemas.microsoft.com/office/drawing/2014/chart" uri="{C3380CC4-5D6E-409C-BE32-E72D297353CC}">
                <c16:uniqueId val="{00000001-BDBA-42BF-80AF-D806C2D089A5}"/>
              </c:ext>
            </c:extLst>
          </c:dPt>
          <c:dPt>
            <c:idx val="1"/>
            <c:bubble3D val="0"/>
            <c:spPr>
              <a:solidFill>
                <a:srgbClr val="009CDC"/>
              </a:solidFill>
              <a:ln w="19050">
                <a:noFill/>
              </a:ln>
              <a:effectLst>
                <a:innerShdw blurRad="63500" dist="50800" dir="18900000">
                  <a:prstClr val="black">
                    <a:alpha val="50000"/>
                  </a:prstClr>
                </a:innerShdw>
              </a:effectLst>
            </c:spPr>
            <c:extLst>
              <c:ext xmlns:c16="http://schemas.microsoft.com/office/drawing/2014/chart" uri="{C3380CC4-5D6E-409C-BE32-E72D297353CC}">
                <c16:uniqueId val="{00000003-BDBA-42BF-80AF-D806C2D089A5}"/>
              </c:ext>
            </c:extLst>
          </c:dPt>
          <c:dPt>
            <c:idx val="2"/>
            <c:bubble3D val="0"/>
            <c:spPr>
              <a:solidFill>
                <a:srgbClr val="2CB34A"/>
              </a:solidFill>
              <a:ln w="19050">
                <a:noFill/>
              </a:ln>
              <a:effectLst>
                <a:innerShdw blurRad="114300">
                  <a:prstClr val="black"/>
                </a:innerShdw>
              </a:effectLst>
            </c:spPr>
            <c:extLst>
              <c:ext xmlns:c16="http://schemas.microsoft.com/office/drawing/2014/chart" uri="{C3380CC4-5D6E-409C-BE32-E72D297353CC}">
                <c16:uniqueId val="{00000005-BDBA-42BF-80AF-D806C2D089A5}"/>
              </c:ext>
            </c:extLst>
          </c:dPt>
          <c:dPt>
            <c:idx val="3"/>
            <c:bubble3D val="0"/>
            <c:spPr>
              <a:solidFill>
                <a:schemeClr val="accent2">
                  <a:lumMod val="60000"/>
                </a:schemeClr>
              </a:solidFill>
              <a:ln w="19050">
                <a:noFill/>
              </a:ln>
              <a:effectLst>
                <a:innerShdw blurRad="63500" dist="50800" dir="18900000">
                  <a:prstClr val="black">
                    <a:alpha val="50000"/>
                  </a:prstClr>
                </a:innerShdw>
              </a:effectLst>
            </c:spPr>
            <c:extLst>
              <c:ext xmlns:c16="http://schemas.microsoft.com/office/drawing/2014/chart" uri="{C3380CC4-5D6E-409C-BE32-E72D297353CC}">
                <c16:uniqueId val="{00000007-BDBA-42BF-80AF-D806C2D089A5}"/>
              </c:ext>
            </c:extLst>
          </c:dPt>
          <c:dPt>
            <c:idx val="4"/>
            <c:bubble3D val="0"/>
            <c:spPr>
              <a:solidFill>
                <a:schemeClr val="accent4">
                  <a:lumMod val="60000"/>
                </a:schemeClr>
              </a:solidFill>
              <a:ln w="19050">
                <a:noFill/>
              </a:ln>
              <a:effectLst/>
            </c:spPr>
            <c:extLst>
              <c:ext xmlns:c16="http://schemas.microsoft.com/office/drawing/2014/chart" uri="{C3380CC4-5D6E-409C-BE32-E72D297353CC}">
                <c16:uniqueId val="{00000008-BDBA-42BF-80AF-D806C2D089A5}"/>
              </c:ext>
            </c:extLst>
          </c:dPt>
          <c:dPt>
            <c:idx val="5"/>
            <c:bubble3D val="0"/>
            <c:spPr>
              <a:solidFill>
                <a:schemeClr val="accent6">
                  <a:lumMod val="60000"/>
                </a:schemeClr>
              </a:solidFill>
              <a:ln w="19050">
                <a:noFill/>
              </a:ln>
              <a:effectLst/>
            </c:spPr>
            <c:extLst>
              <c:ext xmlns:c16="http://schemas.microsoft.com/office/drawing/2014/chart" uri="{C3380CC4-5D6E-409C-BE32-E72D297353CC}">
                <c16:uniqueId val="{00000009-BDBA-42BF-80AF-D806C2D089A5}"/>
              </c:ext>
            </c:extLst>
          </c:dPt>
          <c:dLbls>
            <c:dLbl>
              <c:idx val="0"/>
              <c:layout>
                <c:manualLayout>
                  <c:x val="0.23759178726114202"/>
                  <c:y val="-4.3750293075382335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DBA-42BF-80AF-D806C2D089A5}"/>
                </c:ext>
              </c:extLst>
            </c:dLbl>
            <c:dLbl>
              <c:idx val="2"/>
              <c:layout>
                <c:manualLayout>
                  <c:x val="0.1196904565877481"/>
                  <c:y val="-1.0394578659371431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DBA-42BF-80AF-D806C2D089A5}"/>
                </c:ext>
              </c:extLst>
            </c:dLbl>
            <c:dLbl>
              <c:idx val="3"/>
              <c:layout>
                <c:manualLayout>
                  <c:x val="-4.3056449825309533E-2"/>
                  <c:y val="-6.0453142206101429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BDBA-42BF-80AF-D806C2D089A5}"/>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Oil to Chemicals</c:v>
                </c:pt>
                <c:pt idx="1">
                  <c:v>Oil and Gas</c:v>
                </c:pt>
                <c:pt idx="2">
                  <c:v>Retail</c:v>
                </c:pt>
                <c:pt idx="3">
                  <c:v>Digital Services</c:v>
                </c:pt>
                <c:pt idx="4">
                  <c:v>Financial Services</c:v>
                </c:pt>
                <c:pt idx="5">
                  <c:v>Others</c:v>
                </c:pt>
              </c:strCache>
            </c:strRef>
          </c:cat>
          <c:val>
            <c:numRef>
              <c:f>Sheet1!$B$2:$B$7</c:f>
              <c:numCache>
                <c:formatCode>0.00%</c:formatCode>
                <c:ptCount val="6"/>
                <c:pt idx="0">
                  <c:v>0.51872636409465867</c:v>
                </c:pt>
                <c:pt idx="1">
                  <c:v>3.4688958374870927E-3</c:v>
                </c:pt>
                <c:pt idx="2">
                  <c:v>0.24933580370588301</c:v>
                </c:pt>
                <c:pt idx="3">
                  <c:v>0.14635336377532579</c:v>
                </c:pt>
                <c:pt idx="4">
                  <c:v>3.9000763481280118E-3</c:v>
                </c:pt>
                <c:pt idx="5">
                  <c:v>7.8215496238517382E-2</c:v>
                </c:pt>
              </c:numCache>
            </c:numRef>
          </c:val>
          <c:extLst>
            <c:ext xmlns:c16="http://schemas.microsoft.com/office/drawing/2014/chart" uri="{C3380CC4-5D6E-409C-BE32-E72D297353CC}">
              <c16:uniqueId val="{0000000A-BDBA-42BF-80AF-D806C2D089A5}"/>
            </c:ext>
          </c:extLst>
        </c:ser>
        <c:dLbls>
          <c:dLblPos val="bestFit"/>
          <c:showLegendKey val="0"/>
          <c:showVal val="1"/>
          <c:showCatName val="0"/>
          <c:showSerName val="0"/>
          <c:showPercent val="0"/>
          <c:showBubbleSize val="0"/>
          <c:showLeaderLines val="1"/>
        </c:dLbls>
        <c:firstSliceAng val="103"/>
      </c:pieChart>
      <c:spPr>
        <a:noFill/>
        <a:ln>
          <a:noFill/>
        </a:ln>
        <a:effectLst/>
      </c:spPr>
    </c:plotArea>
    <c:legend>
      <c:legendPos val="r"/>
      <c:layout>
        <c:manualLayout>
          <c:xMode val="edge"/>
          <c:yMode val="edge"/>
          <c:x val="0"/>
          <c:y val="0.16188943058094113"/>
          <c:w val="0.39318755070479533"/>
          <c:h val="0.55282598968029384"/>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showDLblsOverMax val="0"/>
  </c:chart>
  <c:spPr>
    <a:noFill/>
    <a:ln>
      <a:noFill/>
    </a:ln>
    <a:effectLst/>
  </c:spPr>
  <c:txPr>
    <a:bodyPr/>
    <a:lstStyle/>
    <a:p>
      <a:pPr>
        <a:defRPr sz="100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1072446405387436"/>
          <c:y val="0.12661114165679443"/>
          <c:w val="0.39459356158885261"/>
          <c:h val="0.73624517038964654"/>
        </c:manualLayout>
      </c:layout>
      <c:pieChart>
        <c:varyColors val="1"/>
        <c:ser>
          <c:idx val="0"/>
          <c:order val="0"/>
          <c:tx>
            <c:strRef>
              <c:f>Sheet1!$B$1</c:f>
              <c:strCache>
                <c:ptCount val="1"/>
                <c:pt idx="0">
                  <c:v>Share</c:v>
                </c:pt>
              </c:strCache>
            </c:strRef>
          </c:tx>
          <c:spPr>
            <a:ln>
              <a:noFill/>
            </a:ln>
            <a:effectLst/>
          </c:spPr>
          <c:dPt>
            <c:idx val="0"/>
            <c:bubble3D val="0"/>
            <c:explosion val="15"/>
            <c:spPr>
              <a:solidFill>
                <a:srgbClr val="702784"/>
              </a:solidFill>
              <a:ln w="19050">
                <a:noFill/>
              </a:ln>
              <a:effectLst>
                <a:outerShdw blurRad="50800" dist="38100" dir="10800000" algn="r" rotWithShape="0">
                  <a:prstClr val="black">
                    <a:alpha val="40000"/>
                  </a:prstClr>
                </a:outerShdw>
              </a:effectLst>
              <a:scene3d>
                <a:camera prst="orthographicFront"/>
                <a:lightRig rig="threePt" dir="t"/>
              </a:scene3d>
              <a:sp3d>
                <a:bevelT w="0"/>
              </a:sp3d>
            </c:spPr>
            <c:extLst>
              <c:ext xmlns:c16="http://schemas.microsoft.com/office/drawing/2014/chart" uri="{C3380CC4-5D6E-409C-BE32-E72D297353CC}">
                <c16:uniqueId val="{00000001-BDBA-42BF-80AF-D806C2D089A5}"/>
              </c:ext>
            </c:extLst>
          </c:dPt>
          <c:dPt>
            <c:idx val="1"/>
            <c:bubble3D val="0"/>
            <c:spPr>
              <a:solidFill>
                <a:srgbClr val="009CDC"/>
              </a:solidFill>
              <a:ln w="19050">
                <a:noFill/>
              </a:ln>
              <a:effectLst>
                <a:innerShdw blurRad="63500" dist="50800" dir="18900000">
                  <a:prstClr val="black">
                    <a:alpha val="50000"/>
                  </a:prstClr>
                </a:innerShdw>
              </a:effectLst>
            </c:spPr>
            <c:extLst>
              <c:ext xmlns:c16="http://schemas.microsoft.com/office/drawing/2014/chart" uri="{C3380CC4-5D6E-409C-BE32-E72D297353CC}">
                <c16:uniqueId val="{00000003-BDBA-42BF-80AF-D806C2D089A5}"/>
              </c:ext>
            </c:extLst>
          </c:dPt>
          <c:dPt>
            <c:idx val="2"/>
            <c:bubble3D val="0"/>
            <c:spPr>
              <a:solidFill>
                <a:srgbClr val="2CB34A"/>
              </a:solidFill>
              <a:ln w="19050">
                <a:noFill/>
              </a:ln>
              <a:effectLst>
                <a:innerShdw blurRad="114300">
                  <a:prstClr val="black"/>
                </a:innerShdw>
              </a:effectLst>
            </c:spPr>
            <c:extLst>
              <c:ext xmlns:c16="http://schemas.microsoft.com/office/drawing/2014/chart" uri="{C3380CC4-5D6E-409C-BE32-E72D297353CC}">
                <c16:uniqueId val="{00000005-BDBA-42BF-80AF-D806C2D089A5}"/>
              </c:ext>
            </c:extLst>
          </c:dPt>
          <c:dPt>
            <c:idx val="3"/>
            <c:bubble3D val="0"/>
            <c:spPr>
              <a:solidFill>
                <a:schemeClr val="accent2">
                  <a:lumMod val="60000"/>
                </a:schemeClr>
              </a:solidFill>
              <a:ln w="19050">
                <a:noFill/>
              </a:ln>
              <a:effectLst>
                <a:innerShdw blurRad="63500" dist="50800" dir="18900000">
                  <a:prstClr val="black">
                    <a:alpha val="50000"/>
                  </a:prstClr>
                </a:innerShdw>
              </a:effectLst>
            </c:spPr>
            <c:extLst>
              <c:ext xmlns:c16="http://schemas.microsoft.com/office/drawing/2014/chart" uri="{C3380CC4-5D6E-409C-BE32-E72D297353CC}">
                <c16:uniqueId val="{00000007-BDBA-42BF-80AF-D806C2D089A5}"/>
              </c:ext>
            </c:extLst>
          </c:dPt>
          <c:dLbls>
            <c:dLbl>
              <c:idx val="0"/>
              <c:layout>
                <c:manualLayout>
                  <c:x val="3.6090381645010682E-2"/>
                  <c:y val="-0.1811363028546959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DBA-42BF-80AF-D806C2D089A5}"/>
                </c:ext>
              </c:extLst>
            </c:dLbl>
            <c:dLbl>
              <c:idx val="1"/>
              <c:layout>
                <c:manualLayout>
                  <c:x val="2.4303613084368635E-2"/>
                  <c:y val="-0.12291027590567379"/>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DBA-42BF-80AF-D806C2D089A5}"/>
                </c:ext>
              </c:extLst>
            </c:dLbl>
            <c:dLbl>
              <c:idx val="2"/>
              <c:layout>
                <c:manualLayout>
                  <c:x val="1.8681808266219121E-2"/>
                  <c:y val="0.13462504644117598"/>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DBA-42BF-80AF-D806C2D089A5}"/>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Petroleum Products</c:v>
                </c:pt>
                <c:pt idx="1">
                  <c:v>Petrochemicals</c:v>
                </c:pt>
                <c:pt idx="2">
                  <c:v>Others</c:v>
                </c:pt>
              </c:strCache>
            </c:strRef>
          </c:cat>
          <c:val>
            <c:numRef>
              <c:f>Sheet1!$B$2:$B$4</c:f>
              <c:numCache>
                <c:formatCode>0.00%</c:formatCode>
                <c:ptCount val="3"/>
                <c:pt idx="0">
                  <c:v>0.94199096563263562</c:v>
                </c:pt>
                <c:pt idx="1">
                  <c:v>3.6617570177265725E-2</c:v>
                </c:pt>
                <c:pt idx="2">
                  <c:v>2.1391464190098564E-2</c:v>
                </c:pt>
              </c:numCache>
            </c:numRef>
          </c:val>
          <c:extLst>
            <c:ext xmlns:c16="http://schemas.microsoft.com/office/drawing/2014/chart" uri="{C3380CC4-5D6E-409C-BE32-E72D297353CC}">
              <c16:uniqueId val="{0000000A-BDBA-42BF-80AF-D806C2D089A5}"/>
            </c:ext>
          </c:extLst>
        </c:ser>
        <c:dLbls>
          <c:dLblPos val="bestFit"/>
          <c:showLegendKey val="0"/>
          <c:showVal val="1"/>
          <c:showCatName val="0"/>
          <c:showSerName val="0"/>
          <c:showPercent val="0"/>
          <c:showBubbleSize val="0"/>
          <c:showLeaderLines val="1"/>
        </c:dLbls>
        <c:firstSliceAng val="103"/>
      </c:pieChart>
      <c:spPr>
        <a:noFill/>
        <a:ln>
          <a:noFill/>
        </a:ln>
        <a:effectLst/>
      </c:spPr>
    </c:plotArea>
    <c:legend>
      <c:legendPos val="l"/>
      <c:overlay val="0"/>
      <c:spPr>
        <a:noFill/>
        <a:ln>
          <a:noFill/>
        </a:ln>
        <a:effectLst/>
      </c:spPr>
      <c:txPr>
        <a:bodyPr rot="0" spcFirstLastPara="1" vertOverflow="ellipsis" vert="horz" wrap="square" anchor="ctr" anchorCtr="1"/>
        <a:lstStyle/>
        <a:p>
          <a:pPr>
            <a:defRPr sz="1000" b="0" i="0" u="none" strike="noStrike" kern="1200" baseline="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showDLblsOverMax val="0"/>
  </c:chart>
  <c:spPr>
    <a:noFill/>
    <a:ln>
      <a:noFill/>
    </a:ln>
    <a:effectLst/>
  </c:spPr>
  <c:txPr>
    <a:bodyPr/>
    <a:lstStyle/>
    <a:p>
      <a:pPr>
        <a:defRPr sz="100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1072446405387436"/>
          <c:y val="6.1168374963349481E-2"/>
          <c:w val="0.34211909386138056"/>
          <c:h val="0.80168780502384018"/>
        </c:manualLayout>
      </c:layout>
      <c:pieChart>
        <c:varyColors val="1"/>
        <c:dLbls>
          <c:dLblPos val="bestFit"/>
          <c:showLegendKey val="0"/>
          <c:showVal val="1"/>
          <c:showCatName val="0"/>
          <c:showSerName val="0"/>
          <c:showPercent val="0"/>
          <c:showBubbleSize val="0"/>
          <c:showLeaderLines val="0"/>
        </c:dLbls>
        <c:firstSliceAng val="103"/>
      </c:pieChart>
      <c:spPr>
        <a:noFill/>
        <a:ln>
          <a:noFill/>
        </a:ln>
        <a:effectLst/>
      </c:spPr>
    </c:plotArea>
    <c:legend>
      <c:legendPos val="l"/>
      <c:overlay val="0"/>
      <c:spPr>
        <a:noFill/>
        <a:ln>
          <a:noFill/>
        </a:ln>
        <a:effectLst/>
      </c:spPr>
      <c:txPr>
        <a:bodyPr rot="0" spcFirstLastPara="1" vertOverflow="ellipsis" vert="horz" wrap="square" anchor="ctr" anchorCtr="1"/>
        <a:lstStyle/>
        <a:p>
          <a:pPr>
            <a:defRPr sz="1000" b="0" i="0" u="none" strike="noStrike" kern="1200" baseline="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showDLblsOverMax val="0"/>
  </c:chart>
  <c:spPr>
    <a:noFill/>
    <a:ln>
      <a:noFill/>
    </a:ln>
    <a:effectLst/>
  </c:spPr>
  <c:txPr>
    <a:bodyPr/>
    <a:lstStyle/>
    <a:p>
      <a:pPr>
        <a:defRPr sz="100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094307518583495"/>
          <c:y val="0"/>
          <c:w val="0.77919934773456456"/>
          <c:h val="0.67753819927656878"/>
        </c:manualLayout>
      </c:layout>
      <c:barChart>
        <c:barDir val="col"/>
        <c:grouping val="stacked"/>
        <c:varyColors val="0"/>
        <c:ser>
          <c:idx val="0"/>
          <c:order val="0"/>
          <c:tx>
            <c:strRef>
              <c:f>Sheet1!$G$1</c:f>
              <c:strCache>
                <c:ptCount val="1"/>
                <c:pt idx="0">
                  <c:v>Others </c:v>
                </c:pt>
              </c:strCache>
            </c:strRef>
          </c:tx>
          <c:spPr>
            <a:solidFill>
              <a:schemeClr val="accent1"/>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Sheet1!$G$2:$G$17</c:f>
              <c:numCache>
                <c:formatCode>0.00%</c:formatCode>
                <c:ptCount val="16"/>
                <c:pt idx="0">
                  <c:v>7.9100000000000059E-2</c:v>
                </c:pt>
                <c:pt idx="1">
                  <c:v>9.5300000000000051E-2</c:v>
                </c:pt>
                <c:pt idx="2">
                  <c:v>7.46E-2</c:v>
                </c:pt>
                <c:pt idx="3">
                  <c:v>8.6699999999999888E-2</c:v>
                </c:pt>
                <c:pt idx="4">
                  <c:v>8.5000000000000075E-2</c:v>
                </c:pt>
                <c:pt idx="5">
                  <c:v>6.8549999999999889E-2</c:v>
                </c:pt>
                <c:pt idx="6">
                  <c:v>6.2900000000000067E-2</c:v>
                </c:pt>
                <c:pt idx="7">
                  <c:v>6.5099999999999936E-2</c:v>
                </c:pt>
                <c:pt idx="8">
                  <c:v>6.2599999999999878E-2</c:v>
                </c:pt>
                <c:pt idx="9">
                  <c:v>6.3200000000000034E-2</c:v>
                </c:pt>
                <c:pt idx="10">
                  <c:v>6.2000000000000055E-2</c:v>
                </c:pt>
                <c:pt idx="11">
                  <c:v>6.1000000000000054E-2</c:v>
                </c:pt>
                <c:pt idx="12">
                  <c:v>6.0099999999999931E-2</c:v>
                </c:pt>
                <c:pt idx="13">
                  <c:v>5.9299999999999908E-2</c:v>
                </c:pt>
                <c:pt idx="14">
                  <c:v>5.7799999999999963E-2</c:v>
                </c:pt>
                <c:pt idx="15">
                  <c:v>5.6799999999999962E-2</c:v>
                </c:pt>
              </c:numCache>
            </c:numRef>
          </c:val>
          <c:extLst>
            <c:ext xmlns:c16="http://schemas.microsoft.com/office/drawing/2014/chart" uri="{C3380CC4-5D6E-409C-BE32-E72D297353CC}">
              <c16:uniqueId val="{00000003-CD45-456D-8054-C7FD3BA1258B}"/>
            </c:ext>
          </c:extLst>
        </c:ser>
        <c:ser>
          <c:idx val="2"/>
          <c:order val="1"/>
          <c:tx>
            <c:strRef>
              <c:f>Sheet1!$B$1</c:f>
              <c:strCache>
                <c:ptCount val="1"/>
                <c:pt idx="0">
                  <c:v>Karnataka</c:v>
                </c:pt>
              </c:strCache>
            </c:strRef>
          </c:tx>
          <c:spPr>
            <a:solidFill>
              <a:schemeClr val="accent5"/>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0.45810000000000001</c:v>
                </c:pt>
                <c:pt idx="1">
                  <c:v>0.44040000000000001</c:v>
                </c:pt>
                <c:pt idx="2">
                  <c:v>0.45710000000000001</c:v>
                </c:pt>
                <c:pt idx="3">
                  <c:v>0.4415</c:v>
                </c:pt>
                <c:pt idx="4">
                  <c:v>0.43919999999999998</c:v>
                </c:pt>
                <c:pt idx="5">
                  <c:v>0.45145000000000002</c:v>
                </c:pt>
                <c:pt idx="6">
                  <c:v>0.4572</c:v>
                </c:pt>
                <c:pt idx="7">
                  <c:v>0.47339999999999999</c:v>
                </c:pt>
                <c:pt idx="8">
                  <c:v>0.47420000000000001</c:v>
                </c:pt>
                <c:pt idx="9">
                  <c:v>0.47210000000000002</c:v>
                </c:pt>
                <c:pt idx="10">
                  <c:v>0.47149999999999997</c:v>
                </c:pt>
                <c:pt idx="11">
                  <c:v>0.4708</c:v>
                </c:pt>
                <c:pt idx="12">
                  <c:v>0.47</c:v>
                </c:pt>
                <c:pt idx="13">
                  <c:v>0.46920000000000001</c:v>
                </c:pt>
                <c:pt idx="14">
                  <c:v>0.46850000000000003</c:v>
                </c:pt>
                <c:pt idx="15">
                  <c:v>0.4672</c:v>
                </c:pt>
              </c:numCache>
            </c:numRef>
          </c:val>
          <c:extLst>
            <c:ext xmlns:c16="http://schemas.microsoft.com/office/drawing/2014/chart" uri="{C3380CC4-5D6E-409C-BE32-E72D297353CC}">
              <c16:uniqueId val="{00000001-563D-4B8A-9F62-B617B1EAD082}"/>
            </c:ext>
          </c:extLst>
        </c:ser>
        <c:ser>
          <c:idx val="5"/>
          <c:order val="2"/>
          <c:tx>
            <c:strRef>
              <c:f>Sheet1!$C$1</c:f>
              <c:strCache>
                <c:ptCount val="1"/>
                <c:pt idx="0">
                  <c:v>Kerala</c:v>
                </c:pt>
              </c:strCache>
            </c:strRef>
          </c:tx>
          <c:spPr>
            <a:solidFill>
              <a:schemeClr val="accent5">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0.41299999999999998</c:v>
                </c:pt>
                <c:pt idx="1">
                  <c:v>0.41649999999999998</c:v>
                </c:pt>
                <c:pt idx="2">
                  <c:v>0.42</c:v>
                </c:pt>
                <c:pt idx="3">
                  <c:v>0.42280000000000001</c:v>
                </c:pt>
                <c:pt idx="4">
                  <c:v>0.42630000000000001</c:v>
                </c:pt>
                <c:pt idx="5">
                  <c:v>0.42980000000000002</c:v>
                </c:pt>
                <c:pt idx="6">
                  <c:v>0.43259999999999998</c:v>
                </c:pt>
                <c:pt idx="7">
                  <c:v>0.41720000000000002</c:v>
                </c:pt>
                <c:pt idx="8">
                  <c:v>0.41820000000000002</c:v>
                </c:pt>
                <c:pt idx="9">
                  <c:v>0.41920000000000002</c:v>
                </c:pt>
                <c:pt idx="10">
                  <c:v>0.4204</c:v>
                </c:pt>
                <c:pt idx="11">
                  <c:v>0.42149999999999999</c:v>
                </c:pt>
                <c:pt idx="12">
                  <c:v>0.42270000000000002</c:v>
                </c:pt>
                <c:pt idx="13">
                  <c:v>0.42349999999999999</c:v>
                </c:pt>
                <c:pt idx="14">
                  <c:v>0.42470000000000002</c:v>
                </c:pt>
                <c:pt idx="15">
                  <c:v>0.42599999999999999</c:v>
                </c:pt>
              </c:numCache>
            </c:numRef>
          </c:val>
          <c:extLst>
            <c:ext xmlns:c16="http://schemas.microsoft.com/office/drawing/2014/chart" uri="{C3380CC4-5D6E-409C-BE32-E72D297353CC}">
              <c16:uniqueId val="{00000001-CD45-456D-8054-C7FD3BA1258B}"/>
            </c:ext>
          </c:extLst>
        </c:ser>
        <c:ser>
          <c:idx val="7"/>
          <c:order val="3"/>
          <c:tx>
            <c:strRef>
              <c:f>Sheet1!$D$1</c:f>
              <c:strCache>
                <c:ptCount val="1"/>
                <c:pt idx="0">
                  <c:v>Tamil Nadu </c:v>
                </c:pt>
              </c:strCache>
            </c:strRef>
          </c:tx>
          <c:spPr>
            <a:solidFill>
              <a:schemeClr val="accent3">
                <a:lumMod val="80000"/>
                <a:lumOff val="2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4.9799999999999997E-2</c:v>
                </c:pt>
                <c:pt idx="1">
                  <c:v>4.7800000000000002E-2</c:v>
                </c:pt>
                <c:pt idx="2">
                  <c:v>4.8300000000000003E-2</c:v>
                </c:pt>
                <c:pt idx="3">
                  <c:v>4.9000000000000002E-2</c:v>
                </c:pt>
                <c:pt idx="4">
                  <c:v>4.9500000000000002E-2</c:v>
                </c:pt>
                <c:pt idx="5">
                  <c:v>5.0200000000000002E-2</c:v>
                </c:pt>
                <c:pt idx="6">
                  <c:v>4.7300000000000002E-2</c:v>
                </c:pt>
                <c:pt idx="7">
                  <c:v>4.4299999999999999E-2</c:v>
                </c:pt>
                <c:pt idx="8">
                  <c:v>4.4999999999999998E-2</c:v>
                </c:pt>
                <c:pt idx="9">
                  <c:v>4.5499999999999999E-2</c:v>
                </c:pt>
                <c:pt idx="10">
                  <c:v>4.6100000000000002E-2</c:v>
                </c:pt>
                <c:pt idx="11">
                  <c:v>4.6699999999999998E-2</c:v>
                </c:pt>
                <c:pt idx="12">
                  <c:v>4.7199999999999999E-2</c:v>
                </c:pt>
                <c:pt idx="13">
                  <c:v>4.8000000000000001E-2</c:v>
                </c:pt>
                <c:pt idx="14">
                  <c:v>4.9000000000000002E-2</c:v>
                </c:pt>
                <c:pt idx="15">
                  <c:v>0.05</c:v>
                </c:pt>
              </c:numCache>
            </c:numRef>
          </c:val>
          <c:extLst>
            <c:ext xmlns:c16="http://schemas.microsoft.com/office/drawing/2014/chart" uri="{C3380CC4-5D6E-409C-BE32-E72D297353CC}">
              <c16:uniqueId val="{00000000-CD45-456D-8054-C7FD3BA1258B}"/>
            </c:ext>
          </c:extLst>
        </c:ser>
        <c:ser>
          <c:idx val="1"/>
          <c:order val="4"/>
          <c:tx>
            <c:strRef>
              <c:f>Sheet1!$E$1</c:f>
              <c:strCache>
                <c:ptCount val="1"/>
                <c:pt idx="0">
                  <c:v>Telangana</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Sheet1!$E$2:$E$17</c:f>
              <c:numCache>
                <c:formatCode>General</c:formatCode>
                <c:ptCount val="16"/>
              </c:numCache>
            </c:numRef>
          </c:val>
          <c:extLst>
            <c:ext xmlns:c16="http://schemas.microsoft.com/office/drawing/2014/chart" uri="{C3380CC4-5D6E-409C-BE32-E72D297353CC}">
              <c16:uniqueId val="{00000000-563D-4B8A-9F62-B617B1EAD082}"/>
            </c:ext>
          </c:extLst>
        </c:ser>
        <c:ser>
          <c:idx val="4"/>
          <c:order val="5"/>
          <c:tx>
            <c:strRef>
              <c:f>Sheet1!$F$1</c:f>
              <c:strCache>
                <c:ptCount val="1"/>
                <c:pt idx="0">
                  <c:v>Andhra Pradesh</c:v>
                </c:pt>
              </c:strCache>
            </c:strRef>
          </c:tx>
          <c:spPr>
            <a:solidFill>
              <a:schemeClr val="accent3">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Sheet1!$F$2:$F$17</c:f>
              <c:numCache>
                <c:formatCode>General</c:formatCode>
                <c:ptCount val="16"/>
              </c:numCache>
            </c:numRef>
          </c:val>
          <c:extLst>
            <c:ext xmlns:c16="http://schemas.microsoft.com/office/drawing/2014/chart" uri="{C3380CC4-5D6E-409C-BE32-E72D297353CC}">
              <c16:uniqueId val="{00000002-CD45-456D-8054-C7FD3BA1258B}"/>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0"/>
        <c:spPr>
          <a:noFill/>
          <a:ln w="9525" cap="flat" cmpd="sng" algn="ctr">
            <a:solidFill>
              <a:schemeClr val="tx1">
                <a:lumMod val="15000"/>
                <a:lumOff val="85000"/>
              </a:schemeClr>
            </a:solidFill>
            <a:round/>
          </a:ln>
          <a:effectLst/>
        </c:spPr>
        <c:txPr>
          <a:bodyPr rot="0" spcFirstLastPara="1" vertOverflow="ellipsis" vert="horz" wrap="square" anchor="ctr" anchorCtr="1"/>
          <a:lstStyle/>
          <a:p>
            <a:pPr algn="just" rtl="0">
              <a:defRPr sz="9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1072446405387436"/>
          <c:y val="6.1168374963349481E-2"/>
          <c:w val="0.34211909386138056"/>
          <c:h val="0.80168780502384018"/>
        </c:manualLayout>
      </c:layout>
      <c:pieChart>
        <c:varyColors val="1"/>
        <c:ser>
          <c:idx val="0"/>
          <c:order val="0"/>
          <c:tx>
            <c:strRef>
              <c:f>Sheet1!$B$1</c:f>
              <c:strCache>
                <c:ptCount val="1"/>
                <c:pt idx="0">
                  <c:v>Share</c:v>
                </c:pt>
              </c:strCache>
            </c:strRef>
          </c:tx>
          <c:spPr>
            <a:ln>
              <a:noFill/>
            </a:ln>
            <a:effectLst/>
          </c:spPr>
          <c:dPt>
            <c:idx val="0"/>
            <c:bubble3D val="0"/>
            <c:explosion val="15"/>
            <c:spPr>
              <a:solidFill>
                <a:srgbClr val="702784"/>
              </a:solidFill>
              <a:ln w="19050">
                <a:noFill/>
              </a:ln>
              <a:effectLst>
                <a:outerShdw blurRad="50800" dist="38100" dir="10800000" algn="r" rotWithShape="0">
                  <a:prstClr val="black">
                    <a:alpha val="40000"/>
                  </a:prstClr>
                </a:outerShdw>
              </a:effectLst>
              <a:scene3d>
                <a:camera prst="orthographicFront"/>
                <a:lightRig rig="threePt" dir="t"/>
              </a:scene3d>
              <a:sp3d>
                <a:bevelT w="0"/>
              </a:sp3d>
            </c:spPr>
            <c:extLst>
              <c:ext xmlns:c16="http://schemas.microsoft.com/office/drawing/2014/chart" uri="{C3380CC4-5D6E-409C-BE32-E72D297353CC}">
                <c16:uniqueId val="{00000001-0ACB-4A76-88B6-20E18E8886E8}"/>
              </c:ext>
            </c:extLst>
          </c:dPt>
          <c:dPt>
            <c:idx val="1"/>
            <c:bubble3D val="0"/>
            <c:spPr>
              <a:solidFill>
                <a:srgbClr val="009CDC"/>
              </a:solidFill>
              <a:ln w="19050">
                <a:noFill/>
              </a:ln>
              <a:effectLst>
                <a:innerShdw blurRad="63500" dist="50800" dir="18900000">
                  <a:prstClr val="black">
                    <a:alpha val="50000"/>
                  </a:prstClr>
                </a:innerShdw>
              </a:effectLst>
            </c:spPr>
            <c:extLst>
              <c:ext xmlns:c16="http://schemas.microsoft.com/office/drawing/2014/chart" uri="{C3380CC4-5D6E-409C-BE32-E72D297353CC}">
                <c16:uniqueId val="{00000003-0ACB-4A76-88B6-20E18E8886E8}"/>
              </c:ext>
            </c:extLst>
          </c:dPt>
          <c:dPt>
            <c:idx val="2"/>
            <c:bubble3D val="0"/>
            <c:spPr>
              <a:solidFill>
                <a:srgbClr val="2CB34A"/>
              </a:solidFill>
              <a:ln w="19050">
                <a:noFill/>
              </a:ln>
              <a:effectLst>
                <a:innerShdw blurRad="114300">
                  <a:prstClr val="black"/>
                </a:innerShdw>
              </a:effectLst>
            </c:spPr>
            <c:extLst>
              <c:ext xmlns:c16="http://schemas.microsoft.com/office/drawing/2014/chart" uri="{C3380CC4-5D6E-409C-BE32-E72D297353CC}">
                <c16:uniqueId val="{00000005-0ACB-4A76-88B6-20E18E8886E8}"/>
              </c:ext>
            </c:extLst>
          </c:dPt>
          <c:dPt>
            <c:idx val="3"/>
            <c:bubble3D val="0"/>
            <c:spPr>
              <a:solidFill>
                <a:schemeClr val="accent2">
                  <a:lumMod val="60000"/>
                </a:schemeClr>
              </a:solidFill>
              <a:ln w="19050">
                <a:noFill/>
              </a:ln>
              <a:effectLst>
                <a:innerShdw blurRad="63500" dist="50800" dir="18900000">
                  <a:prstClr val="black">
                    <a:alpha val="50000"/>
                  </a:prstClr>
                </a:innerShdw>
              </a:effectLst>
            </c:spPr>
            <c:extLst>
              <c:ext xmlns:c16="http://schemas.microsoft.com/office/drawing/2014/chart" uri="{C3380CC4-5D6E-409C-BE32-E72D297353CC}">
                <c16:uniqueId val="{00000007-0ACB-4A76-88B6-20E18E8886E8}"/>
              </c:ext>
            </c:extLst>
          </c:dPt>
          <c:dLbls>
            <c:dLbl>
              <c:idx val="0"/>
              <c:layout>
                <c:manualLayout>
                  <c:x val="1.6811318464412753E-2"/>
                  <c:y val="-0.17416535995840521"/>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ACB-4A76-88B6-20E18E8886E8}"/>
                </c:ext>
              </c:extLst>
            </c:dLbl>
            <c:dLbl>
              <c:idx val="1"/>
              <c:layout>
                <c:manualLayout>
                  <c:x val="2.9862965621338625E-2"/>
                  <c:y val="0.10425032734265781"/>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ACB-4A76-88B6-20E18E8886E8}"/>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Downstream Petroleum</c:v>
                </c:pt>
                <c:pt idx="1">
                  <c:v>Exploration and Production of Hydrocarbons</c:v>
                </c:pt>
              </c:strCache>
            </c:strRef>
          </c:cat>
          <c:val>
            <c:numRef>
              <c:f>Sheet1!$B$2:$B$3</c:f>
              <c:numCache>
                <c:formatCode>0.00%</c:formatCode>
                <c:ptCount val="2"/>
                <c:pt idx="0">
                  <c:v>0.99977651060752959</c:v>
                </c:pt>
                <c:pt idx="1">
                  <c:v>2.2348939247037944E-4</c:v>
                </c:pt>
              </c:numCache>
            </c:numRef>
          </c:val>
          <c:extLst>
            <c:ext xmlns:c16="http://schemas.microsoft.com/office/drawing/2014/chart" uri="{C3380CC4-5D6E-409C-BE32-E72D297353CC}">
              <c16:uniqueId val="{00000008-0ACB-4A76-88B6-20E18E8886E8}"/>
            </c:ext>
          </c:extLst>
        </c:ser>
        <c:dLbls>
          <c:dLblPos val="bestFit"/>
          <c:showLegendKey val="0"/>
          <c:showVal val="1"/>
          <c:showCatName val="0"/>
          <c:showSerName val="0"/>
          <c:showPercent val="0"/>
          <c:showBubbleSize val="0"/>
          <c:showLeaderLines val="1"/>
        </c:dLbls>
        <c:firstSliceAng val="103"/>
      </c:pieChart>
      <c:spPr>
        <a:noFill/>
        <a:ln>
          <a:noFill/>
        </a:ln>
        <a:effectLst/>
      </c:spPr>
    </c:plotArea>
    <c:legend>
      <c:legendPos val="l"/>
      <c:overlay val="0"/>
      <c:spPr>
        <a:noFill/>
        <a:ln>
          <a:noFill/>
        </a:ln>
        <a:effectLst/>
      </c:spPr>
      <c:txPr>
        <a:bodyPr rot="0" spcFirstLastPara="1" vertOverflow="ellipsis" vert="horz" wrap="square" anchor="ctr" anchorCtr="1"/>
        <a:lstStyle/>
        <a:p>
          <a:pPr>
            <a:defRPr sz="1000" b="0" i="0" u="none" strike="noStrike" kern="1200" baseline="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showDLblsOverMax val="0"/>
  </c:chart>
  <c:spPr>
    <a:noFill/>
    <a:ln>
      <a:noFill/>
    </a:ln>
    <a:effectLst/>
  </c:spPr>
  <c:txPr>
    <a:bodyPr/>
    <a:lstStyle/>
    <a:p>
      <a:pPr>
        <a:defRPr sz="100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1072446405387436"/>
          <c:y val="6.1168374963349481E-2"/>
          <c:w val="0.34211909386138056"/>
          <c:h val="0.80168780502384018"/>
        </c:manualLayout>
      </c:layout>
      <c:pieChart>
        <c:varyColors val="1"/>
        <c:ser>
          <c:idx val="0"/>
          <c:order val="0"/>
          <c:tx>
            <c:strRef>
              <c:f>Sheet1!$B$1</c:f>
              <c:strCache>
                <c:ptCount val="1"/>
                <c:pt idx="0">
                  <c:v>Share</c:v>
                </c:pt>
              </c:strCache>
            </c:strRef>
          </c:tx>
          <c:spPr>
            <a:ln>
              <a:noFill/>
            </a:ln>
            <a:effectLst/>
          </c:spPr>
          <c:dPt>
            <c:idx val="0"/>
            <c:bubble3D val="0"/>
            <c:explosion val="15"/>
            <c:spPr>
              <a:solidFill>
                <a:srgbClr val="702784"/>
              </a:solidFill>
              <a:ln w="19050">
                <a:noFill/>
              </a:ln>
              <a:effectLst>
                <a:outerShdw blurRad="50800" dist="38100" dir="10800000" algn="r" rotWithShape="0">
                  <a:prstClr val="black">
                    <a:alpha val="40000"/>
                  </a:prstClr>
                </a:outerShdw>
              </a:effectLst>
              <a:scene3d>
                <a:camera prst="orthographicFront"/>
                <a:lightRig rig="threePt" dir="t"/>
              </a:scene3d>
              <a:sp3d>
                <a:bevelT w="0"/>
              </a:sp3d>
            </c:spPr>
            <c:extLst>
              <c:ext xmlns:c16="http://schemas.microsoft.com/office/drawing/2014/chart" uri="{C3380CC4-5D6E-409C-BE32-E72D297353CC}">
                <c16:uniqueId val="{00000001-1A3D-49CB-B99E-EEDA422E8047}"/>
              </c:ext>
            </c:extLst>
          </c:dPt>
          <c:dPt>
            <c:idx val="1"/>
            <c:bubble3D val="0"/>
            <c:spPr>
              <a:solidFill>
                <a:srgbClr val="009CDC"/>
              </a:solidFill>
              <a:ln w="19050">
                <a:noFill/>
              </a:ln>
              <a:effectLst>
                <a:innerShdw blurRad="63500" dist="50800" dir="18900000">
                  <a:prstClr val="black">
                    <a:alpha val="50000"/>
                  </a:prstClr>
                </a:innerShdw>
              </a:effectLst>
            </c:spPr>
            <c:extLst>
              <c:ext xmlns:c16="http://schemas.microsoft.com/office/drawing/2014/chart" uri="{C3380CC4-5D6E-409C-BE32-E72D297353CC}">
                <c16:uniqueId val="{00000003-1A3D-49CB-B99E-EEDA422E8047}"/>
              </c:ext>
            </c:extLst>
          </c:dPt>
          <c:dPt>
            <c:idx val="2"/>
            <c:bubble3D val="0"/>
            <c:spPr>
              <a:solidFill>
                <a:srgbClr val="2CB34A"/>
              </a:solidFill>
              <a:ln w="19050">
                <a:noFill/>
              </a:ln>
              <a:effectLst>
                <a:innerShdw blurRad="114300">
                  <a:prstClr val="black"/>
                </a:innerShdw>
              </a:effectLst>
            </c:spPr>
            <c:extLst>
              <c:ext xmlns:c16="http://schemas.microsoft.com/office/drawing/2014/chart" uri="{C3380CC4-5D6E-409C-BE32-E72D297353CC}">
                <c16:uniqueId val="{00000005-1A3D-49CB-B99E-EEDA422E8047}"/>
              </c:ext>
            </c:extLst>
          </c:dPt>
          <c:dPt>
            <c:idx val="3"/>
            <c:bubble3D val="0"/>
            <c:spPr>
              <a:solidFill>
                <a:schemeClr val="accent2">
                  <a:lumMod val="60000"/>
                </a:schemeClr>
              </a:solidFill>
              <a:ln w="19050">
                <a:noFill/>
              </a:ln>
              <a:effectLst>
                <a:innerShdw blurRad="63500" dist="50800" dir="18900000">
                  <a:prstClr val="black">
                    <a:alpha val="50000"/>
                  </a:prstClr>
                </a:innerShdw>
              </a:effectLst>
            </c:spPr>
            <c:extLst>
              <c:ext xmlns:c16="http://schemas.microsoft.com/office/drawing/2014/chart" uri="{C3380CC4-5D6E-409C-BE32-E72D297353CC}">
                <c16:uniqueId val="{00000007-1A3D-49CB-B99E-EEDA422E8047}"/>
              </c:ext>
            </c:extLst>
          </c:dPt>
          <c:dPt>
            <c:idx val="4"/>
            <c:bubble3D val="0"/>
            <c:spPr>
              <a:solidFill>
                <a:schemeClr val="accent4">
                  <a:lumMod val="60000"/>
                </a:schemeClr>
              </a:solidFill>
              <a:ln w="19050">
                <a:noFill/>
              </a:ln>
              <a:effectLst/>
            </c:spPr>
            <c:extLst>
              <c:ext xmlns:c16="http://schemas.microsoft.com/office/drawing/2014/chart" uri="{C3380CC4-5D6E-409C-BE32-E72D297353CC}">
                <c16:uniqueId val="{00000009-1A3D-49CB-B99E-EEDA422E8047}"/>
              </c:ext>
            </c:extLst>
          </c:dPt>
          <c:dPt>
            <c:idx val="5"/>
            <c:bubble3D val="0"/>
            <c:spPr>
              <a:solidFill>
                <a:schemeClr val="accent6">
                  <a:lumMod val="60000"/>
                </a:schemeClr>
              </a:solidFill>
              <a:ln w="19050">
                <a:noFill/>
              </a:ln>
              <a:effectLst/>
            </c:spPr>
            <c:extLst>
              <c:ext xmlns:c16="http://schemas.microsoft.com/office/drawing/2014/chart" uri="{C3380CC4-5D6E-409C-BE32-E72D297353CC}">
                <c16:uniqueId val="{0000000B-1A3D-49CB-B99E-EEDA422E8047}"/>
              </c:ext>
            </c:extLst>
          </c:dPt>
          <c:dPt>
            <c:idx val="6"/>
            <c:bubble3D val="0"/>
            <c:spPr>
              <a:solidFill>
                <a:schemeClr val="accent2">
                  <a:lumMod val="80000"/>
                  <a:lumOff val="20000"/>
                </a:schemeClr>
              </a:solidFill>
              <a:ln w="19050">
                <a:noFill/>
              </a:ln>
              <a:effectLst/>
            </c:spPr>
            <c:extLst>
              <c:ext xmlns:c16="http://schemas.microsoft.com/office/drawing/2014/chart" uri="{C3380CC4-5D6E-409C-BE32-E72D297353CC}">
                <c16:uniqueId val="{0000000D-1A3D-49CB-B99E-EEDA422E8047}"/>
              </c:ext>
            </c:extLst>
          </c:dPt>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Para Xylene</c:v>
                </c:pt>
                <c:pt idx="1">
                  <c:v>Benzene</c:v>
                </c:pt>
                <c:pt idx="2">
                  <c:v>Reformate</c:v>
                </c:pt>
                <c:pt idx="3">
                  <c:v>Paraffinic Raffinate</c:v>
                </c:pt>
                <c:pt idx="4">
                  <c:v>Hydrogen</c:v>
                </c:pt>
                <c:pt idx="5">
                  <c:v>De Ethanizer Column Bottom Liquid</c:v>
                </c:pt>
                <c:pt idx="6">
                  <c:v>Heavy Aromatics</c:v>
                </c:pt>
              </c:strCache>
            </c:strRef>
          </c:cat>
          <c:val>
            <c:numRef>
              <c:f>Sheet1!$B$2:$B$8</c:f>
              <c:numCache>
                <c:formatCode>0.00%</c:formatCode>
                <c:ptCount val="7"/>
                <c:pt idx="0">
                  <c:v>0.56400570409475059</c:v>
                </c:pt>
                <c:pt idx="1">
                  <c:v>0.16240430201593281</c:v>
                </c:pt>
                <c:pt idx="2">
                  <c:v>0.11428667106446208</c:v>
                </c:pt>
                <c:pt idx="3">
                  <c:v>0.1061566764994734</c:v>
                </c:pt>
                <c:pt idx="4">
                  <c:v>4.5148822700684973E-2</c:v>
                </c:pt>
                <c:pt idx="5">
                  <c:v>4.3225231728849242E-3</c:v>
                </c:pt>
                <c:pt idx="6">
                  <c:v>3.6753004518112454E-3</c:v>
                </c:pt>
              </c:numCache>
            </c:numRef>
          </c:val>
          <c:extLst>
            <c:ext xmlns:c16="http://schemas.microsoft.com/office/drawing/2014/chart" uri="{C3380CC4-5D6E-409C-BE32-E72D297353CC}">
              <c16:uniqueId val="{0000000E-1A3D-49CB-B99E-EEDA422E8047}"/>
            </c:ext>
          </c:extLst>
        </c:ser>
        <c:dLbls>
          <c:dLblPos val="bestFit"/>
          <c:showLegendKey val="0"/>
          <c:showVal val="1"/>
          <c:showCatName val="0"/>
          <c:showSerName val="0"/>
          <c:showPercent val="0"/>
          <c:showBubbleSize val="0"/>
          <c:showLeaderLines val="1"/>
        </c:dLbls>
        <c:firstSliceAng val="103"/>
      </c:pieChart>
      <c:spPr>
        <a:noFill/>
        <a:ln>
          <a:noFill/>
        </a:ln>
        <a:effectLst/>
      </c:spPr>
    </c:plotArea>
    <c:legend>
      <c:legendPos val="l"/>
      <c:layout>
        <c:manualLayout>
          <c:xMode val="edge"/>
          <c:yMode val="edge"/>
          <c:x val="3.351312553436283E-2"/>
          <c:y val="3.6997500899967332E-2"/>
          <c:w val="0.40675984371096735"/>
          <c:h val="0.8942928545715217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showDLblsOverMax val="0"/>
  </c:chart>
  <c:spPr>
    <a:noFill/>
    <a:ln>
      <a:noFill/>
    </a:ln>
    <a:effectLst/>
  </c:spPr>
  <c:txPr>
    <a:bodyPr/>
    <a:lstStyle/>
    <a:p>
      <a:pPr>
        <a:defRPr sz="100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1072446405387436"/>
          <c:y val="6.1168374963349481E-2"/>
          <c:w val="0.34211909386138056"/>
          <c:h val="0.80168780502384018"/>
        </c:manualLayout>
      </c:layout>
      <c:pieChart>
        <c:varyColors val="1"/>
        <c:ser>
          <c:idx val="0"/>
          <c:order val="0"/>
          <c:tx>
            <c:strRef>
              <c:f>Sheet1!$B$1</c:f>
              <c:strCache>
                <c:ptCount val="1"/>
                <c:pt idx="0">
                  <c:v>Share</c:v>
                </c:pt>
              </c:strCache>
            </c:strRef>
          </c:tx>
          <c:spPr>
            <a:ln>
              <a:noFill/>
            </a:ln>
            <a:effectLst/>
          </c:spPr>
          <c:dPt>
            <c:idx val="0"/>
            <c:bubble3D val="0"/>
            <c:explosion val="15"/>
            <c:spPr>
              <a:solidFill>
                <a:srgbClr val="702784"/>
              </a:solidFill>
              <a:ln w="19050">
                <a:noFill/>
              </a:ln>
              <a:effectLst>
                <a:outerShdw blurRad="50800" dist="38100" dir="10800000" algn="r" rotWithShape="0">
                  <a:prstClr val="black">
                    <a:alpha val="40000"/>
                  </a:prstClr>
                </a:outerShdw>
              </a:effectLst>
              <a:scene3d>
                <a:camera prst="orthographicFront"/>
                <a:lightRig rig="threePt" dir="t"/>
              </a:scene3d>
              <a:sp3d>
                <a:bevelT w="0"/>
              </a:sp3d>
            </c:spPr>
            <c:extLst>
              <c:ext xmlns:c16="http://schemas.microsoft.com/office/drawing/2014/chart" uri="{C3380CC4-5D6E-409C-BE32-E72D297353CC}">
                <c16:uniqueId val="{00000001-2C2D-4BED-9FDF-1E6B267CBDD8}"/>
              </c:ext>
            </c:extLst>
          </c:dPt>
          <c:dPt>
            <c:idx val="1"/>
            <c:bubble3D val="0"/>
            <c:spPr>
              <a:solidFill>
                <a:srgbClr val="009CDC"/>
              </a:solidFill>
              <a:ln w="19050">
                <a:noFill/>
              </a:ln>
              <a:effectLst>
                <a:innerShdw blurRad="63500" dist="50800" dir="18900000">
                  <a:prstClr val="black">
                    <a:alpha val="50000"/>
                  </a:prstClr>
                </a:innerShdw>
              </a:effectLst>
            </c:spPr>
            <c:extLst>
              <c:ext xmlns:c16="http://schemas.microsoft.com/office/drawing/2014/chart" uri="{C3380CC4-5D6E-409C-BE32-E72D297353CC}">
                <c16:uniqueId val="{00000003-2C2D-4BED-9FDF-1E6B267CBDD8}"/>
              </c:ext>
            </c:extLst>
          </c:dPt>
          <c:dPt>
            <c:idx val="2"/>
            <c:bubble3D val="0"/>
            <c:spPr>
              <a:solidFill>
                <a:srgbClr val="2CB34A"/>
              </a:solidFill>
              <a:ln w="19050">
                <a:noFill/>
              </a:ln>
              <a:effectLst>
                <a:innerShdw blurRad="114300">
                  <a:prstClr val="black"/>
                </a:innerShdw>
              </a:effectLst>
            </c:spPr>
            <c:extLst>
              <c:ext xmlns:c16="http://schemas.microsoft.com/office/drawing/2014/chart" uri="{C3380CC4-5D6E-409C-BE32-E72D297353CC}">
                <c16:uniqueId val="{00000005-2C2D-4BED-9FDF-1E6B267CBDD8}"/>
              </c:ext>
            </c:extLst>
          </c:dPt>
          <c:dPt>
            <c:idx val="3"/>
            <c:bubble3D val="0"/>
            <c:spPr>
              <a:solidFill>
                <a:schemeClr val="accent2">
                  <a:lumMod val="60000"/>
                </a:schemeClr>
              </a:solidFill>
              <a:ln w="19050">
                <a:noFill/>
              </a:ln>
              <a:effectLst>
                <a:innerShdw blurRad="63500" dist="50800" dir="18900000">
                  <a:prstClr val="black">
                    <a:alpha val="50000"/>
                  </a:prstClr>
                </a:innerShdw>
              </a:effectLst>
            </c:spPr>
            <c:extLst>
              <c:ext xmlns:c16="http://schemas.microsoft.com/office/drawing/2014/chart" uri="{C3380CC4-5D6E-409C-BE32-E72D297353CC}">
                <c16:uniqueId val="{00000007-2C2D-4BED-9FDF-1E6B267CBDD8}"/>
              </c:ext>
            </c:extLst>
          </c:dPt>
          <c:dPt>
            <c:idx val="4"/>
            <c:bubble3D val="0"/>
            <c:spPr>
              <a:solidFill>
                <a:schemeClr val="accent4">
                  <a:lumMod val="60000"/>
                </a:schemeClr>
              </a:solidFill>
              <a:ln w="19050">
                <a:noFill/>
              </a:ln>
              <a:effectLst/>
            </c:spPr>
            <c:extLst>
              <c:ext xmlns:c16="http://schemas.microsoft.com/office/drawing/2014/chart" uri="{C3380CC4-5D6E-409C-BE32-E72D297353CC}">
                <c16:uniqueId val="{00000009-2C2D-4BED-9FDF-1E6B267CBDD8}"/>
              </c:ext>
            </c:extLst>
          </c:dPt>
          <c:dPt>
            <c:idx val="5"/>
            <c:bubble3D val="0"/>
            <c:spPr>
              <a:solidFill>
                <a:schemeClr val="accent6">
                  <a:lumMod val="60000"/>
                </a:schemeClr>
              </a:solidFill>
              <a:ln w="19050">
                <a:noFill/>
              </a:ln>
              <a:effectLst/>
            </c:spPr>
            <c:extLst>
              <c:ext xmlns:c16="http://schemas.microsoft.com/office/drawing/2014/chart" uri="{C3380CC4-5D6E-409C-BE32-E72D297353CC}">
                <c16:uniqueId val="{0000000B-2C2D-4BED-9FDF-1E6B267CBDD8}"/>
              </c:ext>
            </c:extLst>
          </c:dPt>
          <c:dPt>
            <c:idx val="6"/>
            <c:bubble3D val="0"/>
            <c:spPr>
              <a:solidFill>
                <a:schemeClr val="accent2">
                  <a:lumMod val="80000"/>
                  <a:lumOff val="20000"/>
                </a:schemeClr>
              </a:solidFill>
              <a:ln w="19050">
                <a:noFill/>
              </a:ln>
              <a:effectLst/>
            </c:spPr>
            <c:extLst>
              <c:ext xmlns:c16="http://schemas.microsoft.com/office/drawing/2014/chart" uri="{C3380CC4-5D6E-409C-BE32-E72D297353CC}">
                <c16:uniqueId val="{0000000D-2C2D-4BED-9FDF-1E6B267CBDD8}"/>
              </c:ext>
            </c:extLst>
          </c:dPt>
          <c:dLbls>
            <c:dLbl>
              <c:idx val="0"/>
              <c:layout>
                <c:manualLayout>
                  <c:x val="1.6811318464412753E-2"/>
                  <c:y val="-0.17416535995840521"/>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C2D-4BED-9FDF-1E6B267CBDD8}"/>
                </c:ext>
              </c:extLst>
            </c:dLbl>
            <c:dLbl>
              <c:idx val="1"/>
              <c:layout>
                <c:manualLayout>
                  <c:x val="2.9862965621338625E-2"/>
                  <c:y val="0.10425032734265781"/>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C2D-4BED-9FDF-1E6B267CBDD8}"/>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4"/>
                <c:pt idx="0">
                  <c:v>Upstream</c:v>
                </c:pt>
                <c:pt idx="1">
                  <c:v>Corporate and Financing</c:v>
                </c:pt>
                <c:pt idx="2">
                  <c:v>Chemical</c:v>
                </c:pt>
                <c:pt idx="3">
                  <c:v>Downstream</c:v>
                </c:pt>
              </c:strCache>
            </c:strRef>
          </c:cat>
          <c:val>
            <c:numRef>
              <c:f>Sheet1!$B$2:$B$8</c:f>
              <c:numCache>
                <c:formatCode>0.00%</c:formatCode>
                <c:ptCount val="7"/>
                <c:pt idx="0">
                  <c:v>0.7596905105059546</c:v>
                </c:pt>
                <c:pt idx="1">
                  <c:v>0.12500948190851854</c:v>
                </c:pt>
                <c:pt idx="2">
                  <c:v>7.4451945687628002E-2</c:v>
                </c:pt>
                <c:pt idx="3">
                  <c:v>4.0848061897898809E-2</c:v>
                </c:pt>
              </c:numCache>
            </c:numRef>
          </c:val>
          <c:extLst>
            <c:ext xmlns:c16="http://schemas.microsoft.com/office/drawing/2014/chart" uri="{C3380CC4-5D6E-409C-BE32-E72D297353CC}">
              <c16:uniqueId val="{0000000E-2C2D-4BED-9FDF-1E6B267CBDD8}"/>
            </c:ext>
          </c:extLst>
        </c:ser>
        <c:dLbls>
          <c:dLblPos val="bestFit"/>
          <c:showLegendKey val="0"/>
          <c:showVal val="1"/>
          <c:showCatName val="0"/>
          <c:showSerName val="0"/>
          <c:showPercent val="0"/>
          <c:showBubbleSize val="0"/>
          <c:showLeaderLines val="1"/>
        </c:dLbls>
        <c:firstSliceAng val="103"/>
      </c:pieChart>
      <c:spPr>
        <a:noFill/>
        <a:ln>
          <a:noFill/>
        </a:ln>
        <a:effectLst/>
      </c:spPr>
    </c:plotArea>
    <c:legend>
      <c:legendPos val="l"/>
      <c:overlay val="0"/>
      <c:spPr>
        <a:noFill/>
        <a:ln>
          <a:noFill/>
        </a:ln>
        <a:effectLst/>
      </c:spPr>
      <c:txPr>
        <a:bodyPr rot="0" spcFirstLastPara="1" vertOverflow="ellipsis" vert="horz" wrap="square" anchor="ctr" anchorCtr="1"/>
        <a:lstStyle/>
        <a:p>
          <a:pPr>
            <a:defRPr sz="1000" b="0" i="0" u="none" strike="noStrike" kern="1200" baseline="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showDLblsOverMax val="0"/>
  </c:chart>
  <c:spPr>
    <a:noFill/>
    <a:ln>
      <a:noFill/>
    </a:ln>
    <a:effectLst/>
  </c:spPr>
  <c:txPr>
    <a:bodyPr/>
    <a:lstStyle/>
    <a:p>
      <a:pPr>
        <a:defRPr sz="100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094307518583495"/>
          <c:y val="0"/>
          <c:w val="0.77919934773456456"/>
          <c:h val="0.67753819927656878"/>
        </c:manualLayout>
      </c:layout>
      <c:barChart>
        <c:barDir val="col"/>
        <c:grouping val="stacked"/>
        <c:varyColors val="0"/>
        <c:ser>
          <c:idx val="0"/>
          <c:order val="0"/>
          <c:tx>
            <c:strRef>
              <c:f>Sheet1!$G$1</c:f>
              <c:strCache>
                <c:ptCount val="1"/>
                <c:pt idx="0">
                  <c:v>Others </c:v>
                </c:pt>
              </c:strCache>
            </c:strRef>
          </c:tx>
          <c:spPr>
            <a:solidFill>
              <a:schemeClr val="accent1"/>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Sheet1!$G$2:$G$17</c:f>
              <c:numCache>
                <c:formatCode>0.00%</c:formatCode>
                <c:ptCount val="16"/>
                <c:pt idx="0">
                  <c:v>7.9100000000000059E-2</c:v>
                </c:pt>
                <c:pt idx="1">
                  <c:v>9.5300000000000051E-2</c:v>
                </c:pt>
                <c:pt idx="2">
                  <c:v>7.46E-2</c:v>
                </c:pt>
                <c:pt idx="3">
                  <c:v>8.6699999999999888E-2</c:v>
                </c:pt>
                <c:pt idx="4">
                  <c:v>8.5000000000000075E-2</c:v>
                </c:pt>
                <c:pt idx="5">
                  <c:v>6.8549999999999889E-2</c:v>
                </c:pt>
                <c:pt idx="6">
                  <c:v>6.2900000000000067E-2</c:v>
                </c:pt>
                <c:pt idx="7">
                  <c:v>6.5099999999999936E-2</c:v>
                </c:pt>
                <c:pt idx="8">
                  <c:v>6.2599999999999878E-2</c:v>
                </c:pt>
                <c:pt idx="9">
                  <c:v>6.3200000000000034E-2</c:v>
                </c:pt>
                <c:pt idx="10">
                  <c:v>6.2000000000000055E-2</c:v>
                </c:pt>
                <c:pt idx="11">
                  <c:v>6.1000000000000054E-2</c:v>
                </c:pt>
                <c:pt idx="12">
                  <c:v>6.0099999999999931E-2</c:v>
                </c:pt>
                <c:pt idx="13">
                  <c:v>5.9299999999999908E-2</c:v>
                </c:pt>
                <c:pt idx="14">
                  <c:v>5.7799999999999963E-2</c:v>
                </c:pt>
                <c:pt idx="15">
                  <c:v>5.6799999999999962E-2</c:v>
                </c:pt>
              </c:numCache>
            </c:numRef>
          </c:val>
          <c:extLst>
            <c:ext xmlns:c16="http://schemas.microsoft.com/office/drawing/2014/chart" uri="{C3380CC4-5D6E-409C-BE32-E72D297353CC}">
              <c16:uniqueId val="{00000003-CD45-456D-8054-C7FD3BA1258B}"/>
            </c:ext>
          </c:extLst>
        </c:ser>
        <c:ser>
          <c:idx val="2"/>
          <c:order val="1"/>
          <c:tx>
            <c:strRef>
              <c:f>Sheet1!$B$1</c:f>
              <c:strCache>
                <c:ptCount val="1"/>
                <c:pt idx="0">
                  <c:v>Assam</c:v>
                </c:pt>
              </c:strCache>
            </c:strRef>
          </c:tx>
          <c:spPr>
            <a:solidFill>
              <a:schemeClr val="accent5"/>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0.45810000000000001</c:v>
                </c:pt>
                <c:pt idx="1">
                  <c:v>0.44040000000000001</c:v>
                </c:pt>
                <c:pt idx="2">
                  <c:v>0.45710000000000001</c:v>
                </c:pt>
                <c:pt idx="3">
                  <c:v>0.4415</c:v>
                </c:pt>
                <c:pt idx="4">
                  <c:v>0.43919999999999998</c:v>
                </c:pt>
                <c:pt idx="5">
                  <c:v>0.45145000000000002</c:v>
                </c:pt>
                <c:pt idx="6">
                  <c:v>0.4572</c:v>
                </c:pt>
                <c:pt idx="7">
                  <c:v>0.47339999999999999</c:v>
                </c:pt>
                <c:pt idx="8">
                  <c:v>0.47420000000000001</c:v>
                </c:pt>
                <c:pt idx="9">
                  <c:v>0.47210000000000002</c:v>
                </c:pt>
                <c:pt idx="10">
                  <c:v>0.47149999999999997</c:v>
                </c:pt>
                <c:pt idx="11">
                  <c:v>0.4708</c:v>
                </c:pt>
                <c:pt idx="12">
                  <c:v>0.47</c:v>
                </c:pt>
                <c:pt idx="13">
                  <c:v>0.46920000000000001</c:v>
                </c:pt>
                <c:pt idx="14">
                  <c:v>0.46850000000000003</c:v>
                </c:pt>
                <c:pt idx="15">
                  <c:v>0.4672</c:v>
                </c:pt>
              </c:numCache>
            </c:numRef>
          </c:val>
          <c:extLst>
            <c:ext xmlns:c16="http://schemas.microsoft.com/office/drawing/2014/chart" uri="{C3380CC4-5D6E-409C-BE32-E72D297353CC}">
              <c16:uniqueId val="{00000001-563D-4B8A-9F62-B617B1EAD082}"/>
            </c:ext>
          </c:extLst>
        </c:ser>
        <c:ser>
          <c:idx val="5"/>
          <c:order val="2"/>
          <c:tx>
            <c:strRef>
              <c:f>Sheet1!$C$1</c:f>
              <c:strCache>
                <c:ptCount val="1"/>
                <c:pt idx="0">
                  <c:v>Jharkhand</c:v>
                </c:pt>
              </c:strCache>
            </c:strRef>
          </c:tx>
          <c:spPr>
            <a:solidFill>
              <a:schemeClr val="accent5">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0.41299999999999998</c:v>
                </c:pt>
                <c:pt idx="1">
                  <c:v>0.41649999999999998</c:v>
                </c:pt>
                <c:pt idx="2">
                  <c:v>0.42</c:v>
                </c:pt>
                <c:pt idx="3">
                  <c:v>0.42280000000000001</c:v>
                </c:pt>
                <c:pt idx="4">
                  <c:v>0.42630000000000001</c:v>
                </c:pt>
                <c:pt idx="5">
                  <c:v>0.42980000000000002</c:v>
                </c:pt>
                <c:pt idx="6">
                  <c:v>0.43259999999999998</c:v>
                </c:pt>
                <c:pt idx="7">
                  <c:v>0.41720000000000002</c:v>
                </c:pt>
                <c:pt idx="8">
                  <c:v>0.41820000000000002</c:v>
                </c:pt>
                <c:pt idx="9">
                  <c:v>0.41920000000000002</c:v>
                </c:pt>
                <c:pt idx="10">
                  <c:v>0.4204</c:v>
                </c:pt>
                <c:pt idx="11">
                  <c:v>0.42149999999999999</c:v>
                </c:pt>
                <c:pt idx="12">
                  <c:v>0.42270000000000002</c:v>
                </c:pt>
                <c:pt idx="13">
                  <c:v>0.42349999999999999</c:v>
                </c:pt>
                <c:pt idx="14">
                  <c:v>0.42470000000000002</c:v>
                </c:pt>
                <c:pt idx="15">
                  <c:v>0.42599999999999999</c:v>
                </c:pt>
              </c:numCache>
            </c:numRef>
          </c:val>
          <c:extLst>
            <c:ext xmlns:c16="http://schemas.microsoft.com/office/drawing/2014/chart" uri="{C3380CC4-5D6E-409C-BE32-E72D297353CC}">
              <c16:uniqueId val="{00000001-CD45-456D-8054-C7FD3BA1258B}"/>
            </c:ext>
          </c:extLst>
        </c:ser>
        <c:ser>
          <c:idx val="7"/>
          <c:order val="3"/>
          <c:tx>
            <c:strRef>
              <c:f>Sheet1!$D$1</c:f>
              <c:strCache>
                <c:ptCount val="1"/>
                <c:pt idx="0">
                  <c:v>Chhattisgarh</c:v>
                </c:pt>
              </c:strCache>
            </c:strRef>
          </c:tx>
          <c:spPr>
            <a:solidFill>
              <a:schemeClr val="accent3">
                <a:lumMod val="80000"/>
                <a:lumOff val="2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4.9799999999999997E-2</c:v>
                </c:pt>
                <c:pt idx="1">
                  <c:v>4.7800000000000002E-2</c:v>
                </c:pt>
                <c:pt idx="2">
                  <c:v>4.8300000000000003E-2</c:v>
                </c:pt>
                <c:pt idx="3">
                  <c:v>4.9000000000000002E-2</c:v>
                </c:pt>
                <c:pt idx="4">
                  <c:v>4.9500000000000002E-2</c:v>
                </c:pt>
                <c:pt idx="5">
                  <c:v>5.0200000000000002E-2</c:v>
                </c:pt>
                <c:pt idx="6">
                  <c:v>4.7300000000000002E-2</c:v>
                </c:pt>
                <c:pt idx="7">
                  <c:v>4.4299999999999999E-2</c:v>
                </c:pt>
                <c:pt idx="8">
                  <c:v>4.4999999999999998E-2</c:v>
                </c:pt>
                <c:pt idx="9">
                  <c:v>4.5499999999999999E-2</c:v>
                </c:pt>
                <c:pt idx="10">
                  <c:v>4.6100000000000002E-2</c:v>
                </c:pt>
                <c:pt idx="11">
                  <c:v>4.6699999999999998E-2</c:v>
                </c:pt>
                <c:pt idx="12">
                  <c:v>4.7199999999999999E-2</c:v>
                </c:pt>
                <c:pt idx="13">
                  <c:v>4.8000000000000001E-2</c:v>
                </c:pt>
                <c:pt idx="14">
                  <c:v>4.9000000000000002E-2</c:v>
                </c:pt>
                <c:pt idx="15">
                  <c:v>0.05</c:v>
                </c:pt>
              </c:numCache>
            </c:numRef>
          </c:val>
          <c:extLst>
            <c:ext xmlns:c16="http://schemas.microsoft.com/office/drawing/2014/chart" uri="{C3380CC4-5D6E-409C-BE32-E72D297353CC}">
              <c16:uniqueId val="{00000000-CD45-456D-8054-C7FD3BA1258B}"/>
            </c:ext>
          </c:extLst>
        </c:ser>
        <c:ser>
          <c:idx val="1"/>
          <c:order val="4"/>
          <c:tx>
            <c:strRef>
              <c:f>Sheet1!$E$1</c:f>
              <c:strCache>
                <c:ptCount val="1"/>
                <c:pt idx="0">
                  <c:v>Odisha</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Sheet1!$E$2:$E$17</c:f>
              <c:numCache>
                <c:formatCode>General</c:formatCode>
                <c:ptCount val="16"/>
              </c:numCache>
            </c:numRef>
          </c:val>
          <c:extLst>
            <c:ext xmlns:c16="http://schemas.microsoft.com/office/drawing/2014/chart" uri="{C3380CC4-5D6E-409C-BE32-E72D297353CC}">
              <c16:uniqueId val="{00000000-563D-4B8A-9F62-B617B1EAD082}"/>
            </c:ext>
          </c:extLst>
        </c:ser>
        <c:ser>
          <c:idx val="4"/>
          <c:order val="5"/>
          <c:tx>
            <c:strRef>
              <c:f>Sheet1!$F$1</c:f>
              <c:strCache>
                <c:ptCount val="1"/>
                <c:pt idx="0">
                  <c:v>West Bengal</c:v>
                </c:pt>
              </c:strCache>
            </c:strRef>
          </c:tx>
          <c:spPr>
            <a:solidFill>
              <a:schemeClr val="accent3">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Sheet1!$F$2:$F$17</c:f>
              <c:numCache>
                <c:formatCode>General</c:formatCode>
                <c:ptCount val="16"/>
              </c:numCache>
            </c:numRef>
          </c:val>
          <c:extLst>
            <c:ext xmlns:c16="http://schemas.microsoft.com/office/drawing/2014/chart" uri="{C3380CC4-5D6E-409C-BE32-E72D297353CC}">
              <c16:uniqueId val="{00000002-CD45-456D-8054-C7FD3BA1258B}"/>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0"/>
        <c:spPr>
          <a:noFill/>
          <a:ln w="9525" cap="flat" cmpd="sng" algn="ctr">
            <a:solidFill>
              <a:schemeClr val="tx1">
                <a:lumMod val="15000"/>
                <a:lumOff val="85000"/>
              </a:schemeClr>
            </a:solidFill>
            <a:round/>
          </a:ln>
          <a:effectLst/>
        </c:spPr>
        <c:txPr>
          <a:bodyPr rot="0" spcFirstLastPara="1" vertOverflow="ellipsis" vert="horz" wrap="square" anchor="ctr" anchorCtr="1"/>
          <a:lstStyle/>
          <a:p>
            <a:pPr algn="just" rtl="0">
              <a:defRPr sz="9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2.1971912055094016E-2"/>
          <c:y val="6.6383991887184843E-2"/>
          <c:w val="0.7310768609859537"/>
          <c:h val="0.93361587710929583"/>
        </c:manualLayout>
      </c:layout>
      <c:barChart>
        <c:barDir val="bar"/>
        <c:grouping val="clustered"/>
        <c:varyColors val="0"/>
        <c:ser>
          <c:idx val="0"/>
          <c:order val="0"/>
          <c:tx>
            <c:strRef>
              <c:f>Sheet1!$B$1</c:f>
              <c:strCache>
                <c:ptCount val="1"/>
                <c:pt idx="0">
                  <c:v>Column3</c:v>
                </c:pt>
              </c:strCache>
            </c:strRef>
          </c:tx>
          <c:spPr>
            <a:solidFill>
              <a:srgbClr val="C5E0B4"/>
            </a:solidFill>
            <a:ln>
              <a:noFill/>
            </a:ln>
            <a:effectLst/>
            <a:scene3d>
              <a:camera prst="orthographicFront"/>
              <a:lightRig rig="threePt" dir="t"/>
            </a:scene3d>
          </c:spPr>
          <c:invertIfNegative val="0"/>
          <c:dLbls>
            <c:spPr>
              <a:noFill/>
              <a:ln>
                <a:noFill/>
              </a:ln>
              <a:effectLst/>
            </c:spPr>
            <c:txPr>
              <a:bodyPr wrap="square" lIns="38100" tIns="19050" rIns="38100" bIns="19050" anchor="ctr">
                <a:spAutoFit/>
              </a:bodyPr>
              <a:lstStyle/>
              <a:p>
                <a:pPr>
                  <a:defRPr sz="900" b="1">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2020</c:v>
                </c:pt>
                <c:pt idx="1">
                  <c:v>2030F</c:v>
                </c:pt>
              </c:strCache>
            </c:strRef>
          </c:cat>
          <c:val>
            <c:numRef>
              <c:f>Sheet1!$B$2:$B$3</c:f>
              <c:numCache>
                <c:formatCode>0.00%</c:formatCode>
                <c:ptCount val="2"/>
                <c:pt idx="0">
                  <c:v>4.8318622138930789E-2</c:v>
                </c:pt>
                <c:pt idx="1">
                  <c:v>5.7049999999999823E-2</c:v>
                </c:pt>
              </c:numCache>
            </c:numRef>
          </c:val>
          <c:extLst>
            <c:ext xmlns:c16="http://schemas.microsoft.com/office/drawing/2014/chart" uri="{C3380CC4-5D6E-409C-BE32-E72D297353CC}">
              <c16:uniqueId val="{00000000-25F6-4F8E-A467-0CC535F3726B}"/>
            </c:ext>
          </c:extLst>
        </c:ser>
        <c:dLbls>
          <c:showLegendKey val="0"/>
          <c:showVal val="0"/>
          <c:showCatName val="0"/>
          <c:showSerName val="0"/>
          <c:showPercent val="0"/>
          <c:showBubbleSize val="0"/>
        </c:dLbls>
        <c:gapWidth val="180"/>
        <c:axId val="782264704"/>
        <c:axId val="782251648"/>
      </c:barChart>
      <c:catAx>
        <c:axId val="782264704"/>
        <c:scaling>
          <c:orientation val="minMax"/>
        </c:scaling>
        <c:delete val="0"/>
        <c:axPos val="l"/>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782251648"/>
        <c:crosses val="autoZero"/>
        <c:auto val="1"/>
        <c:lblAlgn val="ctr"/>
        <c:lblOffset val="100"/>
        <c:noMultiLvlLbl val="0"/>
      </c:catAx>
      <c:valAx>
        <c:axId val="782251648"/>
        <c:scaling>
          <c:orientation val="minMax"/>
        </c:scaling>
        <c:delete val="1"/>
        <c:axPos val="b"/>
        <c:numFmt formatCode="0.00%" sourceLinked="1"/>
        <c:majorTickMark val="out"/>
        <c:minorTickMark val="none"/>
        <c:tickLblPos val="nextTo"/>
        <c:crossAx val="78226470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2.1971912055094016E-2"/>
          <c:y val="6.6383991887184843E-2"/>
          <c:w val="0.73493629099547819"/>
          <c:h val="0.91437973287221985"/>
        </c:manualLayout>
      </c:layout>
      <c:barChart>
        <c:barDir val="bar"/>
        <c:grouping val="clustered"/>
        <c:varyColors val="0"/>
        <c:ser>
          <c:idx val="0"/>
          <c:order val="0"/>
          <c:tx>
            <c:strRef>
              <c:f>Sheet1!$B$1</c:f>
              <c:strCache>
                <c:ptCount val="1"/>
                <c:pt idx="0">
                  <c:v>Column3</c:v>
                </c:pt>
              </c:strCache>
            </c:strRef>
          </c:tx>
          <c:spPr>
            <a:solidFill>
              <a:srgbClr val="333F50"/>
            </a:solidFill>
            <a:ln>
              <a:noFill/>
            </a:ln>
            <a:effectLst/>
            <a:scene3d>
              <a:camera prst="orthographicFront"/>
              <a:lightRig rig="threePt" dir="t"/>
            </a:scene3d>
          </c:spPr>
          <c:invertIfNegative val="0"/>
          <c:dLbls>
            <c:spPr>
              <a:noFill/>
              <a:ln>
                <a:noFill/>
              </a:ln>
              <a:effectLst/>
            </c:spPr>
            <c:txPr>
              <a:bodyPr wrap="square" lIns="38100" tIns="19050" rIns="38100" bIns="19050" anchor="ctr">
                <a:spAutoFit/>
              </a:bodyPr>
              <a:lstStyle/>
              <a:p>
                <a:pPr>
                  <a:defRPr sz="900" b="1">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2020</c:v>
                </c:pt>
                <c:pt idx="1">
                  <c:v>2030F</c:v>
                </c:pt>
              </c:strCache>
            </c:strRef>
          </c:cat>
          <c:val>
            <c:numRef>
              <c:f>Sheet1!$B$2:$B$3</c:f>
              <c:numCache>
                <c:formatCode>0.00%</c:formatCode>
                <c:ptCount val="2"/>
                <c:pt idx="0">
                  <c:v>0.59919999999999995</c:v>
                </c:pt>
                <c:pt idx="1">
                  <c:v>0.53720000000000001</c:v>
                </c:pt>
              </c:numCache>
            </c:numRef>
          </c:val>
          <c:extLst>
            <c:ext xmlns:c16="http://schemas.microsoft.com/office/drawing/2014/chart" uri="{C3380CC4-5D6E-409C-BE32-E72D297353CC}">
              <c16:uniqueId val="{00000000-4DC5-4614-B1FD-DEDB495D75B4}"/>
            </c:ext>
          </c:extLst>
        </c:ser>
        <c:dLbls>
          <c:dLblPos val="outEnd"/>
          <c:showLegendKey val="0"/>
          <c:showVal val="1"/>
          <c:showCatName val="0"/>
          <c:showSerName val="0"/>
          <c:showPercent val="0"/>
          <c:showBubbleSize val="0"/>
        </c:dLbls>
        <c:gapWidth val="180"/>
        <c:axId val="782264704"/>
        <c:axId val="782251648"/>
      </c:barChart>
      <c:catAx>
        <c:axId val="782264704"/>
        <c:scaling>
          <c:orientation val="minMax"/>
        </c:scaling>
        <c:delete val="0"/>
        <c:axPos val="l"/>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782251648"/>
        <c:crosses val="autoZero"/>
        <c:auto val="1"/>
        <c:lblAlgn val="ctr"/>
        <c:lblOffset val="100"/>
        <c:noMultiLvlLbl val="0"/>
      </c:catAx>
      <c:valAx>
        <c:axId val="782251648"/>
        <c:scaling>
          <c:orientation val="minMax"/>
        </c:scaling>
        <c:delete val="1"/>
        <c:axPos val="b"/>
        <c:numFmt formatCode="0.00%" sourceLinked="1"/>
        <c:majorTickMark val="out"/>
        <c:minorTickMark val="none"/>
        <c:tickLblPos val="nextTo"/>
        <c:crossAx val="78226470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0.20075940357762012"/>
          <c:y val="0.13310417808064967"/>
          <c:w val="0.50942137104014795"/>
          <c:h val="0.86689582191935033"/>
        </c:manualLayout>
      </c:layout>
      <c:barChart>
        <c:barDir val="bar"/>
        <c:grouping val="clustered"/>
        <c:varyColors val="0"/>
        <c:ser>
          <c:idx val="0"/>
          <c:order val="0"/>
          <c:tx>
            <c:strRef>
              <c:f>Sheet1!$B$1</c:f>
              <c:strCache>
                <c:ptCount val="1"/>
                <c:pt idx="0">
                  <c:v>Column3</c:v>
                </c:pt>
              </c:strCache>
            </c:strRef>
          </c:tx>
          <c:spPr>
            <a:solidFill>
              <a:srgbClr val="B4C7E7"/>
            </a:solidFill>
            <a:ln>
              <a:noFill/>
            </a:ln>
            <a:effectLst/>
            <a:scene3d>
              <a:camera prst="orthographicFront"/>
              <a:lightRig rig="threePt" dir="t"/>
            </a:scene3d>
          </c:spPr>
          <c:invertIfNegative val="0"/>
          <c:dLbls>
            <c:dLbl>
              <c:idx val="0"/>
              <c:layout>
                <c:manualLayout>
                  <c:x val="-1.161763409545777E-2"/>
                  <c:y val="-1.1231277787508797E-2"/>
                </c:manualLayout>
              </c:layout>
              <c:tx>
                <c:rich>
                  <a:bodyPr rot="0" spcFirstLastPara="1" vertOverflow="ellipsis" vert="horz" wrap="square" lIns="38100" tIns="19050" rIns="38100" bIns="19050" anchor="ctr" anchorCtr="0">
                    <a:spAutoFit/>
                  </a:bodyPr>
                  <a:lstStyle/>
                  <a:p>
                    <a:pPr algn="ctr" rtl="0">
                      <a:defRPr lang="en-US" sz="900" b="1" i="0" u="none" strike="noStrike" kern="1200" baseline="0" dirty="0" smtClean="0">
                        <a:solidFill>
                          <a:srgbClr val="E7E6E6">
                            <a:lumMod val="25000"/>
                          </a:srgbClr>
                        </a:solidFill>
                        <a:effectLst/>
                        <a:latin typeface="Verdana" panose="020B0604030504040204" pitchFamily="34" charset="0"/>
                        <a:ea typeface="Verdana" panose="020B0604030504040204" pitchFamily="34" charset="0"/>
                        <a:cs typeface="Verdana" panose="020B0604030504040204" pitchFamily="34" charset="0"/>
                      </a:defRPr>
                    </a:pPr>
                    <a:r>
                      <a:rPr lang="en-US" sz="900" b="1" i="0" u="none" strike="noStrike" kern="1200" baseline="0" dirty="0">
                        <a:solidFill>
                          <a:srgbClr val="E7E6E6">
                            <a:lumMod val="25000"/>
                          </a:srgbClr>
                        </a:solidFill>
                        <a:effectLst/>
                        <a:latin typeface="Verdana" panose="020B0604030504040204" pitchFamily="34" charset="0"/>
                        <a:ea typeface="Verdana" panose="020B0604030504040204" pitchFamily="34" charset="0"/>
                        <a:cs typeface="Verdana" panose="020B0604030504040204" pitchFamily="34" charset="0"/>
                      </a:rPr>
                      <a:t>15.75% </a:t>
                    </a:r>
                  </a:p>
                </c:rich>
              </c:tx>
              <c:spPr>
                <a:noFill/>
                <a:ln>
                  <a:noFill/>
                </a:ln>
                <a:effectLst/>
              </c:spPr>
              <c:dLblPos val="outEnd"/>
              <c:showLegendKey val="0"/>
              <c:showVal val="1"/>
              <c:showCatName val="0"/>
              <c:showSerName val="0"/>
              <c:showPercent val="0"/>
              <c:showBubbleSize val="0"/>
              <c:extLst>
                <c:ext xmlns:c15="http://schemas.microsoft.com/office/drawing/2012/chart" uri="{CE6537A1-D6FC-4f65-9D91-7224C49458BB}">
                  <c15:layout>
                    <c:manualLayout>
                      <c:w val="0.2531559650400107"/>
                      <c:h val="0.25851429763985523"/>
                    </c:manualLayout>
                  </c15:layout>
                  <c15:showDataLabelsRange val="0"/>
                </c:ext>
                <c:ext xmlns:c16="http://schemas.microsoft.com/office/drawing/2014/chart" uri="{C3380CC4-5D6E-409C-BE32-E72D297353CC}">
                  <c16:uniqueId val="{00000000-798F-4F6A-807F-CE35FA5CC52E}"/>
                </c:ext>
              </c:extLst>
            </c:dLbl>
            <c:dLbl>
              <c:idx val="1"/>
              <c:tx>
                <c:rich>
                  <a:bodyPr rot="0" spcFirstLastPara="1" vertOverflow="ellipsis" vert="horz" wrap="square" lIns="38100" tIns="19050" rIns="38100" bIns="19050" anchor="ctr" anchorCtr="1">
                    <a:noAutofit/>
                  </a:bodyPr>
                  <a:lstStyle/>
                  <a:p>
                    <a:pPr>
                      <a:defRPr sz="900" b="0" i="0" u="none" strike="noStrike" kern="1200" baseline="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r>
                      <a:rPr lang="en-US" sz="900" b="1" i="0" u="none" strike="noStrike" baseline="0" dirty="0">
                        <a:effectLst/>
                      </a:rPr>
                      <a:t>16.63%</a:t>
                    </a:r>
                    <a:r>
                      <a:rPr lang="en-US" sz="900" b="1" i="0" u="none" strike="noStrike" baseline="0" dirty="0"/>
                      <a:t>  </a:t>
                    </a:r>
                    <a:endParaRPr lang="en-US" sz="900" b="1" dirty="0"/>
                  </a:p>
                </c:rich>
              </c:tx>
              <c:spPr>
                <a:noFill/>
                <a:ln>
                  <a:no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0-D263-4B1A-A1EB-241D801CAB6B}"/>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2020</c:v>
                </c:pt>
                <c:pt idx="1">
                  <c:v>2030F</c:v>
                </c:pt>
              </c:strCache>
            </c:strRef>
          </c:cat>
          <c:val>
            <c:numRef>
              <c:f>Sheet1!$B$2:$B$3</c:f>
              <c:numCache>
                <c:formatCode>0.00%</c:formatCode>
                <c:ptCount val="2"/>
                <c:pt idx="0">
                  <c:v>0.1575</c:v>
                </c:pt>
                <c:pt idx="1">
                  <c:v>0.1663</c:v>
                </c:pt>
              </c:numCache>
            </c:numRef>
          </c:val>
          <c:extLst>
            <c:ext xmlns:c16="http://schemas.microsoft.com/office/drawing/2014/chart" uri="{C3380CC4-5D6E-409C-BE32-E72D297353CC}">
              <c16:uniqueId val="{00000000-E127-4FD5-8282-286DF64BEE5C}"/>
            </c:ext>
          </c:extLst>
        </c:ser>
        <c:dLbls>
          <c:showLegendKey val="0"/>
          <c:showVal val="0"/>
          <c:showCatName val="0"/>
          <c:showSerName val="0"/>
          <c:showPercent val="0"/>
          <c:showBubbleSize val="0"/>
        </c:dLbls>
        <c:gapWidth val="180"/>
        <c:axId val="782264704"/>
        <c:axId val="782251648"/>
      </c:barChart>
      <c:catAx>
        <c:axId val="782264704"/>
        <c:scaling>
          <c:orientation val="minMax"/>
        </c:scaling>
        <c:delete val="0"/>
        <c:axPos val="l"/>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782251648"/>
        <c:crosses val="autoZero"/>
        <c:auto val="1"/>
        <c:lblAlgn val="ctr"/>
        <c:lblOffset val="100"/>
        <c:noMultiLvlLbl val="0"/>
      </c:catAx>
      <c:valAx>
        <c:axId val="782251648"/>
        <c:scaling>
          <c:orientation val="minMax"/>
        </c:scaling>
        <c:delete val="1"/>
        <c:axPos val="b"/>
        <c:numFmt formatCode="0.00%" sourceLinked="1"/>
        <c:majorTickMark val="out"/>
        <c:minorTickMark val="none"/>
        <c:tickLblPos val="nextTo"/>
        <c:crossAx val="78226470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2.1971912055094016E-2"/>
          <c:y val="0.19557548170432321"/>
          <c:w val="0.62081720572468457"/>
          <c:h val="0.80442451829567685"/>
        </c:manualLayout>
      </c:layout>
      <c:barChart>
        <c:barDir val="bar"/>
        <c:grouping val="clustered"/>
        <c:varyColors val="0"/>
        <c:ser>
          <c:idx val="0"/>
          <c:order val="0"/>
          <c:tx>
            <c:strRef>
              <c:f>Sheet1!$B$1</c:f>
              <c:strCache>
                <c:ptCount val="1"/>
                <c:pt idx="0">
                  <c:v>Column3</c:v>
                </c:pt>
              </c:strCache>
            </c:strRef>
          </c:tx>
          <c:spPr>
            <a:solidFill>
              <a:srgbClr val="124A9B"/>
            </a:solidFill>
            <a:ln>
              <a:noFill/>
            </a:ln>
            <a:effectLst/>
            <a:scene3d>
              <a:camera prst="orthographicFront"/>
              <a:lightRig rig="threePt" dir="t"/>
            </a:scene3d>
          </c:spPr>
          <c:invertIfNegative val="0"/>
          <c:dLbls>
            <c:dLbl>
              <c:idx val="0"/>
              <c:layout>
                <c:manualLayout>
                  <c:x val="-3.1070795334482274E-3"/>
                  <c:y val="-9.0854467378655001E-3"/>
                </c:manualLayout>
              </c:layout>
              <c:tx>
                <c:rich>
                  <a:bodyPr rot="0" spcFirstLastPara="1" vertOverflow="ellipsis" vert="horz" wrap="square" lIns="38100" tIns="19050" rIns="38100" bIns="19050" anchor="ctr" anchorCtr="1">
                    <a:spAutoFit/>
                  </a:bodyPr>
                  <a:lstStyle/>
                  <a:p>
                    <a:pPr>
                      <a:defRPr lang="en-US" sz="900" b="1" i="0" u="none" strike="noStrike" kern="1200" baseline="0" dirty="0" smtClean="0">
                        <a:solidFill>
                          <a:srgbClr val="E7E6E6">
                            <a:lumMod val="25000"/>
                          </a:srgbClr>
                        </a:solidFill>
                        <a:effectLst/>
                        <a:latin typeface="Verdana" panose="020B0604030504040204" pitchFamily="34" charset="0"/>
                        <a:ea typeface="Verdana" panose="020B0604030504040204" pitchFamily="34" charset="0"/>
                        <a:cs typeface="Verdana" panose="020B0604030504040204" pitchFamily="34" charset="0"/>
                      </a:defRPr>
                    </a:pPr>
                    <a:r>
                      <a:rPr lang="en-US" sz="900" b="1" i="0" u="none" strike="noStrike" kern="1200" baseline="0" dirty="0">
                        <a:solidFill>
                          <a:srgbClr val="E7E6E6">
                            <a:lumMod val="25000"/>
                          </a:srgbClr>
                        </a:solidFill>
                        <a:effectLst/>
                        <a:latin typeface="Verdana" panose="020B0604030504040204" pitchFamily="34" charset="0"/>
                        <a:ea typeface="Verdana" panose="020B0604030504040204" pitchFamily="34" charset="0"/>
                        <a:cs typeface="Verdana" panose="020B0604030504040204" pitchFamily="34" charset="0"/>
                      </a:rPr>
                      <a:t>19.50% </a:t>
                    </a:r>
                  </a:p>
                </c:rich>
              </c:tx>
              <c:spPr>
                <a:noFill/>
                <a:ln>
                  <a:noFill/>
                </a:ln>
                <a:effectLst/>
              </c:spPr>
              <c:txPr>
                <a:bodyPr rot="0" spcFirstLastPara="1" vertOverflow="ellipsis" vert="horz" wrap="square" lIns="38100" tIns="19050" rIns="38100" bIns="19050" anchor="ctr" anchorCtr="1">
                  <a:spAutoFit/>
                </a:bodyPr>
                <a:lstStyle/>
                <a:p>
                  <a:pPr>
                    <a:defRPr lang="en-US" sz="900" b="1" i="0" u="none" strike="noStrike" kern="1200" baseline="0" dirty="0" smtClean="0">
                      <a:solidFill>
                        <a:srgbClr val="E7E6E6">
                          <a:lumMod val="25000"/>
                        </a:srgbClr>
                      </a:solidFill>
                      <a:effectLst/>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31343309735753838"/>
                      <c:h val="0.23521453237449103"/>
                    </c:manualLayout>
                  </c15:layout>
                  <c15:showDataLabelsRange val="0"/>
                </c:ext>
                <c:ext xmlns:c16="http://schemas.microsoft.com/office/drawing/2014/chart" uri="{C3380CC4-5D6E-409C-BE32-E72D297353CC}">
                  <c16:uniqueId val="{00000000-411B-408D-AC13-90F575BD49C3}"/>
                </c:ext>
              </c:extLst>
            </c:dLbl>
            <c:dLbl>
              <c:idx val="1"/>
              <c:layout>
                <c:manualLayout>
                  <c:x val="-4.533253376738338E-2"/>
                  <c:y val="-3.9474703513103204E-17"/>
                </c:manualLayout>
              </c:layout>
              <c:tx>
                <c:rich>
                  <a:bodyPr rot="0" spcFirstLastPara="1" vertOverflow="ellipsis" vert="horz" wrap="square" lIns="38100" tIns="19050" rIns="38100" bIns="19050" anchor="ctr" anchorCtr="1">
                    <a:spAutoFit/>
                  </a:bodyPr>
                  <a:lstStyle/>
                  <a:p>
                    <a:pPr>
                      <a:defRPr lang="en-US" sz="900" b="1" i="0" u="none" strike="noStrike" kern="1200" baseline="0" dirty="0" smtClean="0">
                        <a:solidFill>
                          <a:srgbClr val="E7E6E6">
                            <a:lumMod val="25000"/>
                          </a:srgbClr>
                        </a:solidFill>
                        <a:effectLst/>
                        <a:latin typeface="Verdana" panose="020B0604030504040204" pitchFamily="34" charset="0"/>
                        <a:ea typeface="Verdana" panose="020B0604030504040204" pitchFamily="34" charset="0"/>
                        <a:cs typeface="Verdana" panose="020B0604030504040204" pitchFamily="34" charset="0"/>
                      </a:defRPr>
                    </a:pPr>
                    <a:r>
                      <a:rPr lang="en-US" sz="900" b="1" i="0" u="none" strike="noStrike" kern="1200" baseline="0" dirty="0">
                        <a:solidFill>
                          <a:srgbClr val="E7E6E6">
                            <a:lumMod val="25000"/>
                          </a:srgbClr>
                        </a:solidFill>
                        <a:effectLst/>
                        <a:latin typeface="Verdana" panose="020B0604030504040204" pitchFamily="34" charset="0"/>
                        <a:ea typeface="Verdana" panose="020B0604030504040204" pitchFamily="34" charset="0"/>
                        <a:cs typeface="Verdana" panose="020B0604030504040204" pitchFamily="34" charset="0"/>
                      </a:rPr>
                      <a:t>23.95% </a:t>
                    </a:r>
                  </a:p>
                </c:rich>
              </c:tx>
              <c:spPr>
                <a:noFill/>
                <a:ln>
                  <a:noFill/>
                </a:ln>
                <a:effectLst/>
              </c:spPr>
              <c:txPr>
                <a:bodyPr rot="0" spcFirstLastPara="1" vertOverflow="ellipsis" vert="horz" wrap="square" lIns="38100" tIns="19050" rIns="38100" bIns="19050" anchor="ctr" anchorCtr="1">
                  <a:spAutoFit/>
                </a:bodyPr>
                <a:lstStyle/>
                <a:p>
                  <a:pPr>
                    <a:defRPr lang="en-US" sz="900" b="1" i="0" u="none" strike="noStrike" kern="1200" baseline="0" dirty="0" smtClean="0">
                      <a:solidFill>
                        <a:srgbClr val="E7E6E6">
                          <a:lumMod val="25000"/>
                        </a:srgbClr>
                      </a:solidFill>
                      <a:effectLst/>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30106967905734289"/>
                      <c:h val="0.23521453237449103"/>
                    </c:manualLayout>
                  </c15:layout>
                  <c15:showDataLabelsRange val="0"/>
                </c:ext>
                <c:ext xmlns:c16="http://schemas.microsoft.com/office/drawing/2014/chart" uri="{C3380CC4-5D6E-409C-BE32-E72D297353CC}">
                  <c16:uniqueId val="{00000000-FE6A-491C-AAC9-AB7E65385DA5}"/>
                </c:ext>
              </c:extLst>
            </c:dLbl>
            <c:spPr>
              <a:noFill/>
              <a:ln>
                <a:noFill/>
              </a:ln>
              <a:effectLst/>
            </c:spPr>
            <c:txPr>
              <a:bodyPr rot="0" spcFirstLastPara="1" vertOverflow="ellipsis" vert="horz" wrap="square" lIns="38100" tIns="19050" rIns="38100" bIns="19050" anchor="ctr" anchorCtr="1">
                <a:spAutoFit/>
              </a:bodyPr>
              <a:lstStyle/>
              <a:p>
                <a:pPr>
                  <a:defRPr lang="en-US" sz="900" b="1" i="0" u="none" strike="noStrike" kern="1200" baseline="0">
                    <a:solidFill>
                      <a:srgbClr val="E7E6E6">
                        <a:lumMod val="25000"/>
                      </a:srgbClr>
                    </a:solidFill>
                    <a:effectLst/>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2020</c:v>
                </c:pt>
                <c:pt idx="1">
                  <c:v>2030F</c:v>
                </c:pt>
              </c:strCache>
            </c:strRef>
          </c:cat>
          <c:val>
            <c:numRef>
              <c:f>Sheet1!$B$2:$B$3</c:f>
              <c:numCache>
                <c:formatCode>0.00%</c:formatCode>
                <c:ptCount val="2"/>
                <c:pt idx="0">
                  <c:v>0.19500000000000001</c:v>
                </c:pt>
                <c:pt idx="1">
                  <c:v>0.23949999999999999</c:v>
                </c:pt>
              </c:numCache>
            </c:numRef>
          </c:val>
          <c:extLst>
            <c:ext xmlns:c16="http://schemas.microsoft.com/office/drawing/2014/chart" uri="{C3380CC4-5D6E-409C-BE32-E72D297353CC}">
              <c16:uniqueId val="{00000000-BEE0-4C22-B16C-E2C18D6207FE}"/>
            </c:ext>
          </c:extLst>
        </c:ser>
        <c:dLbls>
          <c:showLegendKey val="0"/>
          <c:showVal val="0"/>
          <c:showCatName val="0"/>
          <c:showSerName val="0"/>
          <c:showPercent val="0"/>
          <c:showBubbleSize val="0"/>
        </c:dLbls>
        <c:gapWidth val="180"/>
        <c:axId val="782264704"/>
        <c:axId val="782251648"/>
      </c:barChart>
      <c:catAx>
        <c:axId val="782264704"/>
        <c:scaling>
          <c:orientation val="minMax"/>
        </c:scaling>
        <c:delete val="0"/>
        <c:axPos val="l"/>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782251648"/>
        <c:crosses val="autoZero"/>
        <c:auto val="1"/>
        <c:lblAlgn val="ctr"/>
        <c:lblOffset val="100"/>
        <c:noMultiLvlLbl val="0"/>
      </c:catAx>
      <c:valAx>
        <c:axId val="782251648"/>
        <c:scaling>
          <c:orientation val="minMax"/>
        </c:scaling>
        <c:delete val="1"/>
        <c:axPos val="b"/>
        <c:numFmt formatCode="0.00%" sourceLinked="1"/>
        <c:majorTickMark val="out"/>
        <c:minorTickMark val="none"/>
        <c:tickLblPos val="nextTo"/>
        <c:crossAx val="782264704"/>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094307518583495"/>
          <c:y val="0"/>
          <c:w val="0.77919934773456456"/>
          <c:h val="0.67753819927656878"/>
        </c:manualLayout>
      </c:layout>
      <c:barChart>
        <c:barDir val="col"/>
        <c:grouping val="stacked"/>
        <c:varyColors val="0"/>
        <c:ser>
          <c:idx val="2"/>
          <c:order val="0"/>
          <c:tx>
            <c:strRef>
              <c:f>Sheet1!$G$1</c:f>
              <c:strCache>
                <c:ptCount val="1"/>
                <c:pt idx="0">
                  <c:v>Others </c:v>
                </c:pt>
              </c:strCache>
            </c:strRef>
          </c:tx>
          <c:spPr>
            <a:solidFill>
              <a:schemeClr val="accent5"/>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Sheet1!$G$2:$G$17</c:f>
              <c:numCache>
                <c:formatCode>0.00%</c:formatCode>
                <c:ptCount val="16"/>
                <c:pt idx="0">
                  <c:v>7.9100000000000059E-2</c:v>
                </c:pt>
                <c:pt idx="1">
                  <c:v>9.5300000000000051E-2</c:v>
                </c:pt>
                <c:pt idx="2">
                  <c:v>7.46E-2</c:v>
                </c:pt>
                <c:pt idx="3">
                  <c:v>8.6699999999999888E-2</c:v>
                </c:pt>
                <c:pt idx="4">
                  <c:v>8.5000000000000075E-2</c:v>
                </c:pt>
                <c:pt idx="5">
                  <c:v>6.8549999999999889E-2</c:v>
                </c:pt>
                <c:pt idx="6">
                  <c:v>6.2900000000000067E-2</c:v>
                </c:pt>
                <c:pt idx="7">
                  <c:v>6.5099999999999936E-2</c:v>
                </c:pt>
                <c:pt idx="8">
                  <c:v>6.2599999999999878E-2</c:v>
                </c:pt>
                <c:pt idx="9">
                  <c:v>6.3200000000000034E-2</c:v>
                </c:pt>
                <c:pt idx="10">
                  <c:v>6.2000000000000055E-2</c:v>
                </c:pt>
                <c:pt idx="11">
                  <c:v>6.1000000000000054E-2</c:v>
                </c:pt>
                <c:pt idx="12">
                  <c:v>6.0099999999999931E-2</c:v>
                </c:pt>
                <c:pt idx="13">
                  <c:v>5.9299999999999908E-2</c:v>
                </c:pt>
                <c:pt idx="14">
                  <c:v>5.7799999999999963E-2</c:v>
                </c:pt>
                <c:pt idx="15">
                  <c:v>5.6799999999999962E-2</c:v>
                </c:pt>
              </c:numCache>
            </c:numRef>
          </c:val>
          <c:extLst>
            <c:ext xmlns:c16="http://schemas.microsoft.com/office/drawing/2014/chart" uri="{C3380CC4-5D6E-409C-BE32-E72D297353CC}">
              <c16:uniqueId val="{00000001-E655-4DD7-A304-21C0ABF07F06}"/>
            </c:ext>
          </c:extLst>
        </c:ser>
        <c:ser>
          <c:idx val="1"/>
          <c:order val="1"/>
          <c:tx>
            <c:strRef>
              <c:f>Sheet1!$F$1</c:f>
              <c:strCache>
                <c:ptCount val="1"/>
                <c:pt idx="0">
                  <c:v>Consumer Goods</c:v>
                </c:pt>
              </c:strCache>
            </c:strRef>
          </c:tx>
          <c:spPr>
            <a:solidFill>
              <a:schemeClr val="accent3"/>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Sheet1!$F$2:$F$17</c:f>
              <c:numCache>
                <c:formatCode>General</c:formatCode>
                <c:ptCount val="16"/>
              </c:numCache>
            </c:numRef>
          </c:val>
          <c:extLst>
            <c:ext xmlns:c16="http://schemas.microsoft.com/office/drawing/2014/chart" uri="{C3380CC4-5D6E-409C-BE32-E72D297353CC}">
              <c16:uniqueId val="{00000000-E655-4DD7-A304-21C0ABF07F06}"/>
            </c:ext>
          </c:extLst>
        </c:ser>
        <c:ser>
          <c:idx val="7"/>
          <c:order val="2"/>
          <c:tx>
            <c:strRef>
              <c:f>Sheet1!$E$1</c:f>
              <c:strCache>
                <c:ptCount val="1"/>
                <c:pt idx="0">
                  <c:v>Automotive</c:v>
                </c:pt>
              </c:strCache>
            </c:strRef>
          </c:tx>
          <c:spPr>
            <a:solidFill>
              <a:schemeClr val="accent3">
                <a:lumMod val="80000"/>
                <a:lumOff val="2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Sheet1!$E$2:$E$17</c:f>
              <c:numCache>
                <c:formatCode>General</c:formatCode>
                <c:ptCount val="16"/>
              </c:numCache>
            </c:numRef>
          </c:val>
          <c:extLst>
            <c:ext xmlns:c16="http://schemas.microsoft.com/office/drawing/2014/chart" uri="{C3380CC4-5D6E-409C-BE32-E72D297353CC}">
              <c16:uniqueId val="{00000000-CD45-456D-8054-C7FD3BA1258B}"/>
            </c:ext>
          </c:extLst>
        </c:ser>
        <c:ser>
          <c:idx val="5"/>
          <c:order val="3"/>
          <c:tx>
            <c:strRef>
              <c:f>Sheet1!$D$1</c:f>
              <c:strCache>
                <c:ptCount val="1"/>
                <c:pt idx="0">
                  <c:v>Geotextile</c:v>
                </c:pt>
              </c:strCache>
            </c:strRef>
          </c:tx>
          <c:spPr>
            <a:solidFill>
              <a:schemeClr val="accent5">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Sheet1!$D$2:$D$17</c:f>
              <c:numCache>
                <c:formatCode>0.00%</c:formatCode>
                <c:ptCount val="16"/>
                <c:pt idx="0">
                  <c:v>4.9799999999999997E-2</c:v>
                </c:pt>
                <c:pt idx="1">
                  <c:v>4.7800000000000002E-2</c:v>
                </c:pt>
                <c:pt idx="2">
                  <c:v>4.8300000000000003E-2</c:v>
                </c:pt>
                <c:pt idx="3">
                  <c:v>4.9000000000000002E-2</c:v>
                </c:pt>
                <c:pt idx="4">
                  <c:v>4.9500000000000002E-2</c:v>
                </c:pt>
                <c:pt idx="5">
                  <c:v>5.0200000000000002E-2</c:v>
                </c:pt>
                <c:pt idx="6">
                  <c:v>4.7300000000000002E-2</c:v>
                </c:pt>
                <c:pt idx="7">
                  <c:v>4.4299999999999999E-2</c:v>
                </c:pt>
                <c:pt idx="8">
                  <c:v>4.4999999999999998E-2</c:v>
                </c:pt>
                <c:pt idx="9">
                  <c:v>4.5499999999999999E-2</c:v>
                </c:pt>
                <c:pt idx="10">
                  <c:v>4.6100000000000002E-2</c:v>
                </c:pt>
                <c:pt idx="11">
                  <c:v>4.6699999999999998E-2</c:v>
                </c:pt>
                <c:pt idx="12">
                  <c:v>4.7199999999999999E-2</c:v>
                </c:pt>
                <c:pt idx="13">
                  <c:v>4.8000000000000001E-2</c:v>
                </c:pt>
                <c:pt idx="14">
                  <c:v>4.9000000000000002E-2</c:v>
                </c:pt>
                <c:pt idx="15">
                  <c:v>0.05</c:v>
                </c:pt>
              </c:numCache>
            </c:numRef>
          </c:val>
          <c:extLst>
            <c:ext xmlns:c16="http://schemas.microsoft.com/office/drawing/2014/chart" uri="{C3380CC4-5D6E-409C-BE32-E72D297353CC}">
              <c16:uniqueId val="{00000001-CD45-456D-8054-C7FD3BA1258B}"/>
            </c:ext>
          </c:extLst>
        </c:ser>
        <c:ser>
          <c:idx val="4"/>
          <c:order val="4"/>
          <c:tx>
            <c:strRef>
              <c:f>Sheet1!$C$1</c:f>
              <c:strCache>
                <c:ptCount val="1"/>
                <c:pt idx="0">
                  <c:v>Raffia</c:v>
                </c:pt>
              </c:strCache>
            </c:strRef>
          </c:tx>
          <c:spPr>
            <a:solidFill>
              <a:schemeClr val="accent3">
                <a:lumMod val="60000"/>
              </a:schemeClr>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Sheet1!$C$2:$C$17</c:f>
              <c:numCache>
                <c:formatCode>0.00%</c:formatCode>
                <c:ptCount val="16"/>
                <c:pt idx="0">
                  <c:v>0.41299999999999998</c:v>
                </c:pt>
                <c:pt idx="1">
                  <c:v>0.41649999999999998</c:v>
                </c:pt>
                <c:pt idx="2">
                  <c:v>0.42</c:v>
                </c:pt>
                <c:pt idx="3">
                  <c:v>0.42280000000000001</c:v>
                </c:pt>
                <c:pt idx="4">
                  <c:v>0.42630000000000001</c:v>
                </c:pt>
                <c:pt idx="5">
                  <c:v>0.42980000000000002</c:v>
                </c:pt>
                <c:pt idx="6">
                  <c:v>0.43259999999999998</c:v>
                </c:pt>
                <c:pt idx="7">
                  <c:v>0.41720000000000002</c:v>
                </c:pt>
                <c:pt idx="8">
                  <c:v>0.41820000000000002</c:v>
                </c:pt>
                <c:pt idx="9">
                  <c:v>0.41920000000000002</c:v>
                </c:pt>
                <c:pt idx="10">
                  <c:v>0.4204</c:v>
                </c:pt>
                <c:pt idx="11">
                  <c:v>0.42149999999999999</c:v>
                </c:pt>
                <c:pt idx="12">
                  <c:v>0.42270000000000002</c:v>
                </c:pt>
                <c:pt idx="13">
                  <c:v>0.42349999999999999</c:v>
                </c:pt>
                <c:pt idx="14">
                  <c:v>0.42470000000000002</c:v>
                </c:pt>
                <c:pt idx="15">
                  <c:v>0.42599999999999999</c:v>
                </c:pt>
              </c:numCache>
            </c:numRef>
          </c:val>
          <c:extLst>
            <c:ext xmlns:c16="http://schemas.microsoft.com/office/drawing/2014/chart" uri="{C3380CC4-5D6E-409C-BE32-E72D297353CC}">
              <c16:uniqueId val="{00000002-CD45-456D-8054-C7FD3BA1258B}"/>
            </c:ext>
          </c:extLst>
        </c:ser>
        <c:ser>
          <c:idx val="0"/>
          <c:order val="5"/>
          <c:tx>
            <c:strRef>
              <c:f>Sheet1!$B$1</c:f>
              <c:strCache>
                <c:ptCount val="1"/>
                <c:pt idx="0">
                  <c:v>Packaging</c:v>
                </c:pt>
              </c:strCache>
            </c:strRef>
          </c:tx>
          <c:spPr>
            <a:solidFill>
              <a:schemeClr val="accent1"/>
            </a:solidFill>
            <a:ln>
              <a:noFill/>
            </a:ln>
            <a:effectLst/>
          </c:spPr>
          <c:invertIfNegative val="0"/>
          <c:cat>
            <c:strRef>
              <c:f>Sheet1!$A$2:$A$17</c:f>
              <c:strCache>
                <c:ptCount val="16"/>
                <c:pt idx="0">
                  <c:v>2015</c:v>
                </c:pt>
                <c:pt idx="1">
                  <c:v>2016</c:v>
                </c:pt>
                <c:pt idx="2">
                  <c:v>2017</c:v>
                </c:pt>
                <c:pt idx="3">
                  <c:v>2018</c:v>
                </c:pt>
                <c:pt idx="4">
                  <c:v>2019</c:v>
                </c:pt>
                <c:pt idx="5">
                  <c:v>2020</c:v>
                </c:pt>
                <c:pt idx="6">
                  <c:v>2021</c:v>
                </c:pt>
                <c:pt idx="7">
                  <c:v>2022E</c:v>
                </c:pt>
                <c:pt idx="8">
                  <c:v>2023F</c:v>
                </c:pt>
                <c:pt idx="9">
                  <c:v>2024F</c:v>
                </c:pt>
                <c:pt idx="10">
                  <c:v>2025F</c:v>
                </c:pt>
                <c:pt idx="11">
                  <c:v>2026F</c:v>
                </c:pt>
                <c:pt idx="12">
                  <c:v>2027F</c:v>
                </c:pt>
                <c:pt idx="13">
                  <c:v>2028F</c:v>
                </c:pt>
                <c:pt idx="14">
                  <c:v>2029F</c:v>
                </c:pt>
                <c:pt idx="15">
                  <c:v>2030F</c:v>
                </c:pt>
              </c:strCache>
            </c:strRef>
          </c:cat>
          <c:val>
            <c:numRef>
              <c:f>Sheet1!$B$2:$B$17</c:f>
              <c:numCache>
                <c:formatCode>0.00%</c:formatCode>
                <c:ptCount val="16"/>
                <c:pt idx="0">
                  <c:v>0.45810000000000001</c:v>
                </c:pt>
                <c:pt idx="1">
                  <c:v>0.44040000000000001</c:v>
                </c:pt>
                <c:pt idx="2">
                  <c:v>0.45710000000000001</c:v>
                </c:pt>
                <c:pt idx="3">
                  <c:v>0.4415</c:v>
                </c:pt>
                <c:pt idx="4">
                  <c:v>0.43919999999999998</c:v>
                </c:pt>
                <c:pt idx="5">
                  <c:v>0.45145000000000002</c:v>
                </c:pt>
                <c:pt idx="6">
                  <c:v>0.4572</c:v>
                </c:pt>
                <c:pt idx="7">
                  <c:v>0.47339999999999999</c:v>
                </c:pt>
                <c:pt idx="8">
                  <c:v>0.47420000000000001</c:v>
                </c:pt>
                <c:pt idx="9">
                  <c:v>0.47210000000000002</c:v>
                </c:pt>
                <c:pt idx="10">
                  <c:v>0.47149999999999997</c:v>
                </c:pt>
                <c:pt idx="11">
                  <c:v>0.4708</c:v>
                </c:pt>
                <c:pt idx="12">
                  <c:v>0.47</c:v>
                </c:pt>
                <c:pt idx="13">
                  <c:v>0.46920000000000001</c:v>
                </c:pt>
                <c:pt idx="14">
                  <c:v>0.46850000000000003</c:v>
                </c:pt>
                <c:pt idx="15">
                  <c:v>0.4672</c:v>
                </c:pt>
              </c:numCache>
            </c:numRef>
          </c:val>
          <c:extLst>
            <c:ext xmlns:c16="http://schemas.microsoft.com/office/drawing/2014/chart" uri="{C3380CC4-5D6E-409C-BE32-E72D297353CC}">
              <c16:uniqueId val="{00000003-CD45-456D-8054-C7FD3BA1258B}"/>
            </c:ext>
          </c:extLst>
        </c:ser>
        <c:dLbls>
          <c:showLegendKey val="0"/>
          <c:showVal val="0"/>
          <c:showCatName val="0"/>
          <c:showSerName val="0"/>
          <c:showPercent val="0"/>
          <c:showBubbleSize val="0"/>
        </c:dLbls>
        <c:gapWidth val="150"/>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0"/>
        <c:spPr>
          <a:noFill/>
          <a:ln w="9525" cap="flat" cmpd="sng" algn="ctr">
            <a:solidFill>
              <a:schemeClr val="tx1">
                <a:lumMod val="15000"/>
                <a:lumOff val="85000"/>
              </a:schemeClr>
            </a:solidFill>
            <a:round/>
          </a:ln>
          <a:effectLst/>
        </c:spPr>
        <c:txPr>
          <a:bodyPr rot="0" spcFirstLastPara="1" vertOverflow="ellipsis" vert="horz" wrap="square" anchor="ctr" anchorCtr="1"/>
          <a:lstStyle/>
          <a:p>
            <a:pPr algn="just" rtl="0">
              <a:defRPr sz="9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withinLinear" id="17">
  <a:schemeClr val="accent4"/>
</cs:colorStyle>
</file>

<file path=ppt/charts/colors1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withinLinear" id="17">
  <a:schemeClr val="accent4"/>
</cs:colorStyle>
</file>

<file path=ppt/charts/colors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2E7409-3B21-4BEC-B214-2F9A00E3E18F}"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IN"/>
        </a:p>
      </dgm:t>
    </dgm:pt>
    <dgm:pt modelId="{D31A3D4F-38A7-4E17-9BB6-4DD114F31752}">
      <dgm:prSet phldrT="[Text]" custT="1"/>
      <dgm:spPr>
        <a:solidFill>
          <a:schemeClr val="bg1"/>
        </a:solidFill>
        <a:ln w="28575">
          <a:solidFill>
            <a:schemeClr val="accent2">
              <a:lumMod val="75000"/>
            </a:schemeClr>
          </a:solidFill>
        </a:ln>
      </dgm:spPr>
      <dgm:t>
        <a:bodyPr/>
        <a:lstStyle/>
        <a:p>
          <a:pPr algn="just"/>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The company has invested in </a:t>
          </a:r>
          <a:r>
            <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rPr>
            <a:t>Multizone catalytic cracking (MCC) process to target the chemical transformation of hydrocarbon feedstocks and neat  crude oil to propylene, ethylene, benzene, Polypropylene Homopolymer, and xylene that would eventually help in increase of the sales annually. </a:t>
          </a:r>
        </a:p>
      </dgm:t>
    </dgm:pt>
    <dgm:pt modelId="{8E396157-6F2D-4D87-B247-339782EB0A66}" type="parTrans" cxnId="{AFD7E6F7-FBA0-472D-B83D-9F8EE9210B93}">
      <dgm:prSet/>
      <dgm:spPr/>
      <dgm:t>
        <a:bodyPr/>
        <a:lstStyle/>
        <a:p>
          <a:endParaRPr lang="en-IN" sz="1000">
            <a:latin typeface="Verdana" panose="020B0604030504040204" pitchFamily="34" charset="0"/>
            <a:ea typeface="Verdana" panose="020B0604030504040204" pitchFamily="34" charset="0"/>
            <a:cs typeface="Verdana" panose="020B0604030504040204" pitchFamily="34" charset="0"/>
          </a:endParaRPr>
        </a:p>
      </dgm:t>
    </dgm:pt>
    <dgm:pt modelId="{233D4AB0-67D6-428C-BC67-84771A0469C4}" type="sibTrans" cxnId="{AFD7E6F7-FBA0-472D-B83D-9F8EE9210B93}">
      <dgm:prSet/>
      <dgm:spPr/>
      <dgm:t>
        <a:bodyPr/>
        <a:lstStyle/>
        <a:p>
          <a:endParaRPr lang="en-IN" sz="1000">
            <a:latin typeface="Verdana" panose="020B0604030504040204" pitchFamily="34" charset="0"/>
            <a:ea typeface="Verdana" panose="020B0604030504040204" pitchFamily="34" charset="0"/>
            <a:cs typeface="Verdana" panose="020B0604030504040204" pitchFamily="34" charset="0"/>
          </a:endParaRPr>
        </a:p>
      </dgm:t>
    </dgm:pt>
    <dgm:pt modelId="{B2C4BBA5-5195-499B-AB0A-D56CC8034A47}">
      <dgm:prSet phldrT="[Text]" custT="1"/>
      <dgm:spPr>
        <a:solidFill>
          <a:schemeClr val="bg1"/>
        </a:solidFill>
        <a:ln w="28575">
          <a:solidFill>
            <a:schemeClr val="accent2">
              <a:lumMod val="75000"/>
            </a:schemeClr>
          </a:solidFill>
        </a:ln>
      </dgm:spPr>
      <dgm:t>
        <a:bodyPr/>
        <a:lstStyle/>
        <a:p>
          <a:pPr algn="just">
            <a:buChar char="•"/>
          </a:pP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RIL strategically planned to </a:t>
          </a:r>
          <a:r>
            <a:rPr lang="en-US"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build a technology for separation of the benzene-Polypropylene Homopolymer-xylene components from gasoline and recycling of the raffinate steam to MCC riser. This would minimize the waste and further increase the operating efficiency. </a:t>
          </a:r>
          <a:endPar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dgm:t>
    </dgm:pt>
    <dgm:pt modelId="{E90033C3-D87A-482B-9952-707BFA2CAD38}" type="parTrans" cxnId="{908DD195-AEDE-4AB5-AE10-92A69C9ABFCC}">
      <dgm:prSet/>
      <dgm:spPr/>
      <dgm:t>
        <a:bodyPr/>
        <a:lstStyle/>
        <a:p>
          <a:endParaRPr lang="en-IN" sz="1000">
            <a:latin typeface="Verdana" panose="020B0604030504040204" pitchFamily="34" charset="0"/>
            <a:ea typeface="Verdana" panose="020B0604030504040204" pitchFamily="34" charset="0"/>
            <a:cs typeface="Verdana" panose="020B0604030504040204" pitchFamily="34" charset="0"/>
          </a:endParaRPr>
        </a:p>
      </dgm:t>
    </dgm:pt>
    <dgm:pt modelId="{AF2A77DF-10EB-4265-B23C-4189727CDE3A}" type="sibTrans" cxnId="{908DD195-AEDE-4AB5-AE10-92A69C9ABFCC}">
      <dgm:prSet/>
      <dgm:spPr/>
      <dgm:t>
        <a:bodyPr/>
        <a:lstStyle/>
        <a:p>
          <a:endParaRPr lang="en-IN" sz="1000">
            <a:latin typeface="Verdana" panose="020B0604030504040204" pitchFamily="34" charset="0"/>
            <a:ea typeface="Verdana" panose="020B0604030504040204" pitchFamily="34" charset="0"/>
            <a:cs typeface="Verdana" panose="020B0604030504040204" pitchFamily="34" charset="0"/>
          </a:endParaRPr>
        </a:p>
      </dgm:t>
    </dgm:pt>
    <dgm:pt modelId="{383157AF-BA59-487B-A789-7EA263723037}">
      <dgm:prSet phldrT="[Text]" custT="1"/>
      <dgm:spPr>
        <a:solidFill>
          <a:schemeClr val="bg1"/>
        </a:solidFill>
        <a:ln w="28575">
          <a:solidFill>
            <a:schemeClr val="accent2">
              <a:lumMod val="75000"/>
            </a:schemeClr>
          </a:solidFill>
        </a:ln>
      </dgm:spPr>
      <dgm:t>
        <a:bodyPr/>
        <a:lstStyle/>
        <a:p>
          <a:pPr algn="just">
            <a:buNone/>
          </a:pP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The company has also successfully completed the implementation of “Dual feed scheme” in existing Polypropylene Homopolymer columns to enhance its petrochemical production volume. </a:t>
          </a:r>
          <a:endPar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dgm:t>
    </dgm:pt>
    <dgm:pt modelId="{9C277754-3C91-46F2-86A2-E015B93409F9}" type="parTrans" cxnId="{95CFD468-C38E-4F5B-AFDB-B9B44850C194}">
      <dgm:prSet/>
      <dgm:spPr/>
      <dgm:t>
        <a:bodyPr/>
        <a:lstStyle/>
        <a:p>
          <a:endParaRPr lang="en-IN" sz="1000">
            <a:latin typeface="Verdana" panose="020B0604030504040204" pitchFamily="34" charset="0"/>
            <a:ea typeface="Verdana" panose="020B0604030504040204" pitchFamily="34" charset="0"/>
            <a:cs typeface="Verdana" panose="020B0604030504040204" pitchFamily="34" charset="0"/>
          </a:endParaRPr>
        </a:p>
      </dgm:t>
    </dgm:pt>
    <dgm:pt modelId="{A15F3E09-D68A-4492-8D6A-5B32AA6F172C}" type="sibTrans" cxnId="{95CFD468-C38E-4F5B-AFDB-B9B44850C194}">
      <dgm:prSet/>
      <dgm:spPr/>
      <dgm:t>
        <a:bodyPr/>
        <a:lstStyle/>
        <a:p>
          <a:endParaRPr lang="en-IN" sz="1000">
            <a:latin typeface="Verdana" panose="020B0604030504040204" pitchFamily="34" charset="0"/>
            <a:ea typeface="Verdana" panose="020B0604030504040204" pitchFamily="34" charset="0"/>
            <a:cs typeface="Verdana" panose="020B0604030504040204" pitchFamily="34" charset="0"/>
          </a:endParaRPr>
        </a:p>
      </dgm:t>
    </dgm:pt>
    <dgm:pt modelId="{B6E134C0-D05F-4EF3-A89B-A08B2CC3B4C2}">
      <dgm:prSet custT="1"/>
      <dgm:spPr>
        <a:solidFill>
          <a:prstClr val="white"/>
        </a:solidFill>
        <a:ln w="28575" cap="flat" cmpd="sng" algn="ctr">
          <a:solidFill>
            <a:srgbClr val="ED7D31">
              <a:lumMod val="75000"/>
            </a:srgbClr>
          </a:solidFill>
          <a:prstDash val="solid"/>
          <a:miter lim="800000"/>
        </a:ln>
        <a:effectLst/>
      </dgm:spPr>
      <dgm:t>
        <a:bodyPr spcFirstLastPara="0" vert="horz" wrap="square" lIns="38100" tIns="38100" rIns="38100" bIns="38100" numCol="1" spcCol="1270" anchor="ctr" anchorCtr="0"/>
        <a:lstStyle/>
        <a:p>
          <a:pPr marL="0" lvl="0" indent="0" algn="just" defTabSz="444500">
            <a:lnSpc>
              <a:spcPct val="90000"/>
            </a:lnSpc>
            <a:spcBef>
              <a:spcPct val="0"/>
            </a:spcBef>
            <a:spcAft>
              <a:spcPct val="35000"/>
            </a:spcAft>
            <a:buNone/>
          </a:pPr>
          <a:r>
            <a:rPr lang="en-IN" sz="9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The company has also invested in a </a:t>
          </a:r>
          <a:r>
            <a:rPr lang="en-IN" sz="1000" b="0" i="0" u="none" strike="noStrike" kern="1200" dirty="0">
              <a:solidFill>
                <a:prstClr val="black"/>
              </a:solidFill>
              <a:effectLst/>
              <a:latin typeface="Verdana" panose="020B0604030504040204" pitchFamily="34" charset="0"/>
              <a:ea typeface="Verdana" panose="020B0604030504040204" pitchFamily="34" charset="0"/>
              <a:cs typeface="Verdana" panose="020B0604030504040204" pitchFamily="34" charset="0"/>
            </a:rPr>
            <a:t>regenerable</a:t>
          </a:r>
          <a:r>
            <a:rPr lang="en-IN" sz="9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and cost-effective Reliance Olefins Removal catalyst (RELORCAT) to cut out the unsaturated hydrocarbon production from benzene-Polypropylene Homopolymer-xylene plants</a:t>
          </a:r>
          <a:endParaRPr lang="en-IN" sz="900" kern="1200" dirty="0"/>
        </a:p>
      </dgm:t>
    </dgm:pt>
    <dgm:pt modelId="{FCEFD652-99FB-42E7-8C40-CE57DF929B27}" type="parTrans" cxnId="{13D9AB04-CF69-44A1-8A0B-82BC18AB6A7E}">
      <dgm:prSet/>
      <dgm:spPr/>
      <dgm:t>
        <a:bodyPr/>
        <a:lstStyle/>
        <a:p>
          <a:endParaRPr lang="en-IN"/>
        </a:p>
      </dgm:t>
    </dgm:pt>
    <dgm:pt modelId="{07B79AB1-5E39-4457-B49D-E6F8800C9ED6}" type="sibTrans" cxnId="{13D9AB04-CF69-44A1-8A0B-82BC18AB6A7E}">
      <dgm:prSet/>
      <dgm:spPr/>
      <dgm:t>
        <a:bodyPr/>
        <a:lstStyle/>
        <a:p>
          <a:endParaRPr lang="en-IN"/>
        </a:p>
      </dgm:t>
    </dgm:pt>
    <dgm:pt modelId="{3CF73F6E-E6D7-402E-8682-AF0061C15D40}" type="pres">
      <dgm:prSet presAssocID="{5D2E7409-3B21-4BEC-B214-2F9A00E3E18F}" presName="diagram" presStyleCnt="0">
        <dgm:presLayoutVars>
          <dgm:dir/>
          <dgm:resizeHandles val="exact"/>
        </dgm:presLayoutVars>
      </dgm:prSet>
      <dgm:spPr/>
    </dgm:pt>
    <dgm:pt modelId="{C61E31BA-CD51-49DD-8EE5-7294990A2B7F}" type="pres">
      <dgm:prSet presAssocID="{D31A3D4F-38A7-4E17-9BB6-4DD114F31752}" presName="node" presStyleLbl="node1" presStyleIdx="0" presStyleCnt="4" custScaleX="172400">
        <dgm:presLayoutVars>
          <dgm:bulletEnabled val="1"/>
        </dgm:presLayoutVars>
      </dgm:prSet>
      <dgm:spPr/>
    </dgm:pt>
    <dgm:pt modelId="{48534016-9D63-4901-BC2A-2DFD85E99C66}" type="pres">
      <dgm:prSet presAssocID="{233D4AB0-67D6-428C-BC67-84771A0469C4}" presName="sibTrans" presStyleCnt="0"/>
      <dgm:spPr/>
    </dgm:pt>
    <dgm:pt modelId="{015A17A8-10BA-4706-A799-A9EC6F021E8C}" type="pres">
      <dgm:prSet presAssocID="{B2C4BBA5-5195-499B-AB0A-D56CC8034A47}" presName="node" presStyleLbl="node1" presStyleIdx="1" presStyleCnt="4" custScaleX="172400">
        <dgm:presLayoutVars>
          <dgm:bulletEnabled val="1"/>
        </dgm:presLayoutVars>
      </dgm:prSet>
      <dgm:spPr/>
    </dgm:pt>
    <dgm:pt modelId="{DE90B778-43D7-42FF-B33B-A77E86AD89FC}" type="pres">
      <dgm:prSet presAssocID="{AF2A77DF-10EB-4265-B23C-4189727CDE3A}" presName="sibTrans" presStyleCnt="0"/>
      <dgm:spPr/>
    </dgm:pt>
    <dgm:pt modelId="{922EF27E-4238-4D05-8295-FA6E4989C6E4}" type="pres">
      <dgm:prSet presAssocID="{383157AF-BA59-487B-A789-7EA263723037}" presName="node" presStyleLbl="node1" presStyleIdx="2" presStyleCnt="4" custScaleX="172400" custScaleY="77198">
        <dgm:presLayoutVars>
          <dgm:bulletEnabled val="1"/>
        </dgm:presLayoutVars>
      </dgm:prSet>
      <dgm:spPr/>
    </dgm:pt>
    <dgm:pt modelId="{186738D3-A51C-46D5-AD02-4FB8C9C09D23}" type="pres">
      <dgm:prSet presAssocID="{A15F3E09-D68A-4492-8D6A-5B32AA6F172C}" presName="sibTrans" presStyleCnt="0"/>
      <dgm:spPr/>
    </dgm:pt>
    <dgm:pt modelId="{A95A17FC-8981-4685-81E1-5BCBE0B244E4}" type="pres">
      <dgm:prSet presAssocID="{B6E134C0-D05F-4EF3-A89B-A08B2CC3B4C2}" presName="node" presStyleLbl="node1" presStyleIdx="3" presStyleCnt="4" custScaleX="166556" custScaleY="63558">
        <dgm:presLayoutVars>
          <dgm:bulletEnabled val="1"/>
        </dgm:presLayoutVars>
      </dgm:prSet>
      <dgm:spPr>
        <a:xfrm>
          <a:off x="829856" y="3678382"/>
          <a:ext cx="1873647" cy="1124188"/>
        </a:xfrm>
        <a:prstGeom prst="rect">
          <a:avLst/>
        </a:prstGeom>
      </dgm:spPr>
    </dgm:pt>
  </dgm:ptLst>
  <dgm:cxnLst>
    <dgm:cxn modelId="{13D9AB04-CF69-44A1-8A0B-82BC18AB6A7E}" srcId="{5D2E7409-3B21-4BEC-B214-2F9A00E3E18F}" destId="{B6E134C0-D05F-4EF3-A89B-A08B2CC3B4C2}" srcOrd="3" destOrd="0" parTransId="{FCEFD652-99FB-42E7-8C40-CE57DF929B27}" sibTransId="{07B79AB1-5E39-4457-B49D-E6F8800C9ED6}"/>
    <dgm:cxn modelId="{D085472F-90F8-48C9-97F0-21FB224CF9BD}" type="presOf" srcId="{B2C4BBA5-5195-499B-AB0A-D56CC8034A47}" destId="{015A17A8-10BA-4706-A799-A9EC6F021E8C}" srcOrd="0" destOrd="0" presId="urn:microsoft.com/office/officeart/2005/8/layout/default"/>
    <dgm:cxn modelId="{3C69FA42-9DEE-4F9B-AA7C-C17FD6665726}" type="presOf" srcId="{383157AF-BA59-487B-A789-7EA263723037}" destId="{922EF27E-4238-4D05-8295-FA6E4989C6E4}" srcOrd="0" destOrd="0" presId="urn:microsoft.com/office/officeart/2005/8/layout/default"/>
    <dgm:cxn modelId="{95CFD468-C38E-4F5B-AFDB-B9B44850C194}" srcId="{5D2E7409-3B21-4BEC-B214-2F9A00E3E18F}" destId="{383157AF-BA59-487B-A789-7EA263723037}" srcOrd="2" destOrd="0" parTransId="{9C277754-3C91-46F2-86A2-E015B93409F9}" sibTransId="{A15F3E09-D68A-4492-8D6A-5B32AA6F172C}"/>
    <dgm:cxn modelId="{908DD195-AEDE-4AB5-AE10-92A69C9ABFCC}" srcId="{5D2E7409-3B21-4BEC-B214-2F9A00E3E18F}" destId="{B2C4BBA5-5195-499B-AB0A-D56CC8034A47}" srcOrd="1" destOrd="0" parTransId="{E90033C3-D87A-482B-9952-707BFA2CAD38}" sibTransId="{AF2A77DF-10EB-4265-B23C-4189727CDE3A}"/>
    <dgm:cxn modelId="{7AE36CDE-6A9A-46DD-A59C-1235AD2EC83A}" type="presOf" srcId="{B6E134C0-D05F-4EF3-A89B-A08B2CC3B4C2}" destId="{A95A17FC-8981-4685-81E1-5BCBE0B244E4}" srcOrd="0" destOrd="0" presId="urn:microsoft.com/office/officeart/2005/8/layout/default"/>
    <dgm:cxn modelId="{4E414AE0-AD09-417A-9D4E-5494B5DC3544}" type="presOf" srcId="{5D2E7409-3B21-4BEC-B214-2F9A00E3E18F}" destId="{3CF73F6E-E6D7-402E-8682-AF0061C15D40}" srcOrd="0" destOrd="0" presId="urn:microsoft.com/office/officeart/2005/8/layout/default"/>
    <dgm:cxn modelId="{BC55EAE2-2C25-433A-8E8B-C9BB35C28BE9}" type="presOf" srcId="{D31A3D4F-38A7-4E17-9BB6-4DD114F31752}" destId="{C61E31BA-CD51-49DD-8EE5-7294990A2B7F}" srcOrd="0" destOrd="0" presId="urn:microsoft.com/office/officeart/2005/8/layout/default"/>
    <dgm:cxn modelId="{AFD7E6F7-FBA0-472D-B83D-9F8EE9210B93}" srcId="{5D2E7409-3B21-4BEC-B214-2F9A00E3E18F}" destId="{D31A3D4F-38A7-4E17-9BB6-4DD114F31752}" srcOrd="0" destOrd="0" parTransId="{8E396157-6F2D-4D87-B247-339782EB0A66}" sibTransId="{233D4AB0-67D6-428C-BC67-84771A0469C4}"/>
    <dgm:cxn modelId="{8F1EA1F4-C90F-4413-B9EB-F525AD86D81D}" type="presParOf" srcId="{3CF73F6E-E6D7-402E-8682-AF0061C15D40}" destId="{C61E31BA-CD51-49DD-8EE5-7294990A2B7F}" srcOrd="0" destOrd="0" presId="urn:microsoft.com/office/officeart/2005/8/layout/default"/>
    <dgm:cxn modelId="{58A91964-A897-4F06-ACAB-58649C80DDA9}" type="presParOf" srcId="{3CF73F6E-E6D7-402E-8682-AF0061C15D40}" destId="{48534016-9D63-4901-BC2A-2DFD85E99C66}" srcOrd="1" destOrd="0" presId="urn:microsoft.com/office/officeart/2005/8/layout/default"/>
    <dgm:cxn modelId="{187FF98E-CAA6-4AAB-A9D6-8521D3B9418A}" type="presParOf" srcId="{3CF73F6E-E6D7-402E-8682-AF0061C15D40}" destId="{015A17A8-10BA-4706-A799-A9EC6F021E8C}" srcOrd="2" destOrd="0" presId="urn:microsoft.com/office/officeart/2005/8/layout/default"/>
    <dgm:cxn modelId="{948CF3D6-DDE9-40F4-AD09-D3458A41683B}" type="presParOf" srcId="{3CF73F6E-E6D7-402E-8682-AF0061C15D40}" destId="{DE90B778-43D7-42FF-B33B-A77E86AD89FC}" srcOrd="3" destOrd="0" presId="urn:microsoft.com/office/officeart/2005/8/layout/default"/>
    <dgm:cxn modelId="{4D6509EF-0DBA-44CB-B4FF-704BFD6931FD}" type="presParOf" srcId="{3CF73F6E-E6D7-402E-8682-AF0061C15D40}" destId="{922EF27E-4238-4D05-8295-FA6E4989C6E4}" srcOrd="4" destOrd="0" presId="urn:microsoft.com/office/officeart/2005/8/layout/default"/>
    <dgm:cxn modelId="{683EF1A0-F108-4AD9-BA4F-D79CF08A9079}" type="presParOf" srcId="{3CF73F6E-E6D7-402E-8682-AF0061C15D40}" destId="{186738D3-A51C-46D5-AD02-4FB8C9C09D23}" srcOrd="5" destOrd="0" presId="urn:microsoft.com/office/officeart/2005/8/layout/default"/>
    <dgm:cxn modelId="{6E097E52-6058-4FDE-B28E-122E192B2E09}" type="presParOf" srcId="{3CF73F6E-E6D7-402E-8682-AF0061C15D40}" destId="{A95A17FC-8981-4685-81E1-5BCBE0B244E4}"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2E7409-3B21-4BEC-B214-2F9A00E3E18F}"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IN"/>
        </a:p>
      </dgm:t>
    </dgm:pt>
    <dgm:pt modelId="{D31A3D4F-38A7-4E17-9BB6-4DD114F31752}">
      <dgm:prSet phldrT="[Text]" custT="1"/>
      <dgm:spPr>
        <a:solidFill>
          <a:schemeClr val="bg1"/>
        </a:solidFill>
        <a:ln w="28575">
          <a:solidFill>
            <a:schemeClr val="accent2">
              <a:lumMod val="75000"/>
            </a:schemeClr>
          </a:solidFill>
        </a:ln>
      </dgm:spPr>
      <dgm:t>
        <a:bodyPr/>
        <a:lstStyle/>
        <a:p>
          <a:pPr algn="just"/>
          <a:r>
            <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rPr>
            <a:t>Indian oil board has sanctioned commissioning of a Polypropylene Homopolymer plant (50 KTPA capacity) along with the Integrated Para-Xylene (PX) and Purified Terephthalic Acid (PTA) project at Paradip, Odisha in lieu of unlocking better potential in its petrochemical business. </a:t>
          </a:r>
        </a:p>
      </dgm:t>
    </dgm:pt>
    <dgm:pt modelId="{8E396157-6F2D-4D87-B247-339782EB0A66}" type="parTrans" cxnId="{AFD7E6F7-FBA0-472D-B83D-9F8EE9210B93}">
      <dgm:prSet/>
      <dgm:spPr/>
      <dgm:t>
        <a:bodyPr/>
        <a:lstStyle/>
        <a:p>
          <a:endParaRPr lang="en-IN" sz="1000">
            <a:latin typeface="Verdana" panose="020B0604030504040204" pitchFamily="34" charset="0"/>
            <a:ea typeface="Verdana" panose="020B0604030504040204" pitchFamily="34" charset="0"/>
            <a:cs typeface="Verdana" panose="020B0604030504040204" pitchFamily="34" charset="0"/>
          </a:endParaRPr>
        </a:p>
      </dgm:t>
    </dgm:pt>
    <dgm:pt modelId="{233D4AB0-67D6-428C-BC67-84771A0469C4}" type="sibTrans" cxnId="{AFD7E6F7-FBA0-472D-B83D-9F8EE9210B93}">
      <dgm:prSet/>
      <dgm:spPr/>
      <dgm:t>
        <a:bodyPr/>
        <a:lstStyle/>
        <a:p>
          <a:endParaRPr lang="en-IN" sz="1000">
            <a:latin typeface="Verdana" panose="020B0604030504040204" pitchFamily="34" charset="0"/>
            <a:ea typeface="Verdana" panose="020B0604030504040204" pitchFamily="34" charset="0"/>
            <a:cs typeface="Verdana" panose="020B0604030504040204" pitchFamily="34" charset="0"/>
          </a:endParaRPr>
        </a:p>
      </dgm:t>
    </dgm:pt>
    <dgm:pt modelId="{B2C4BBA5-5195-499B-AB0A-D56CC8034A47}">
      <dgm:prSet phldrT="[Text]" custT="1"/>
      <dgm:spPr>
        <a:solidFill>
          <a:schemeClr val="bg1"/>
        </a:solidFill>
        <a:ln w="28575">
          <a:solidFill>
            <a:schemeClr val="accent2">
              <a:lumMod val="75000"/>
            </a:schemeClr>
          </a:solidFill>
        </a:ln>
      </dgm:spPr>
      <dgm:t>
        <a:bodyPr/>
        <a:lstStyle/>
        <a:p>
          <a:pPr algn="just">
            <a:buChar char="•"/>
          </a:pP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The company plans to increase the production of petrochemicals with an aim to achieve 7.5% of petrochemical intensity index by 2025.</a:t>
          </a:r>
        </a:p>
        <a:p>
          <a:pPr algn="just">
            <a:buChar char="•"/>
          </a:pP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With implementation of the “Make in India” program by the government, IOCL has included the investment of INR 35,000 Cr in the petrochemical sector in its coming 5-year plan.</a:t>
          </a:r>
        </a:p>
      </dgm:t>
    </dgm:pt>
    <dgm:pt modelId="{E90033C3-D87A-482B-9952-707BFA2CAD38}" type="parTrans" cxnId="{908DD195-AEDE-4AB5-AE10-92A69C9ABFCC}">
      <dgm:prSet/>
      <dgm:spPr/>
      <dgm:t>
        <a:bodyPr/>
        <a:lstStyle/>
        <a:p>
          <a:endParaRPr lang="en-IN" sz="1000">
            <a:latin typeface="Verdana" panose="020B0604030504040204" pitchFamily="34" charset="0"/>
            <a:ea typeface="Verdana" panose="020B0604030504040204" pitchFamily="34" charset="0"/>
            <a:cs typeface="Verdana" panose="020B0604030504040204" pitchFamily="34" charset="0"/>
          </a:endParaRPr>
        </a:p>
      </dgm:t>
    </dgm:pt>
    <dgm:pt modelId="{AF2A77DF-10EB-4265-B23C-4189727CDE3A}" type="sibTrans" cxnId="{908DD195-AEDE-4AB5-AE10-92A69C9ABFCC}">
      <dgm:prSet/>
      <dgm:spPr/>
      <dgm:t>
        <a:bodyPr/>
        <a:lstStyle/>
        <a:p>
          <a:endParaRPr lang="en-IN" sz="1000">
            <a:latin typeface="Verdana" panose="020B0604030504040204" pitchFamily="34" charset="0"/>
            <a:ea typeface="Verdana" panose="020B0604030504040204" pitchFamily="34" charset="0"/>
            <a:cs typeface="Verdana" panose="020B0604030504040204" pitchFamily="34" charset="0"/>
          </a:endParaRPr>
        </a:p>
      </dgm:t>
    </dgm:pt>
    <dgm:pt modelId="{383157AF-BA59-487B-A789-7EA263723037}">
      <dgm:prSet phldrT="[Text]" custT="1"/>
      <dgm:spPr>
        <a:solidFill>
          <a:schemeClr val="bg1"/>
        </a:solidFill>
        <a:ln w="28575">
          <a:solidFill>
            <a:schemeClr val="accent2">
              <a:lumMod val="75000"/>
            </a:schemeClr>
          </a:solidFill>
        </a:ln>
      </dgm:spPr>
      <dgm:t>
        <a:bodyPr/>
        <a:lstStyle/>
        <a:p>
          <a:pPr algn="just">
            <a:buNone/>
          </a:pP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To strengthen its market competitiveness the Panipat and Paradip production </a:t>
          </a:r>
          <a:r>
            <a:rPr lang="en-IN" sz="1000" b="0" i="0" u="none" strike="noStrike"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centers</a:t>
          </a: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have been deployed with cutting-edge technologies to meet specific requirements of its customers.</a:t>
          </a:r>
        </a:p>
      </dgm:t>
    </dgm:pt>
    <dgm:pt modelId="{9C277754-3C91-46F2-86A2-E015B93409F9}" type="parTrans" cxnId="{95CFD468-C38E-4F5B-AFDB-B9B44850C194}">
      <dgm:prSet/>
      <dgm:spPr/>
      <dgm:t>
        <a:bodyPr/>
        <a:lstStyle/>
        <a:p>
          <a:endParaRPr lang="en-IN" sz="1000">
            <a:latin typeface="Verdana" panose="020B0604030504040204" pitchFamily="34" charset="0"/>
            <a:ea typeface="Verdana" panose="020B0604030504040204" pitchFamily="34" charset="0"/>
            <a:cs typeface="Verdana" panose="020B0604030504040204" pitchFamily="34" charset="0"/>
          </a:endParaRPr>
        </a:p>
      </dgm:t>
    </dgm:pt>
    <dgm:pt modelId="{A15F3E09-D68A-4492-8D6A-5B32AA6F172C}" type="sibTrans" cxnId="{95CFD468-C38E-4F5B-AFDB-B9B44850C194}">
      <dgm:prSet/>
      <dgm:spPr/>
      <dgm:t>
        <a:bodyPr/>
        <a:lstStyle/>
        <a:p>
          <a:endParaRPr lang="en-IN" sz="1000">
            <a:latin typeface="Verdana" panose="020B0604030504040204" pitchFamily="34" charset="0"/>
            <a:ea typeface="Verdana" panose="020B0604030504040204" pitchFamily="34" charset="0"/>
            <a:cs typeface="Verdana" panose="020B0604030504040204" pitchFamily="34" charset="0"/>
          </a:endParaRPr>
        </a:p>
      </dgm:t>
    </dgm:pt>
    <dgm:pt modelId="{3CF73F6E-E6D7-402E-8682-AF0061C15D40}" type="pres">
      <dgm:prSet presAssocID="{5D2E7409-3B21-4BEC-B214-2F9A00E3E18F}" presName="diagram" presStyleCnt="0">
        <dgm:presLayoutVars>
          <dgm:dir/>
          <dgm:resizeHandles val="exact"/>
        </dgm:presLayoutVars>
      </dgm:prSet>
      <dgm:spPr/>
    </dgm:pt>
    <dgm:pt modelId="{C61E31BA-CD51-49DD-8EE5-7294990A2B7F}" type="pres">
      <dgm:prSet presAssocID="{D31A3D4F-38A7-4E17-9BB6-4DD114F31752}" presName="node" presStyleLbl="node1" presStyleIdx="0" presStyleCnt="3" custScaleX="172400">
        <dgm:presLayoutVars>
          <dgm:bulletEnabled val="1"/>
        </dgm:presLayoutVars>
      </dgm:prSet>
      <dgm:spPr/>
    </dgm:pt>
    <dgm:pt modelId="{48534016-9D63-4901-BC2A-2DFD85E99C66}" type="pres">
      <dgm:prSet presAssocID="{233D4AB0-67D6-428C-BC67-84771A0469C4}" presName="sibTrans" presStyleCnt="0"/>
      <dgm:spPr/>
    </dgm:pt>
    <dgm:pt modelId="{015A17A8-10BA-4706-A799-A9EC6F021E8C}" type="pres">
      <dgm:prSet presAssocID="{B2C4BBA5-5195-499B-AB0A-D56CC8034A47}" presName="node" presStyleLbl="node1" presStyleIdx="1" presStyleCnt="3" custScaleX="172400" custScaleY="139813">
        <dgm:presLayoutVars>
          <dgm:bulletEnabled val="1"/>
        </dgm:presLayoutVars>
      </dgm:prSet>
      <dgm:spPr/>
    </dgm:pt>
    <dgm:pt modelId="{DE90B778-43D7-42FF-B33B-A77E86AD89FC}" type="pres">
      <dgm:prSet presAssocID="{AF2A77DF-10EB-4265-B23C-4189727CDE3A}" presName="sibTrans" presStyleCnt="0"/>
      <dgm:spPr/>
    </dgm:pt>
    <dgm:pt modelId="{922EF27E-4238-4D05-8295-FA6E4989C6E4}" type="pres">
      <dgm:prSet presAssocID="{383157AF-BA59-487B-A789-7EA263723037}" presName="node" presStyleLbl="node1" presStyleIdx="2" presStyleCnt="3" custScaleX="172400" custScaleY="121791">
        <dgm:presLayoutVars>
          <dgm:bulletEnabled val="1"/>
        </dgm:presLayoutVars>
      </dgm:prSet>
      <dgm:spPr/>
    </dgm:pt>
  </dgm:ptLst>
  <dgm:cxnLst>
    <dgm:cxn modelId="{D085472F-90F8-48C9-97F0-21FB224CF9BD}" type="presOf" srcId="{B2C4BBA5-5195-499B-AB0A-D56CC8034A47}" destId="{015A17A8-10BA-4706-A799-A9EC6F021E8C}" srcOrd="0" destOrd="0" presId="urn:microsoft.com/office/officeart/2005/8/layout/default"/>
    <dgm:cxn modelId="{3C69FA42-9DEE-4F9B-AA7C-C17FD6665726}" type="presOf" srcId="{383157AF-BA59-487B-A789-7EA263723037}" destId="{922EF27E-4238-4D05-8295-FA6E4989C6E4}" srcOrd="0" destOrd="0" presId="urn:microsoft.com/office/officeart/2005/8/layout/default"/>
    <dgm:cxn modelId="{95CFD468-C38E-4F5B-AFDB-B9B44850C194}" srcId="{5D2E7409-3B21-4BEC-B214-2F9A00E3E18F}" destId="{383157AF-BA59-487B-A789-7EA263723037}" srcOrd="2" destOrd="0" parTransId="{9C277754-3C91-46F2-86A2-E015B93409F9}" sibTransId="{A15F3E09-D68A-4492-8D6A-5B32AA6F172C}"/>
    <dgm:cxn modelId="{908DD195-AEDE-4AB5-AE10-92A69C9ABFCC}" srcId="{5D2E7409-3B21-4BEC-B214-2F9A00E3E18F}" destId="{B2C4BBA5-5195-499B-AB0A-D56CC8034A47}" srcOrd="1" destOrd="0" parTransId="{E90033C3-D87A-482B-9952-707BFA2CAD38}" sibTransId="{AF2A77DF-10EB-4265-B23C-4189727CDE3A}"/>
    <dgm:cxn modelId="{4E414AE0-AD09-417A-9D4E-5494B5DC3544}" type="presOf" srcId="{5D2E7409-3B21-4BEC-B214-2F9A00E3E18F}" destId="{3CF73F6E-E6D7-402E-8682-AF0061C15D40}" srcOrd="0" destOrd="0" presId="urn:microsoft.com/office/officeart/2005/8/layout/default"/>
    <dgm:cxn modelId="{BC55EAE2-2C25-433A-8E8B-C9BB35C28BE9}" type="presOf" srcId="{D31A3D4F-38A7-4E17-9BB6-4DD114F31752}" destId="{C61E31BA-CD51-49DD-8EE5-7294990A2B7F}" srcOrd="0" destOrd="0" presId="urn:microsoft.com/office/officeart/2005/8/layout/default"/>
    <dgm:cxn modelId="{AFD7E6F7-FBA0-472D-B83D-9F8EE9210B93}" srcId="{5D2E7409-3B21-4BEC-B214-2F9A00E3E18F}" destId="{D31A3D4F-38A7-4E17-9BB6-4DD114F31752}" srcOrd="0" destOrd="0" parTransId="{8E396157-6F2D-4D87-B247-339782EB0A66}" sibTransId="{233D4AB0-67D6-428C-BC67-84771A0469C4}"/>
    <dgm:cxn modelId="{8F1EA1F4-C90F-4413-B9EB-F525AD86D81D}" type="presParOf" srcId="{3CF73F6E-E6D7-402E-8682-AF0061C15D40}" destId="{C61E31BA-CD51-49DD-8EE5-7294990A2B7F}" srcOrd="0" destOrd="0" presId="urn:microsoft.com/office/officeart/2005/8/layout/default"/>
    <dgm:cxn modelId="{58A91964-A897-4F06-ACAB-58649C80DDA9}" type="presParOf" srcId="{3CF73F6E-E6D7-402E-8682-AF0061C15D40}" destId="{48534016-9D63-4901-BC2A-2DFD85E99C66}" srcOrd="1" destOrd="0" presId="urn:microsoft.com/office/officeart/2005/8/layout/default"/>
    <dgm:cxn modelId="{187FF98E-CAA6-4AAB-A9D6-8521D3B9418A}" type="presParOf" srcId="{3CF73F6E-E6D7-402E-8682-AF0061C15D40}" destId="{015A17A8-10BA-4706-A799-A9EC6F021E8C}" srcOrd="2" destOrd="0" presId="urn:microsoft.com/office/officeart/2005/8/layout/default"/>
    <dgm:cxn modelId="{948CF3D6-DDE9-40F4-AD09-D3458A41683B}" type="presParOf" srcId="{3CF73F6E-E6D7-402E-8682-AF0061C15D40}" destId="{DE90B778-43D7-42FF-B33B-A77E86AD89FC}" srcOrd="3" destOrd="0" presId="urn:microsoft.com/office/officeart/2005/8/layout/default"/>
    <dgm:cxn modelId="{4D6509EF-0DBA-44CB-B4FF-704BFD6931FD}" type="presParOf" srcId="{3CF73F6E-E6D7-402E-8682-AF0061C15D40}" destId="{922EF27E-4238-4D05-8295-FA6E4989C6E4}"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D2E7409-3B21-4BEC-B214-2F9A00E3E18F}"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IN"/>
        </a:p>
      </dgm:t>
    </dgm:pt>
    <dgm:pt modelId="{D31A3D4F-38A7-4E17-9BB6-4DD114F31752}">
      <dgm:prSet phldrT="[Text]" custT="1"/>
      <dgm:spPr>
        <a:solidFill>
          <a:schemeClr val="bg1"/>
        </a:solidFill>
        <a:ln w="28575">
          <a:solidFill>
            <a:schemeClr val="accent2">
              <a:lumMod val="75000"/>
            </a:schemeClr>
          </a:solidFill>
        </a:ln>
      </dgm:spPr>
      <dgm:t>
        <a:bodyPr/>
        <a:lstStyle/>
        <a:p>
          <a:pPr algn="just"/>
          <a:r>
            <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rPr>
            <a:t>In accordance with environmental monitoring regulations, BPCL has installed </a:t>
          </a:r>
          <a:r>
            <a:rPr lang="en-IN" sz="1000" dirty="0" err="1">
              <a:solidFill>
                <a:schemeClr val="tx1"/>
              </a:solidFill>
              <a:latin typeface="Verdana" panose="020B0604030504040204" pitchFamily="34" charset="0"/>
              <a:ea typeface="Verdana" panose="020B0604030504040204" pitchFamily="34" charset="0"/>
              <a:cs typeface="Verdana" panose="020B0604030504040204" pitchFamily="34" charset="0"/>
            </a:rPr>
            <a:t>analyzers</a:t>
          </a:r>
          <a:r>
            <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rPr>
            <a:t> at their Polypropylene Homopolymer and benzene dispatch units in </a:t>
          </a:r>
          <a:r>
            <a:rPr lang="en-IN" sz="1000" dirty="0" err="1">
              <a:solidFill>
                <a:schemeClr val="tx1"/>
              </a:solidFill>
              <a:latin typeface="Verdana" panose="020B0604030504040204" pitchFamily="34" charset="0"/>
              <a:ea typeface="Verdana" panose="020B0604030504040204" pitchFamily="34" charset="0"/>
              <a:cs typeface="Verdana" panose="020B0604030504040204" pitchFamily="34" charset="0"/>
            </a:rPr>
            <a:t>Trombay</a:t>
          </a:r>
          <a:r>
            <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rPr>
            <a:t>, that would render real-time track of Polypropylene Homopolymer and benzene concentrations in the gantry area. </a:t>
          </a:r>
        </a:p>
        <a:p>
          <a:pPr algn="ctr"/>
          <a:endPar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dgm:t>
    </dgm:pt>
    <dgm:pt modelId="{8E396157-6F2D-4D87-B247-339782EB0A66}" type="parTrans" cxnId="{AFD7E6F7-FBA0-472D-B83D-9F8EE9210B93}">
      <dgm:prSet/>
      <dgm:spPr/>
      <dgm:t>
        <a:bodyPr/>
        <a:lstStyle/>
        <a:p>
          <a:endParaRPr lang="en-IN" sz="1000">
            <a:latin typeface="Verdana" panose="020B0604030504040204" pitchFamily="34" charset="0"/>
            <a:ea typeface="Verdana" panose="020B0604030504040204" pitchFamily="34" charset="0"/>
            <a:cs typeface="Verdana" panose="020B0604030504040204" pitchFamily="34" charset="0"/>
          </a:endParaRPr>
        </a:p>
      </dgm:t>
    </dgm:pt>
    <dgm:pt modelId="{233D4AB0-67D6-428C-BC67-84771A0469C4}" type="sibTrans" cxnId="{AFD7E6F7-FBA0-472D-B83D-9F8EE9210B93}">
      <dgm:prSet/>
      <dgm:spPr/>
      <dgm:t>
        <a:bodyPr/>
        <a:lstStyle/>
        <a:p>
          <a:endParaRPr lang="en-IN" sz="1000">
            <a:latin typeface="Verdana" panose="020B0604030504040204" pitchFamily="34" charset="0"/>
            <a:ea typeface="Verdana" panose="020B0604030504040204" pitchFamily="34" charset="0"/>
            <a:cs typeface="Verdana" panose="020B0604030504040204" pitchFamily="34" charset="0"/>
          </a:endParaRPr>
        </a:p>
      </dgm:t>
    </dgm:pt>
    <dgm:pt modelId="{B2C4BBA5-5195-499B-AB0A-D56CC8034A47}">
      <dgm:prSet phldrT="[Text]" custT="1"/>
      <dgm:spPr>
        <a:solidFill>
          <a:schemeClr val="bg1"/>
        </a:solidFill>
        <a:ln w="28575">
          <a:solidFill>
            <a:schemeClr val="accent2">
              <a:lumMod val="75000"/>
            </a:schemeClr>
          </a:solidFill>
        </a:ln>
      </dgm:spPr>
      <dgm:t>
        <a:bodyPr/>
        <a:lstStyle/>
        <a:p>
          <a:pPr algn="just">
            <a:buChar char="•"/>
          </a:pP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To increase the efficiency of their aromatic units, BPCL has installed a chloride guard bed to trap chlorides and eliminate the resulting corrosion at their aromatic recovery unit.</a:t>
          </a:r>
        </a:p>
        <a:p>
          <a:pPr algn="ctr">
            <a:buChar char="•"/>
          </a:pPr>
          <a:endPar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dgm:t>
    </dgm:pt>
    <dgm:pt modelId="{E90033C3-D87A-482B-9952-707BFA2CAD38}" type="parTrans" cxnId="{908DD195-AEDE-4AB5-AE10-92A69C9ABFCC}">
      <dgm:prSet/>
      <dgm:spPr/>
      <dgm:t>
        <a:bodyPr/>
        <a:lstStyle/>
        <a:p>
          <a:endParaRPr lang="en-IN" sz="1000">
            <a:latin typeface="Verdana" panose="020B0604030504040204" pitchFamily="34" charset="0"/>
            <a:ea typeface="Verdana" panose="020B0604030504040204" pitchFamily="34" charset="0"/>
            <a:cs typeface="Verdana" panose="020B0604030504040204" pitchFamily="34" charset="0"/>
          </a:endParaRPr>
        </a:p>
      </dgm:t>
    </dgm:pt>
    <dgm:pt modelId="{AF2A77DF-10EB-4265-B23C-4189727CDE3A}" type="sibTrans" cxnId="{908DD195-AEDE-4AB5-AE10-92A69C9ABFCC}">
      <dgm:prSet/>
      <dgm:spPr/>
      <dgm:t>
        <a:bodyPr/>
        <a:lstStyle/>
        <a:p>
          <a:endParaRPr lang="en-IN" sz="1000">
            <a:latin typeface="Verdana" panose="020B0604030504040204" pitchFamily="34" charset="0"/>
            <a:ea typeface="Verdana" panose="020B0604030504040204" pitchFamily="34" charset="0"/>
            <a:cs typeface="Verdana" panose="020B0604030504040204" pitchFamily="34" charset="0"/>
          </a:endParaRPr>
        </a:p>
      </dgm:t>
    </dgm:pt>
    <dgm:pt modelId="{383157AF-BA59-487B-A789-7EA263723037}">
      <dgm:prSet phldrT="[Text]" custT="1"/>
      <dgm:spPr>
        <a:solidFill>
          <a:schemeClr val="bg1"/>
        </a:solidFill>
        <a:ln w="28575">
          <a:solidFill>
            <a:schemeClr val="accent2">
              <a:lumMod val="75000"/>
            </a:schemeClr>
          </a:solidFill>
        </a:ln>
      </dgm:spPr>
      <dgm:t>
        <a:bodyPr/>
        <a:lstStyle/>
        <a:p>
          <a:pPr algn="just">
            <a:buNone/>
          </a:pPr>
          <a:r>
            <a:rPr lang="en-IN" sz="1000" b="0"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BPCL has enhanced its total savings without incurring project cost by doing optimization of steam in the extraction columns of aromatic recovery unit that saved 22TPD of steam that valued to around 1.49 Cr.</a:t>
          </a:r>
        </a:p>
        <a:p>
          <a:pPr algn="ctr">
            <a:buNone/>
          </a:pPr>
          <a:endPar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dgm:t>
    </dgm:pt>
    <dgm:pt modelId="{9C277754-3C91-46F2-86A2-E015B93409F9}" type="parTrans" cxnId="{95CFD468-C38E-4F5B-AFDB-B9B44850C194}">
      <dgm:prSet/>
      <dgm:spPr/>
      <dgm:t>
        <a:bodyPr/>
        <a:lstStyle/>
        <a:p>
          <a:endParaRPr lang="en-IN" sz="1000">
            <a:latin typeface="Verdana" panose="020B0604030504040204" pitchFamily="34" charset="0"/>
            <a:ea typeface="Verdana" panose="020B0604030504040204" pitchFamily="34" charset="0"/>
            <a:cs typeface="Verdana" panose="020B0604030504040204" pitchFamily="34" charset="0"/>
          </a:endParaRPr>
        </a:p>
      </dgm:t>
    </dgm:pt>
    <dgm:pt modelId="{A15F3E09-D68A-4492-8D6A-5B32AA6F172C}" type="sibTrans" cxnId="{95CFD468-C38E-4F5B-AFDB-B9B44850C194}">
      <dgm:prSet/>
      <dgm:spPr/>
      <dgm:t>
        <a:bodyPr/>
        <a:lstStyle/>
        <a:p>
          <a:endParaRPr lang="en-IN" sz="1000">
            <a:latin typeface="Verdana" panose="020B0604030504040204" pitchFamily="34" charset="0"/>
            <a:ea typeface="Verdana" panose="020B0604030504040204" pitchFamily="34" charset="0"/>
            <a:cs typeface="Verdana" panose="020B0604030504040204" pitchFamily="34" charset="0"/>
          </a:endParaRPr>
        </a:p>
      </dgm:t>
    </dgm:pt>
    <dgm:pt modelId="{3CF73F6E-E6D7-402E-8682-AF0061C15D40}" type="pres">
      <dgm:prSet presAssocID="{5D2E7409-3B21-4BEC-B214-2F9A00E3E18F}" presName="diagram" presStyleCnt="0">
        <dgm:presLayoutVars>
          <dgm:dir/>
          <dgm:resizeHandles val="exact"/>
        </dgm:presLayoutVars>
      </dgm:prSet>
      <dgm:spPr/>
    </dgm:pt>
    <dgm:pt modelId="{C61E31BA-CD51-49DD-8EE5-7294990A2B7F}" type="pres">
      <dgm:prSet presAssocID="{D31A3D4F-38A7-4E17-9BB6-4DD114F31752}" presName="node" presStyleLbl="node1" presStyleIdx="0" presStyleCnt="3" custScaleX="172400">
        <dgm:presLayoutVars>
          <dgm:bulletEnabled val="1"/>
        </dgm:presLayoutVars>
      </dgm:prSet>
      <dgm:spPr/>
    </dgm:pt>
    <dgm:pt modelId="{48534016-9D63-4901-BC2A-2DFD85E99C66}" type="pres">
      <dgm:prSet presAssocID="{233D4AB0-67D6-428C-BC67-84771A0469C4}" presName="sibTrans" presStyleCnt="0"/>
      <dgm:spPr/>
    </dgm:pt>
    <dgm:pt modelId="{015A17A8-10BA-4706-A799-A9EC6F021E8C}" type="pres">
      <dgm:prSet presAssocID="{B2C4BBA5-5195-499B-AB0A-D56CC8034A47}" presName="node" presStyleLbl="node1" presStyleIdx="1" presStyleCnt="3" custScaleX="172400">
        <dgm:presLayoutVars>
          <dgm:bulletEnabled val="1"/>
        </dgm:presLayoutVars>
      </dgm:prSet>
      <dgm:spPr/>
    </dgm:pt>
    <dgm:pt modelId="{DE90B778-43D7-42FF-B33B-A77E86AD89FC}" type="pres">
      <dgm:prSet presAssocID="{AF2A77DF-10EB-4265-B23C-4189727CDE3A}" presName="sibTrans" presStyleCnt="0"/>
      <dgm:spPr/>
    </dgm:pt>
    <dgm:pt modelId="{922EF27E-4238-4D05-8295-FA6E4989C6E4}" type="pres">
      <dgm:prSet presAssocID="{383157AF-BA59-487B-A789-7EA263723037}" presName="node" presStyleLbl="node1" presStyleIdx="2" presStyleCnt="3" custScaleX="172400" custScaleY="121791">
        <dgm:presLayoutVars>
          <dgm:bulletEnabled val="1"/>
        </dgm:presLayoutVars>
      </dgm:prSet>
      <dgm:spPr/>
    </dgm:pt>
  </dgm:ptLst>
  <dgm:cxnLst>
    <dgm:cxn modelId="{D085472F-90F8-48C9-97F0-21FB224CF9BD}" type="presOf" srcId="{B2C4BBA5-5195-499B-AB0A-D56CC8034A47}" destId="{015A17A8-10BA-4706-A799-A9EC6F021E8C}" srcOrd="0" destOrd="0" presId="urn:microsoft.com/office/officeart/2005/8/layout/default"/>
    <dgm:cxn modelId="{3C69FA42-9DEE-4F9B-AA7C-C17FD6665726}" type="presOf" srcId="{383157AF-BA59-487B-A789-7EA263723037}" destId="{922EF27E-4238-4D05-8295-FA6E4989C6E4}" srcOrd="0" destOrd="0" presId="urn:microsoft.com/office/officeart/2005/8/layout/default"/>
    <dgm:cxn modelId="{95CFD468-C38E-4F5B-AFDB-B9B44850C194}" srcId="{5D2E7409-3B21-4BEC-B214-2F9A00E3E18F}" destId="{383157AF-BA59-487B-A789-7EA263723037}" srcOrd="2" destOrd="0" parTransId="{9C277754-3C91-46F2-86A2-E015B93409F9}" sibTransId="{A15F3E09-D68A-4492-8D6A-5B32AA6F172C}"/>
    <dgm:cxn modelId="{908DD195-AEDE-4AB5-AE10-92A69C9ABFCC}" srcId="{5D2E7409-3B21-4BEC-B214-2F9A00E3E18F}" destId="{B2C4BBA5-5195-499B-AB0A-D56CC8034A47}" srcOrd="1" destOrd="0" parTransId="{E90033C3-D87A-482B-9952-707BFA2CAD38}" sibTransId="{AF2A77DF-10EB-4265-B23C-4189727CDE3A}"/>
    <dgm:cxn modelId="{4E414AE0-AD09-417A-9D4E-5494B5DC3544}" type="presOf" srcId="{5D2E7409-3B21-4BEC-B214-2F9A00E3E18F}" destId="{3CF73F6E-E6D7-402E-8682-AF0061C15D40}" srcOrd="0" destOrd="0" presId="urn:microsoft.com/office/officeart/2005/8/layout/default"/>
    <dgm:cxn modelId="{BC55EAE2-2C25-433A-8E8B-C9BB35C28BE9}" type="presOf" srcId="{D31A3D4F-38A7-4E17-9BB6-4DD114F31752}" destId="{C61E31BA-CD51-49DD-8EE5-7294990A2B7F}" srcOrd="0" destOrd="0" presId="urn:microsoft.com/office/officeart/2005/8/layout/default"/>
    <dgm:cxn modelId="{AFD7E6F7-FBA0-472D-B83D-9F8EE9210B93}" srcId="{5D2E7409-3B21-4BEC-B214-2F9A00E3E18F}" destId="{D31A3D4F-38A7-4E17-9BB6-4DD114F31752}" srcOrd="0" destOrd="0" parTransId="{8E396157-6F2D-4D87-B247-339782EB0A66}" sibTransId="{233D4AB0-67D6-428C-BC67-84771A0469C4}"/>
    <dgm:cxn modelId="{8F1EA1F4-C90F-4413-B9EB-F525AD86D81D}" type="presParOf" srcId="{3CF73F6E-E6D7-402E-8682-AF0061C15D40}" destId="{C61E31BA-CD51-49DD-8EE5-7294990A2B7F}" srcOrd="0" destOrd="0" presId="urn:microsoft.com/office/officeart/2005/8/layout/default"/>
    <dgm:cxn modelId="{58A91964-A897-4F06-ACAB-58649C80DDA9}" type="presParOf" srcId="{3CF73F6E-E6D7-402E-8682-AF0061C15D40}" destId="{48534016-9D63-4901-BC2A-2DFD85E99C66}" srcOrd="1" destOrd="0" presId="urn:microsoft.com/office/officeart/2005/8/layout/default"/>
    <dgm:cxn modelId="{187FF98E-CAA6-4AAB-A9D6-8521D3B9418A}" type="presParOf" srcId="{3CF73F6E-E6D7-402E-8682-AF0061C15D40}" destId="{015A17A8-10BA-4706-A799-A9EC6F021E8C}" srcOrd="2" destOrd="0" presId="urn:microsoft.com/office/officeart/2005/8/layout/default"/>
    <dgm:cxn modelId="{948CF3D6-DDE9-40F4-AD09-D3458A41683B}" type="presParOf" srcId="{3CF73F6E-E6D7-402E-8682-AF0061C15D40}" destId="{DE90B778-43D7-42FF-B33B-A77E86AD89FC}" srcOrd="3" destOrd="0" presId="urn:microsoft.com/office/officeart/2005/8/layout/default"/>
    <dgm:cxn modelId="{4D6509EF-0DBA-44CB-B4FF-704BFD6931FD}" type="presParOf" srcId="{3CF73F6E-E6D7-402E-8682-AF0061C15D40}" destId="{922EF27E-4238-4D05-8295-FA6E4989C6E4}" srcOrd="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D2E7409-3B21-4BEC-B214-2F9A00E3E18F}"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IN"/>
        </a:p>
      </dgm:t>
    </dgm:pt>
    <dgm:pt modelId="{D31A3D4F-38A7-4E17-9BB6-4DD114F31752}">
      <dgm:prSet phldrT="[Text]" custT="1"/>
      <dgm:spPr>
        <a:solidFill>
          <a:schemeClr val="bg1"/>
        </a:solidFill>
        <a:ln w="28575">
          <a:solidFill>
            <a:schemeClr val="accent2">
              <a:lumMod val="75000"/>
            </a:schemeClr>
          </a:solidFill>
        </a:ln>
      </dgm:spPr>
      <dgm:t>
        <a:bodyPr/>
        <a:lstStyle/>
        <a:p>
          <a:pPr algn="just"/>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In the past 5 years, OMPL has imported two important technologies: (</a:t>
          </a:r>
          <a:r>
            <a:rPr lang="en-US" sz="1000" dirty="0" err="1">
              <a:solidFill>
                <a:schemeClr val="tx1"/>
              </a:solidFill>
              <a:latin typeface="Verdana" panose="020B0604030504040204" pitchFamily="34" charset="0"/>
              <a:ea typeface="Verdana" panose="020B0604030504040204" pitchFamily="34" charset="0"/>
              <a:cs typeface="Verdana" panose="020B0604030504040204" pitchFamily="34" charset="0"/>
            </a:rPr>
            <a:t>i</a:t>
          </a: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 Benzene Polypropylene Homopolymer Extraction Unit (ii) </a:t>
          </a:r>
          <a:r>
            <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rPr>
            <a:t>Benzene Polypropylene Homopolymer Fractionation and Trans Alkylation &amp; Disproportionation Unit</a:t>
          </a:r>
        </a:p>
      </dgm:t>
    </dgm:pt>
    <dgm:pt modelId="{8E396157-6F2D-4D87-B247-339782EB0A66}" type="parTrans" cxnId="{AFD7E6F7-FBA0-472D-B83D-9F8EE9210B93}">
      <dgm:prSet/>
      <dgm:spPr/>
      <dgm:t>
        <a:bodyPr/>
        <a:lstStyle/>
        <a:p>
          <a:endParaRPr lang="en-IN" sz="1000">
            <a:latin typeface="Verdana" panose="020B0604030504040204" pitchFamily="34" charset="0"/>
            <a:ea typeface="Verdana" panose="020B0604030504040204" pitchFamily="34" charset="0"/>
            <a:cs typeface="Verdana" panose="020B0604030504040204" pitchFamily="34" charset="0"/>
          </a:endParaRPr>
        </a:p>
      </dgm:t>
    </dgm:pt>
    <dgm:pt modelId="{233D4AB0-67D6-428C-BC67-84771A0469C4}" type="sibTrans" cxnId="{AFD7E6F7-FBA0-472D-B83D-9F8EE9210B93}">
      <dgm:prSet/>
      <dgm:spPr/>
      <dgm:t>
        <a:bodyPr/>
        <a:lstStyle/>
        <a:p>
          <a:endParaRPr lang="en-IN" sz="1000">
            <a:latin typeface="Verdana" panose="020B0604030504040204" pitchFamily="34" charset="0"/>
            <a:ea typeface="Verdana" panose="020B0604030504040204" pitchFamily="34" charset="0"/>
            <a:cs typeface="Verdana" panose="020B0604030504040204" pitchFamily="34" charset="0"/>
          </a:endParaRPr>
        </a:p>
      </dgm:t>
    </dgm:pt>
    <dgm:pt modelId="{B2C4BBA5-5195-499B-AB0A-D56CC8034A47}">
      <dgm:prSet phldrT="[Text]" custT="1"/>
      <dgm:spPr>
        <a:solidFill>
          <a:schemeClr val="bg1"/>
        </a:solidFill>
        <a:ln w="28575">
          <a:solidFill>
            <a:schemeClr val="accent2">
              <a:lumMod val="75000"/>
            </a:schemeClr>
          </a:solidFill>
        </a:ln>
      </dgm:spPr>
      <dgm:t>
        <a:bodyPr/>
        <a:lstStyle/>
        <a:p>
          <a:pPr>
            <a:buChar char="•"/>
          </a:pP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For achieving higher sales and target a larger section of consumer base, OMPL has built infrastructure to enable bulk sale of Polypropylene Homopolymer with support of road tankers.</a:t>
          </a:r>
          <a:endPar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dgm:t>
    </dgm:pt>
    <dgm:pt modelId="{E90033C3-D87A-482B-9952-707BFA2CAD38}" type="parTrans" cxnId="{908DD195-AEDE-4AB5-AE10-92A69C9ABFCC}">
      <dgm:prSet/>
      <dgm:spPr/>
      <dgm:t>
        <a:bodyPr/>
        <a:lstStyle/>
        <a:p>
          <a:endParaRPr lang="en-IN" sz="1000">
            <a:latin typeface="Verdana" panose="020B0604030504040204" pitchFamily="34" charset="0"/>
            <a:ea typeface="Verdana" panose="020B0604030504040204" pitchFamily="34" charset="0"/>
            <a:cs typeface="Verdana" panose="020B0604030504040204" pitchFamily="34" charset="0"/>
          </a:endParaRPr>
        </a:p>
      </dgm:t>
    </dgm:pt>
    <dgm:pt modelId="{AF2A77DF-10EB-4265-B23C-4189727CDE3A}" type="sibTrans" cxnId="{908DD195-AEDE-4AB5-AE10-92A69C9ABFCC}">
      <dgm:prSet/>
      <dgm:spPr/>
      <dgm:t>
        <a:bodyPr/>
        <a:lstStyle/>
        <a:p>
          <a:endParaRPr lang="en-IN" sz="1000">
            <a:latin typeface="Verdana" panose="020B0604030504040204" pitchFamily="34" charset="0"/>
            <a:ea typeface="Verdana" panose="020B0604030504040204" pitchFamily="34" charset="0"/>
            <a:cs typeface="Verdana" panose="020B0604030504040204" pitchFamily="34" charset="0"/>
          </a:endParaRPr>
        </a:p>
      </dgm:t>
    </dgm:pt>
    <dgm:pt modelId="{3CF73F6E-E6D7-402E-8682-AF0061C15D40}" type="pres">
      <dgm:prSet presAssocID="{5D2E7409-3B21-4BEC-B214-2F9A00E3E18F}" presName="diagram" presStyleCnt="0">
        <dgm:presLayoutVars>
          <dgm:dir/>
          <dgm:resizeHandles val="exact"/>
        </dgm:presLayoutVars>
      </dgm:prSet>
      <dgm:spPr/>
    </dgm:pt>
    <dgm:pt modelId="{C61E31BA-CD51-49DD-8EE5-7294990A2B7F}" type="pres">
      <dgm:prSet presAssocID="{D31A3D4F-38A7-4E17-9BB6-4DD114F31752}" presName="node" presStyleLbl="node1" presStyleIdx="0" presStyleCnt="2" custScaleX="172400">
        <dgm:presLayoutVars>
          <dgm:bulletEnabled val="1"/>
        </dgm:presLayoutVars>
      </dgm:prSet>
      <dgm:spPr/>
    </dgm:pt>
    <dgm:pt modelId="{48534016-9D63-4901-BC2A-2DFD85E99C66}" type="pres">
      <dgm:prSet presAssocID="{233D4AB0-67D6-428C-BC67-84771A0469C4}" presName="sibTrans" presStyleCnt="0"/>
      <dgm:spPr/>
    </dgm:pt>
    <dgm:pt modelId="{015A17A8-10BA-4706-A799-A9EC6F021E8C}" type="pres">
      <dgm:prSet presAssocID="{B2C4BBA5-5195-499B-AB0A-D56CC8034A47}" presName="node" presStyleLbl="node1" presStyleIdx="1" presStyleCnt="2" custScaleX="172400">
        <dgm:presLayoutVars>
          <dgm:bulletEnabled val="1"/>
        </dgm:presLayoutVars>
      </dgm:prSet>
      <dgm:spPr/>
    </dgm:pt>
  </dgm:ptLst>
  <dgm:cxnLst>
    <dgm:cxn modelId="{D085472F-90F8-48C9-97F0-21FB224CF9BD}" type="presOf" srcId="{B2C4BBA5-5195-499B-AB0A-D56CC8034A47}" destId="{015A17A8-10BA-4706-A799-A9EC6F021E8C}" srcOrd="0" destOrd="0" presId="urn:microsoft.com/office/officeart/2005/8/layout/default"/>
    <dgm:cxn modelId="{908DD195-AEDE-4AB5-AE10-92A69C9ABFCC}" srcId="{5D2E7409-3B21-4BEC-B214-2F9A00E3E18F}" destId="{B2C4BBA5-5195-499B-AB0A-D56CC8034A47}" srcOrd="1" destOrd="0" parTransId="{E90033C3-D87A-482B-9952-707BFA2CAD38}" sibTransId="{AF2A77DF-10EB-4265-B23C-4189727CDE3A}"/>
    <dgm:cxn modelId="{4E414AE0-AD09-417A-9D4E-5494B5DC3544}" type="presOf" srcId="{5D2E7409-3B21-4BEC-B214-2F9A00E3E18F}" destId="{3CF73F6E-E6D7-402E-8682-AF0061C15D40}" srcOrd="0" destOrd="0" presId="urn:microsoft.com/office/officeart/2005/8/layout/default"/>
    <dgm:cxn modelId="{BC55EAE2-2C25-433A-8E8B-C9BB35C28BE9}" type="presOf" srcId="{D31A3D4F-38A7-4E17-9BB6-4DD114F31752}" destId="{C61E31BA-CD51-49DD-8EE5-7294990A2B7F}" srcOrd="0" destOrd="0" presId="urn:microsoft.com/office/officeart/2005/8/layout/default"/>
    <dgm:cxn modelId="{AFD7E6F7-FBA0-472D-B83D-9F8EE9210B93}" srcId="{5D2E7409-3B21-4BEC-B214-2F9A00E3E18F}" destId="{D31A3D4F-38A7-4E17-9BB6-4DD114F31752}" srcOrd="0" destOrd="0" parTransId="{8E396157-6F2D-4D87-B247-339782EB0A66}" sibTransId="{233D4AB0-67D6-428C-BC67-84771A0469C4}"/>
    <dgm:cxn modelId="{8F1EA1F4-C90F-4413-B9EB-F525AD86D81D}" type="presParOf" srcId="{3CF73F6E-E6D7-402E-8682-AF0061C15D40}" destId="{C61E31BA-CD51-49DD-8EE5-7294990A2B7F}" srcOrd="0" destOrd="0" presId="urn:microsoft.com/office/officeart/2005/8/layout/default"/>
    <dgm:cxn modelId="{58A91964-A897-4F06-ACAB-58649C80DDA9}" type="presParOf" srcId="{3CF73F6E-E6D7-402E-8682-AF0061C15D40}" destId="{48534016-9D63-4901-BC2A-2DFD85E99C66}" srcOrd="1" destOrd="0" presId="urn:microsoft.com/office/officeart/2005/8/layout/default"/>
    <dgm:cxn modelId="{187FF98E-CAA6-4AAB-A9D6-8521D3B9418A}" type="presParOf" srcId="{3CF73F6E-E6D7-402E-8682-AF0061C15D40}" destId="{015A17A8-10BA-4706-A799-A9EC6F021E8C}"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D2E7409-3B21-4BEC-B214-2F9A00E3E18F}"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IN"/>
        </a:p>
      </dgm:t>
    </dgm:pt>
    <dgm:pt modelId="{D31A3D4F-38A7-4E17-9BB6-4DD114F31752}">
      <dgm:prSet phldrT="[Text]" custT="1"/>
      <dgm:spPr>
        <a:solidFill>
          <a:schemeClr val="bg1"/>
        </a:solidFill>
        <a:ln w="28575">
          <a:solidFill>
            <a:schemeClr val="accent2">
              <a:lumMod val="75000"/>
            </a:schemeClr>
          </a:solidFill>
        </a:ln>
      </dgm:spPr>
      <dgm:t>
        <a:bodyPr/>
        <a:lstStyle/>
        <a:p>
          <a:pPr algn="just"/>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Exxon Mobil’s investments on technological upgradation of Polypropylene Homopolymer production plants is on the cards as a part of their long-term growth strategies.</a:t>
          </a:r>
          <a:endPar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dgm:t>
    </dgm:pt>
    <dgm:pt modelId="{8E396157-6F2D-4D87-B247-339782EB0A66}" type="parTrans" cxnId="{AFD7E6F7-FBA0-472D-B83D-9F8EE9210B93}">
      <dgm:prSet/>
      <dgm:spPr/>
      <dgm:t>
        <a:bodyPr/>
        <a:lstStyle/>
        <a:p>
          <a:endParaRPr lang="en-IN" sz="1000">
            <a:latin typeface="Verdana" panose="020B0604030504040204" pitchFamily="34" charset="0"/>
            <a:ea typeface="Verdana" panose="020B0604030504040204" pitchFamily="34" charset="0"/>
            <a:cs typeface="Verdana" panose="020B0604030504040204" pitchFamily="34" charset="0"/>
          </a:endParaRPr>
        </a:p>
      </dgm:t>
    </dgm:pt>
    <dgm:pt modelId="{233D4AB0-67D6-428C-BC67-84771A0469C4}" type="sibTrans" cxnId="{AFD7E6F7-FBA0-472D-B83D-9F8EE9210B93}">
      <dgm:prSet/>
      <dgm:spPr/>
      <dgm:t>
        <a:bodyPr/>
        <a:lstStyle/>
        <a:p>
          <a:endParaRPr lang="en-IN" sz="1000">
            <a:latin typeface="Verdana" panose="020B0604030504040204" pitchFamily="34" charset="0"/>
            <a:ea typeface="Verdana" panose="020B0604030504040204" pitchFamily="34" charset="0"/>
            <a:cs typeface="Verdana" panose="020B0604030504040204" pitchFamily="34" charset="0"/>
          </a:endParaRPr>
        </a:p>
      </dgm:t>
    </dgm:pt>
    <dgm:pt modelId="{B2C4BBA5-5195-499B-AB0A-D56CC8034A47}">
      <dgm:prSet phldrT="[Text]" custT="1"/>
      <dgm:spPr>
        <a:solidFill>
          <a:schemeClr val="bg1"/>
        </a:solidFill>
        <a:ln w="28575">
          <a:solidFill>
            <a:schemeClr val="accent2">
              <a:lumMod val="75000"/>
            </a:schemeClr>
          </a:solidFill>
        </a:ln>
      </dgm:spPr>
      <dgm:t>
        <a:bodyPr/>
        <a:lstStyle/>
        <a:p>
          <a:pPr algn="just"/>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Strategic planning and investments through commodity cycle have been proposed to increase cash flow and generate higher values from the produced aromatic chemicals.</a:t>
          </a:r>
          <a:endPar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endParaRPr>
        </a:p>
      </dgm:t>
    </dgm:pt>
    <dgm:pt modelId="{E90033C3-D87A-482B-9952-707BFA2CAD38}" type="parTrans" cxnId="{908DD195-AEDE-4AB5-AE10-92A69C9ABFCC}">
      <dgm:prSet/>
      <dgm:spPr/>
      <dgm:t>
        <a:bodyPr/>
        <a:lstStyle/>
        <a:p>
          <a:endParaRPr lang="en-IN" sz="1000">
            <a:latin typeface="Verdana" panose="020B0604030504040204" pitchFamily="34" charset="0"/>
            <a:ea typeface="Verdana" panose="020B0604030504040204" pitchFamily="34" charset="0"/>
            <a:cs typeface="Verdana" panose="020B0604030504040204" pitchFamily="34" charset="0"/>
          </a:endParaRPr>
        </a:p>
      </dgm:t>
    </dgm:pt>
    <dgm:pt modelId="{AF2A77DF-10EB-4265-B23C-4189727CDE3A}" type="sibTrans" cxnId="{908DD195-AEDE-4AB5-AE10-92A69C9ABFCC}">
      <dgm:prSet/>
      <dgm:spPr/>
      <dgm:t>
        <a:bodyPr/>
        <a:lstStyle/>
        <a:p>
          <a:endParaRPr lang="en-IN" sz="1000">
            <a:latin typeface="Verdana" panose="020B0604030504040204" pitchFamily="34" charset="0"/>
            <a:ea typeface="Verdana" panose="020B0604030504040204" pitchFamily="34" charset="0"/>
            <a:cs typeface="Verdana" panose="020B0604030504040204" pitchFamily="34" charset="0"/>
          </a:endParaRPr>
        </a:p>
      </dgm:t>
    </dgm:pt>
    <dgm:pt modelId="{3CF73F6E-E6D7-402E-8682-AF0061C15D40}" type="pres">
      <dgm:prSet presAssocID="{5D2E7409-3B21-4BEC-B214-2F9A00E3E18F}" presName="diagram" presStyleCnt="0">
        <dgm:presLayoutVars>
          <dgm:dir/>
          <dgm:resizeHandles val="exact"/>
        </dgm:presLayoutVars>
      </dgm:prSet>
      <dgm:spPr/>
    </dgm:pt>
    <dgm:pt modelId="{C61E31BA-CD51-49DD-8EE5-7294990A2B7F}" type="pres">
      <dgm:prSet presAssocID="{D31A3D4F-38A7-4E17-9BB6-4DD114F31752}" presName="node" presStyleLbl="node1" presStyleIdx="0" presStyleCnt="2" custScaleX="172400">
        <dgm:presLayoutVars>
          <dgm:bulletEnabled val="1"/>
        </dgm:presLayoutVars>
      </dgm:prSet>
      <dgm:spPr/>
    </dgm:pt>
    <dgm:pt modelId="{48534016-9D63-4901-BC2A-2DFD85E99C66}" type="pres">
      <dgm:prSet presAssocID="{233D4AB0-67D6-428C-BC67-84771A0469C4}" presName="sibTrans" presStyleCnt="0"/>
      <dgm:spPr/>
    </dgm:pt>
    <dgm:pt modelId="{015A17A8-10BA-4706-A799-A9EC6F021E8C}" type="pres">
      <dgm:prSet presAssocID="{B2C4BBA5-5195-499B-AB0A-D56CC8034A47}" presName="node" presStyleLbl="node1" presStyleIdx="1" presStyleCnt="2" custScaleX="172400">
        <dgm:presLayoutVars>
          <dgm:bulletEnabled val="1"/>
        </dgm:presLayoutVars>
      </dgm:prSet>
      <dgm:spPr/>
    </dgm:pt>
  </dgm:ptLst>
  <dgm:cxnLst>
    <dgm:cxn modelId="{D085472F-90F8-48C9-97F0-21FB224CF9BD}" type="presOf" srcId="{B2C4BBA5-5195-499B-AB0A-D56CC8034A47}" destId="{015A17A8-10BA-4706-A799-A9EC6F021E8C}" srcOrd="0" destOrd="0" presId="urn:microsoft.com/office/officeart/2005/8/layout/default"/>
    <dgm:cxn modelId="{908DD195-AEDE-4AB5-AE10-92A69C9ABFCC}" srcId="{5D2E7409-3B21-4BEC-B214-2F9A00E3E18F}" destId="{B2C4BBA5-5195-499B-AB0A-D56CC8034A47}" srcOrd="1" destOrd="0" parTransId="{E90033C3-D87A-482B-9952-707BFA2CAD38}" sibTransId="{AF2A77DF-10EB-4265-B23C-4189727CDE3A}"/>
    <dgm:cxn modelId="{4E414AE0-AD09-417A-9D4E-5494B5DC3544}" type="presOf" srcId="{5D2E7409-3B21-4BEC-B214-2F9A00E3E18F}" destId="{3CF73F6E-E6D7-402E-8682-AF0061C15D40}" srcOrd="0" destOrd="0" presId="urn:microsoft.com/office/officeart/2005/8/layout/default"/>
    <dgm:cxn modelId="{BC55EAE2-2C25-433A-8E8B-C9BB35C28BE9}" type="presOf" srcId="{D31A3D4F-38A7-4E17-9BB6-4DD114F31752}" destId="{C61E31BA-CD51-49DD-8EE5-7294990A2B7F}" srcOrd="0" destOrd="0" presId="urn:microsoft.com/office/officeart/2005/8/layout/default"/>
    <dgm:cxn modelId="{AFD7E6F7-FBA0-472D-B83D-9F8EE9210B93}" srcId="{5D2E7409-3B21-4BEC-B214-2F9A00E3E18F}" destId="{D31A3D4F-38A7-4E17-9BB6-4DD114F31752}" srcOrd="0" destOrd="0" parTransId="{8E396157-6F2D-4D87-B247-339782EB0A66}" sibTransId="{233D4AB0-67D6-428C-BC67-84771A0469C4}"/>
    <dgm:cxn modelId="{8F1EA1F4-C90F-4413-B9EB-F525AD86D81D}" type="presParOf" srcId="{3CF73F6E-E6D7-402E-8682-AF0061C15D40}" destId="{C61E31BA-CD51-49DD-8EE5-7294990A2B7F}" srcOrd="0" destOrd="0" presId="urn:microsoft.com/office/officeart/2005/8/layout/default"/>
    <dgm:cxn modelId="{58A91964-A897-4F06-ACAB-58649C80DDA9}" type="presParOf" srcId="{3CF73F6E-E6D7-402E-8682-AF0061C15D40}" destId="{48534016-9D63-4901-BC2A-2DFD85E99C66}" srcOrd="1" destOrd="0" presId="urn:microsoft.com/office/officeart/2005/8/layout/default"/>
    <dgm:cxn modelId="{187FF98E-CAA6-4AAB-A9D6-8521D3B9418A}" type="presParOf" srcId="{3CF73F6E-E6D7-402E-8682-AF0061C15D40}" destId="{015A17A8-10BA-4706-A799-A9EC6F021E8C}" srcOrd="2"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1E31BA-CD51-49DD-8EE5-7294990A2B7F}">
      <dsp:nvSpPr>
        <dsp:cNvPr id="0" name=""/>
        <dsp:cNvSpPr/>
      </dsp:nvSpPr>
      <dsp:spPr>
        <a:xfrm>
          <a:off x="2877" y="2650"/>
          <a:ext cx="3527605" cy="1227704"/>
        </a:xfrm>
        <a:prstGeom prst="rect">
          <a:avLst/>
        </a:prstGeom>
        <a:solidFill>
          <a:schemeClr val="bg1"/>
        </a:solidFill>
        <a:ln w="28575" cap="flat" cmpd="sng" algn="ctr">
          <a:solidFill>
            <a:schemeClr val="accent2">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just" defTabSz="444500">
            <a:lnSpc>
              <a:spcPct val="90000"/>
            </a:lnSpc>
            <a:spcBef>
              <a:spcPct val="0"/>
            </a:spcBef>
            <a:spcAft>
              <a:spcPct val="35000"/>
            </a:spcAft>
            <a:buNone/>
          </a:pPr>
          <a:r>
            <a:rPr lang="en-US" sz="1000" kern="1200" dirty="0">
              <a:solidFill>
                <a:schemeClr val="tx1"/>
              </a:solidFill>
              <a:latin typeface="Verdana" panose="020B0604030504040204" pitchFamily="34" charset="0"/>
              <a:ea typeface="Verdana" panose="020B0604030504040204" pitchFamily="34" charset="0"/>
              <a:cs typeface="Verdana" panose="020B0604030504040204" pitchFamily="34" charset="0"/>
            </a:rPr>
            <a:t>The company has invested in </a:t>
          </a:r>
          <a:r>
            <a:rPr lang="en-IN" sz="1000" kern="1200" dirty="0">
              <a:solidFill>
                <a:schemeClr val="tx1"/>
              </a:solidFill>
              <a:latin typeface="Verdana" panose="020B0604030504040204" pitchFamily="34" charset="0"/>
              <a:ea typeface="Verdana" panose="020B0604030504040204" pitchFamily="34" charset="0"/>
              <a:cs typeface="Verdana" panose="020B0604030504040204" pitchFamily="34" charset="0"/>
            </a:rPr>
            <a:t>Multizone catalytic cracking (MCC) process to target the chemical transformation of hydrocarbon feedstocks and neat  crude oil to propylene, ethylene, benzene, Polypropylene Homopolymer, and xylene that would eventually help in increase of the sales annually. </a:t>
          </a:r>
        </a:p>
      </dsp:txBody>
      <dsp:txXfrm>
        <a:off x="2877" y="2650"/>
        <a:ext cx="3527605" cy="1227704"/>
      </dsp:txXfrm>
    </dsp:sp>
    <dsp:sp modelId="{015A17A8-10BA-4706-A799-A9EC6F021E8C}">
      <dsp:nvSpPr>
        <dsp:cNvPr id="0" name=""/>
        <dsp:cNvSpPr/>
      </dsp:nvSpPr>
      <dsp:spPr>
        <a:xfrm>
          <a:off x="2877" y="1434972"/>
          <a:ext cx="3527605" cy="1227704"/>
        </a:xfrm>
        <a:prstGeom prst="rect">
          <a:avLst/>
        </a:prstGeom>
        <a:solidFill>
          <a:schemeClr val="bg1"/>
        </a:solidFill>
        <a:ln w="28575" cap="flat" cmpd="sng" algn="ctr">
          <a:solidFill>
            <a:schemeClr val="accent2">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just" defTabSz="444500">
            <a:lnSpc>
              <a:spcPct val="90000"/>
            </a:lnSpc>
            <a:spcBef>
              <a:spcPct val="0"/>
            </a:spcBef>
            <a:spcAft>
              <a:spcPct val="35000"/>
            </a:spcAft>
            <a:buNone/>
          </a:pPr>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RIL strategically planned to </a:t>
          </a:r>
          <a:r>
            <a:rPr lang="en-US"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build a technology for separation of the benzene-Polypropylene Homopolymer-xylene components from gasoline and recycling of the raffinate steam to MCC riser. This would minimize the waste and further increase the operating efficiency. </a:t>
          </a:r>
          <a:endParaRPr lang="en-IN" sz="10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dsp:txBody>
      <dsp:txXfrm>
        <a:off x="2877" y="1434972"/>
        <a:ext cx="3527605" cy="1227704"/>
      </dsp:txXfrm>
    </dsp:sp>
    <dsp:sp modelId="{922EF27E-4238-4D05-8295-FA6E4989C6E4}">
      <dsp:nvSpPr>
        <dsp:cNvPr id="0" name=""/>
        <dsp:cNvSpPr/>
      </dsp:nvSpPr>
      <dsp:spPr>
        <a:xfrm>
          <a:off x="2877" y="2867294"/>
          <a:ext cx="3527605" cy="947763"/>
        </a:xfrm>
        <a:prstGeom prst="rect">
          <a:avLst/>
        </a:prstGeom>
        <a:solidFill>
          <a:schemeClr val="bg1"/>
        </a:solidFill>
        <a:ln w="28575" cap="flat" cmpd="sng" algn="ctr">
          <a:solidFill>
            <a:schemeClr val="accent2">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just" defTabSz="444500">
            <a:lnSpc>
              <a:spcPct val="90000"/>
            </a:lnSpc>
            <a:spcBef>
              <a:spcPct val="0"/>
            </a:spcBef>
            <a:spcAft>
              <a:spcPct val="35000"/>
            </a:spcAft>
            <a:buNone/>
          </a:pPr>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The company has also successfully completed the implementation of “Dual feed scheme” in existing Polypropylene Homopolymer columns to enhance its petrochemical production volume. </a:t>
          </a:r>
          <a:endParaRPr lang="en-IN" sz="10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dsp:txBody>
      <dsp:txXfrm>
        <a:off x="2877" y="2867294"/>
        <a:ext cx="3527605" cy="947763"/>
      </dsp:txXfrm>
    </dsp:sp>
    <dsp:sp modelId="{A95A17FC-8981-4685-81E1-5BCBE0B244E4}">
      <dsp:nvSpPr>
        <dsp:cNvPr id="0" name=""/>
        <dsp:cNvSpPr/>
      </dsp:nvSpPr>
      <dsp:spPr>
        <a:xfrm>
          <a:off x="62666" y="4019676"/>
          <a:ext cx="3408027" cy="780304"/>
        </a:xfrm>
        <a:prstGeom prst="rect">
          <a:avLst/>
        </a:prstGeom>
        <a:solidFill>
          <a:prstClr val="white"/>
        </a:solidFill>
        <a:ln w="28575" cap="flat" cmpd="sng" algn="ctr">
          <a:solidFill>
            <a:srgbClr val="ED7D31">
              <a:lumMod val="7500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just" defTabSz="444500">
            <a:lnSpc>
              <a:spcPct val="90000"/>
            </a:lnSpc>
            <a:spcBef>
              <a:spcPct val="0"/>
            </a:spcBef>
            <a:spcAft>
              <a:spcPct val="35000"/>
            </a:spcAft>
            <a:buNone/>
          </a:pPr>
          <a:r>
            <a:rPr lang="en-IN" sz="9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The company has also invested in a </a:t>
          </a:r>
          <a:r>
            <a:rPr lang="en-IN" sz="1000" b="0" i="0" u="none" strike="noStrike" kern="1200" dirty="0">
              <a:solidFill>
                <a:prstClr val="black"/>
              </a:solidFill>
              <a:effectLst/>
              <a:latin typeface="Verdana" panose="020B0604030504040204" pitchFamily="34" charset="0"/>
              <a:ea typeface="Verdana" panose="020B0604030504040204" pitchFamily="34" charset="0"/>
              <a:cs typeface="Verdana" panose="020B0604030504040204" pitchFamily="34" charset="0"/>
            </a:rPr>
            <a:t>regenerable</a:t>
          </a:r>
          <a:r>
            <a:rPr lang="en-IN" sz="9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and cost-effective Reliance Olefins Removal catalyst (RELORCAT) to cut out the unsaturated hydrocarbon production from benzene-Polypropylene Homopolymer-xylene plants</a:t>
          </a:r>
          <a:endParaRPr lang="en-IN" sz="900" kern="1200" dirty="0"/>
        </a:p>
      </dsp:txBody>
      <dsp:txXfrm>
        <a:off x="62666" y="4019676"/>
        <a:ext cx="3408027" cy="7803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1E31BA-CD51-49DD-8EE5-7294990A2B7F}">
      <dsp:nvSpPr>
        <dsp:cNvPr id="0" name=""/>
        <dsp:cNvSpPr/>
      </dsp:nvSpPr>
      <dsp:spPr>
        <a:xfrm>
          <a:off x="139698" y="3583"/>
          <a:ext cx="3253963" cy="1132469"/>
        </a:xfrm>
        <a:prstGeom prst="rect">
          <a:avLst/>
        </a:prstGeom>
        <a:solidFill>
          <a:schemeClr val="bg1"/>
        </a:solidFill>
        <a:ln w="28575" cap="flat" cmpd="sng" algn="ctr">
          <a:solidFill>
            <a:schemeClr val="accent2">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just" defTabSz="444500">
            <a:lnSpc>
              <a:spcPct val="90000"/>
            </a:lnSpc>
            <a:spcBef>
              <a:spcPct val="0"/>
            </a:spcBef>
            <a:spcAft>
              <a:spcPct val="35000"/>
            </a:spcAft>
            <a:buNone/>
          </a:pPr>
          <a:r>
            <a:rPr lang="en-IN" sz="1000" kern="1200" dirty="0">
              <a:solidFill>
                <a:schemeClr val="tx1"/>
              </a:solidFill>
              <a:latin typeface="Verdana" panose="020B0604030504040204" pitchFamily="34" charset="0"/>
              <a:ea typeface="Verdana" panose="020B0604030504040204" pitchFamily="34" charset="0"/>
              <a:cs typeface="Verdana" panose="020B0604030504040204" pitchFamily="34" charset="0"/>
            </a:rPr>
            <a:t>Indian oil board has sanctioned commissioning of a Polypropylene Homopolymer plant (50 KTPA capacity) along with the Integrated Para-Xylene (PX) and Purified Terephthalic Acid (PTA) project at Paradip, Odisha in lieu of unlocking better potential in its petrochemical business. </a:t>
          </a:r>
        </a:p>
      </dsp:txBody>
      <dsp:txXfrm>
        <a:off x="139698" y="3583"/>
        <a:ext cx="3253963" cy="1132469"/>
      </dsp:txXfrm>
    </dsp:sp>
    <dsp:sp modelId="{015A17A8-10BA-4706-A799-A9EC6F021E8C}">
      <dsp:nvSpPr>
        <dsp:cNvPr id="0" name=""/>
        <dsp:cNvSpPr/>
      </dsp:nvSpPr>
      <dsp:spPr>
        <a:xfrm>
          <a:off x="139698" y="1324798"/>
          <a:ext cx="3253963" cy="1583340"/>
        </a:xfrm>
        <a:prstGeom prst="rect">
          <a:avLst/>
        </a:prstGeom>
        <a:solidFill>
          <a:schemeClr val="bg1"/>
        </a:solidFill>
        <a:ln w="28575" cap="flat" cmpd="sng" algn="ctr">
          <a:solidFill>
            <a:schemeClr val="accent2">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just" defTabSz="444500">
            <a:lnSpc>
              <a:spcPct val="90000"/>
            </a:lnSpc>
            <a:spcBef>
              <a:spcPct val="0"/>
            </a:spcBef>
            <a:spcAft>
              <a:spcPct val="35000"/>
            </a:spcAft>
            <a:buNone/>
          </a:pPr>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The company plans to increase the production of petrochemicals with an aim to achieve 7.5% of petrochemical intensity index by 2025.</a:t>
          </a:r>
        </a:p>
        <a:p>
          <a:pPr marL="0" lvl="0" indent="0" algn="just" defTabSz="444500">
            <a:lnSpc>
              <a:spcPct val="90000"/>
            </a:lnSpc>
            <a:spcBef>
              <a:spcPct val="0"/>
            </a:spcBef>
            <a:spcAft>
              <a:spcPct val="35000"/>
            </a:spcAft>
            <a:buNone/>
          </a:pPr>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With implementation of the “Make in India” program by the government, IOCL has included the investment of INR 35,000 Cr in the petrochemical sector in its coming 5-year plan.</a:t>
          </a:r>
        </a:p>
      </dsp:txBody>
      <dsp:txXfrm>
        <a:off x="139698" y="1324798"/>
        <a:ext cx="3253963" cy="1583340"/>
      </dsp:txXfrm>
    </dsp:sp>
    <dsp:sp modelId="{922EF27E-4238-4D05-8295-FA6E4989C6E4}">
      <dsp:nvSpPr>
        <dsp:cNvPr id="0" name=""/>
        <dsp:cNvSpPr/>
      </dsp:nvSpPr>
      <dsp:spPr>
        <a:xfrm>
          <a:off x="139698" y="3096883"/>
          <a:ext cx="3253963" cy="1379246"/>
        </a:xfrm>
        <a:prstGeom prst="rect">
          <a:avLst/>
        </a:prstGeom>
        <a:solidFill>
          <a:schemeClr val="bg1"/>
        </a:solidFill>
        <a:ln w="28575" cap="flat" cmpd="sng" algn="ctr">
          <a:solidFill>
            <a:schemeClr val="accent2">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just" defTabSz="444500">
            <a:lnSpc>
              <a:spcPct val="90000"/>
            </a:lnSpc>
            <a:spcBef>
              <a:spcPct val="0"/>
            </a:spcBef>
            <a:spcAft>
              <a:spcPct val="35000"/>
            </a:spcAft>
            <a:buNone/>
          </a:pPr>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To strengthen its market competitiveness the Panipat and Paradip production </a:t>
          </a:r>
          <a:r>
            <a:rPr lang="en-IN" sz="1000" b="0" i="0" u="none" strike="noStrike" kern="1200"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centers</a:t>
          </a:r>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have been deployed with cutting-edge technologies to meet specific requirements of its customers.</a:t>
          </a:r>
        </a:p>
      </dsp:txBody>
      <dsp:txXfrm>
        <a:off x="139698" y="3096883"/>
        <a:ext cx="3253963" cy="13792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1E31BA-CD51-49DD-8EE5-7294990A2B7F}">
      <dsp:nvSpPr>
        <dsp:cNvPr id="0" name=""/>
        <dsp:cNvSpPr/>
      </dsp:nvSpPr>
      <dsp:spPr>
        <a:xfrm>
          <a:off x="2877" y="221376"/>
          <a:ext cx="3527605" cy="1227704"/>
        </a:xfrm>
        <a:prstGeom prst="rect">
          <a:avLst/>
        </a:prstGeom>
        <a:solidFill>
          <a:schemeClr val="bg1"/>
        </a:solidFill>
        <a:ln w="28575" cap="flat" cmpd="sng" algn="ctr">
          <a:solidFill>
            <a:schemeClr val="accent2">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just" defTabSz="444500">
            <a:lnSpc>
              <a:spcPct val="90000"/>
            </a:lnSpc>
            <a:spcBef>
              <a:spcPct val="0"/>
            </a:spcBef>
            <a:spcAft>
              <a:spcPct val="35000"/>
            </a:spcAft>
            <a:buNone/>
          </a:pPr>
          <a:r>
            <a:rPr lang="en-IN" sz="1000" kern="1200" dirty="0">
              <a:solidFill>
                <a:schemeClr val="tx1"/>
              </a:solidFill>
              <a:latin typeface="Verdana" panose="020B0604030504040204" pitchFamily="34" charset="0"/>
              <a:ea typeface="Verdana" panose="020B0604030504040204" pitchFamily="34" charset="0"/>
              <a:cs typeface="Verdana" panose="020B0604030504040204" pitchFamily="34" charset="0"/>
            </a:rPr>
            <a:t>In accordance with environmental monitoring regulations, BPCL has installed </a:t>
          </a:r>
          <a:r>
            <a:rPr lang="en-IN" sz="1000" kern="1200" dirty="0" err="1">
              <a:solidFill>
                <a:schemeClr val="tx1"/>
              </a:solidFill>
              <a:latin typeface="Verdana" panose="020B0604030504040204" pitchFamily="34" charset="0"/>
              <a:ea typeface="Verdana" panose="020B0604030504040204" pitchFamily="34" charset="0"/>
              <a:cs typeface="Verdana" panose="020B0604030504040204" pitchFamily="34" charset="0"/>
            </a:rPr>
            <a:t>analyzers</a:t>
          </a:r>
          <a:r>
            <a:rPr lang="en-IN" sz="1000" kern="1200" dirty="0">
              <a:solidFill>
                <a:schemeClr val="tx1"/>
              </a:solidFill>
              <a:latin typeface="Verdana" panose="020B0604030504040204" pitchFamily="34" charset="0"/>
              <a:ea typeface="Verdana" panose="020B0604030504040204" pitchFamily="34" charset="0"/>
              <a:cs typeface="Verdana" panose="020B0604030504040204" pitchFamily="34" charset="0"/>
            </a:rPr>
            <a:t> at their Polypropylene Homopolymer and benzene dispatch units in </a:t>
          </a:r>
          <a:r>
            <a:rPr lang="en-IN" sz="1000" kern="1200" dirty="0" err="1">
              <a:solidFill>
                <a:schemeClr val="tx1"/>
              </a:solidFill>
              <a:latin typeface="Verdana" panose="020B0604030504040204" pitchFamily="34" charset="0"/>
              <a:ea typeface="Verdana" panose="020B0604030504040204" pitchFamily="34" charset="0"/>
              <a:cs typeface="Verdana" panose="020B0604030504040204" pitchFamily="34" charset="0"/>
            </a:rPr>
            <a:t>Trombay</a:t>
          </a:r>
          <a:r>
            <a:rPr lang="en-IN" sz="1000" kern="1200" dirty="0">
              <a:solidFill>
                <a:schemeClr val="tx1"/>
              </a:solidFill>
              <a:latin typeface="Verdana" panose="020B0604030504040204" pitchFamily="34" charset="0"/>
              <a:ea typeface="Verdana" panose="020B0604030504040204" pitchFamily="34" charset="0"/>
              <a:cs typeface="Verdana" panose="020B0604030504040204" pitchFamily="34" charset="0"/>
            </a:rPr>
            <a:t>, that would render real-time track of Polypropylene Homopolymer and benzene concentrations in the gantry area. </a:t>
          </a:r>
        </a:p>
        <a:p>
          <a:pPr marL="0" lvl="0" indent="0" algn="ctr" defTabSz="444500">
            <a:lnSpc>
              <a:spcPct val="90000"/>
            </a:lnSpc>
            <a:spcBef>
              <a:spcPct val="0"/>
            </a:spcBef>
            <a:spcAft>
              <a:spcPct val="35000"/>
            </a:spcAft>
            <a:buNone/>
          </a:pPr>
          <a:endParaRPr lang="en-IN" sz="10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dsp:txBody>
      <dsp:txXfrm>
        <a:off x="2877" y="221376"/>
        <a:ext cx="3527605" cy="1227704"/>
      </dsp:txXfrm>
    </dsp:sp>
    <dsp:sp modelId="{015A17A8-10BA-4706-A799-A9EC6F021E8C}">
      <dsp:nvSpPr>
        <dsp:cNvPr id="0" name=""/>
        <dsp:cNvSpPr/>
      </dsp:nvSpPr>
      <dsp:spPr>
        <a:xfrm>
          <a:off x="2877" y="1653698"/>
          <a:ext cx="3527605" cy="1227704"/>
        </a:xfrm>
        <a:prstGeom prst="rect">
          <a:avLst/>
        </a:prstGeom>
        <a:solidFill>
          <a:schemeClr val="bg1"/>
        </a:solidFill>
        <a:ln w="28575" cap="flat" cmpd="sng" algn="ctr">
          <a:solidFill>
            <a:schemeClr val="accent2">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just" defTabSz="444500">
            <a:lnSpc>
              <a:spcPct val="90000"/>
            </a:lnSpc>
            <a:spcBef>
              <a:spcPct val="0"/>
            </a:spcBef>
            <a:spcAft>
              <a:spcPct val="35000"/>
            </a:spcAft>
            <a:buNone/>
          </a:pPr>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To increase the efficiency of their aromatic units, BPCL has installed a chloride guard bed to trap chlorides and eliminate the resulting corrosion at their aromatic recovery unit.</a:t>
          </a:r>
        </a:p>
        <a:p>
          <a:pPr marL="0" lvl="0" indent="0" algn="ctr" defTabSz="444500">
            <a:lnSpc>
              <a:spcPct val="90000"/>
            </a:lnSpc>
            <a:spcBef>
              <a:spcPct val="0"/>
            </a:spcBef>
            <a:spcAft>
              <a:spcPct val="35000"/>
            </a:spcAft>
            <a:buNone/>
          </a:pPr>
          <a:endParaRPr lang="en-IN" sz="10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dsp:txBody>
      <dsp:txXfrm>
        <a:off x="2877" y="1653698"/>
        <a:ext cx="3527605" cy="1227704"/>
      </dsp:txXfrm>
    </dsp:sp>
    <dsp:sp modelId="{922EF27E-4238-4D05-8295-FA6E4989C6E4}">
      <dsp:nvSpPr>
        <dsp:cNvPr id="0" name=""/>
        <dsp:cNvSpPr/>
      </dsp:nvSpPr>
      <dsp:spPr>
        <a:xfrm>
          <a:off x="2877" y="3086020"/>
          <a:ext cx="3527605" cy="1495234"/>
        </a:xfrm>
        <a:prstGeom prst="rect">
          <a:avLst/>
        </a:prstGeom>
        <a:solidFill>
          <a:schemeClr val="bg1"/>
        </a:solidFill>
        <a:ln w="28575" cap="flat" cmpd="sng" algn="ctr">
          <a:solidFill>
            <a:schemeClr val="accent2">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just" defTabSz="444500">
            <a:lnSpc>
              <a:spcPct val="90000"/>
            </a:lnSpc>
            <a:spcBef>
              <a:spcPct val="0"/>
            </a:spcBef>
            <a:spcAft>
              <a:spcPct val="35000"/>
            </a:spcAft>
            <a:buNone/>
          </a:pPr>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BPCL has enhanced its total savings without incurring project cost by doing optimization of steam in the extraction columns of aromatic recovery unit that saved 22TPD of steam that valued to around 1.49 Cr.</a:t>
          </a:r>
        </a:p>
        <a:p>
          <a:pPr marL="0" lvl="0" indent="0" algn="ctr" defTabSz="444500">
            <a:lnSpc>
              <a:spcPct val="90000"/>
            </a:lnSpc>
            <a:spcBef>
              <a:spcPct val="0"/>
            </a:spcBef>
            <a:spcAft>
              <a:spcPct val="35000"/>
            </a:spcAft>
            <a:buNone/>
          </a:pPr>
          <a:endParaRPr lang="en-IN" sz="10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dsp:txBody>
      <dsp:txXfrm>
        <a:off x="2877" y="3086020"/>
        <a:ext cx="3527605" cy="14952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1E31BA-CD51-49DD-8EE5-7294990A2B7F}">
      <dsp:nvSpPr>
        <dsp:cNvPr id="0" name=""/>
        <dsp:cNvSpPr/>
      </dsp:nvSpPr>
      <dsp:spPr>
        <a:xfrm>
          <a:off x="2877" y="1071301"/>
          <a:ext cx="3527605" cy="1227704"/>
        </a:xfrm>
        <a:prstGeom prst="rect">
          <a:avLst/>
        </a:prstGeom>
        <a:solidFill>
          <a:schemeClr val="bg1"/>
        </a:solidFill>
        <a:ln w="28575" cap="flat" cmpd="sng" algn="ctr">
          <a:solidFill>
            <a:schemeClr val="accent2">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just" defTabSz="444500">
            <a:lnSpc>
              <a:spcPct val="90000"/>
            </a:lnSpc>
            <a:spcBef>
              <a:spcPct val="0"/>
            </a:spcBef>
            <a:spcAft>
              <a:spcPct val="35000"/>
            </a:spcAft>
            <a:buNone/>
          </a:pPr>
          <a:r>
            <a:rPr lang="en-US" sz="1000" kern="1200" dirty="0">
              <a:solidFill>
                <a:schemeClr val="tx1"/>
              </a:solidFill>
              <a:latin typeface="Verdana" panose="020B0604030504040204" pitchFamily="34" charset="0"/>
              <a:ea typeface="Verdana" panose="020B0604030504040204" pitchFamily="34" charset="0"/>
              <a:cs typeface="Verdana" panose="020B0604030504040204" pitchFamily="34" charset="0"/>
            </a:rPr>
            <a:t>In the past 5 years, OMPL has imported two important technologies: (</a:t>
          </a:r>
          <a:r>
            <a:rPr lang="en-US" sz="1000" kern="1200" dirty="0" err="1">
              <a:solidFill>
                <a:schemeClr val="tx1"/>
              </a:solidFill>
              <a:latin typeface="Verdana" panose="020B0604030504040204" pitchFamily="34" charset="0"/>
              <a:ea typeface="Verdana" panose="020B0604030504040204" pitchFamily="34" charset="0"/>
              <a:cs typeface="Verdana" panose="020B0604030504040204" pitchFamily="34" charset="0"/>
            </a:rPr>
            <a:t>i</a:t>
          </a:r>
          <a:r>
            <a:rPr lang="en-US" sz="1000" kern="1200" dirty="0">
              <a:solidFill>
                <a:schemeClr val="tx1"/>
              </a:solidFill>
              <a:latin typeface="Verdana" panose="020B0604030504040204" pitchFamily="34" charset="0"/>
              <a:ea typeface="Verdana" panose="020B0604030504040204" pitchFamily="34" charset="0"/>
              <a:cs typeface="Verdana" panose="020B0604030504040204" pitchFamily="34" charset="0"/>
            </a:rPr>
            <a:t>) Benzene Polypropylene Homopolymer Extraction Unit (ii) </a:t>
          </a:r>
          <a:r>
            <a:rPr lang="en-IN" sz="1000" kern="1200" dirty="0">
              <a:solidFill>
                <a:schemeClr val="tx1"/>
              </a:solidFill>
              <a:latin typeface="Verdana" panose="020B0604030504040204" pitchFamily="34" charset="0"/>
              <a:ea typeface="Verdana" panose="020B0604030504040204" pitchFamily="34" charset="0"/>
              <a:cs typeface="Verdana" panose="020B0604030504040204" pitchFamily="34" charset="0"/>
            </a:rPr>
            <a:t>Benzene Polypropylene Homopolymer Fractionation and Trans Alkylation &amp; Disproportionation Unit</a:t>
          </a:r>
        </a:p>
      </dsp:txBody>
      <dsp:txXfrm>
        <a:off x="2877" y="1071301"/>
        <a:ext cx="3527605" cy="1227704"/>
      </dsp:txXfrm>
    </dsp:sp>
    <dsp:sp modelId="{015A17A8-10BA-4706-A799-A9EC6F021E8C}">
      <dsp:nvSpPr>
        <dsp:cNvPr id="0" name=""/>
        <dsp:cNvSpPr/>
      </dsp:nvSpPr>
      <dsp:spPr>
        <a:xfrm>
          <a:off x="2877" y="2503624"/>
          <a:ext cx="3527605" cy="1227704"/>
        </a:xfrm>
        <a:prstGeom prst="rect">
          <a:avLst/>
        </a:prstGeom>
        <a:solidFill>
          <a:schemeClr val="bg1"/>
        </a:solidFill>
        <a:ln w="28575" cap="flat" cmpd="sng" algn="ctr">
          <a:solidFill>
            <a:schemeClr val="accent2">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latin typeface="Verdana" panose="020B0604030504040204" pitchFamily="34" charset="0"/>
              <a:ea typeface="Verdana" panose="020B0604030504040204" pitchFamily="34" charset="0"/>
              <a:cs typeface="Verdana" panose="020B0604030504040204" pitchFamily="34" charset="0"/>
            </a:rPr>
            <a:t>For achieving higher sales and target a larger section of consumer base, OMPL has built infrastructure to enable bulk sale of Polypropylene Homopolymer with support of road tankers.</a:t>
          </a:r>
          <a:endParaRPr lang="en-IN" sz="10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dsp:txBody>
      <dsp:txXfrm>
        <a:off x="2877" y="2503624"/>
        <a:ext cx="3527605" cy="122770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1E31BA-CD51-49DD-8EE5-7294990A2B7F}">
      <dsp:nvSpPr>
        <dsp:cNvPr id="0" name=""/>
        <dsp:cNvSpPr/>
      </dsp:nvSpPr>
      <dsp:spPr>
        <a:xfrm>
          <a:off x="2877" y="1071301"/>
          <a:ext cx="3527605" cy="1227704"/>
        </a:xfrm>
        <a:prstGeom prst="rect">
          <a:avLst/>
        </a:prstGeom>
        <a:solidFill>
          <a:schemeClr val="bg1"/>
        </a:solidFill>
        <a:ln w="28575" cap="flat" cmpd="sng" algn="ctr">
          <a:solidFill>
            <a:schemeClr val="accent2">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just" defTabSz="444500">
            <a:lnSpc>
              <a:spcPct val="90000"/>
            </a:lnSpc>
            <a:spcBef>
              <a:spcPct val="0"/>
            </a:spcBef>
            <a:spcAft>
              <a:spcPct val="35000"/>
            </a:spcAft>
            <a:buNone/>
          </a:pPr>
          <a:r>
            <a:rPr lang="en-US" sz="1000" kern="1200" dirty="0">
              <a:solidFill>
                <a:schemeClr val="tx1"/>
              </a:solidFill>
              <a:latin typeface="Verdana" panose="020B0604030504040204" pitchFamily="34" charset="0"/>
              <a:ea typeface="Verdana" panose="020B0604030504040204" pitchFamily="34" charset="0"/>
              <a:cs typeface="Verdana" panose="020B0604030504040204" pitchFamily="34" charset="0"/>
            </a:rPr>
            <a:t>Exxon Mobil’s investments on technological upgradation of Polypropylene Homopolymer production plants is on the cards as a part of their long-term growth strategies.</a:t>
          </a:r>
          <a:endParaRPr lang="en-IN" sz="10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dsp:txBody>
      <dsp:txXfrm>
        <a:off x="2877" y="1071301"/>
        <a:ext cx="3527605" cy="1227704"/>
      </dsp:txXfrm>
    </dsp:sp>
    <dsp:sp modelId="{015A17A8-10BA-4706-A799-A9EC6F021E8C}">
      <dsp:nvSpPr>
        <dsp:cNvPr id="0" name=""/>
        <dsp:cNvSpPr/>
      </dsp:nvSpPr>
      <dsp:spPr>
        <a:xfrm>
          <a:off x="2877" y="2503624"/>
          <a:ext cx="3527605" cy="1227704"/>
        </a:xfrm>
        <a:prstGeom prst="rect">
          <a:avLst/>
        </a:prstGeom>
        <a:solidFill>
          <a:schemeClr val="bg1"/>
        </a:solidFill>
        <a:ln w="28575" cap="flat" cmpd="sng" algn="ctr">
          <a:solidFill>
            <a:schemeClr val="accent2">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just" defTabSz="444500">
            <a:lnSpc>
              <a:spcPct val="90000"/>
            </a:lnSpc>
            <a:spcBef>
              <a:spcPct val="0"/>
            </a:spcBef>
            <a:spcAft>
              <a:spcPct val="35000"/>
            </a:spcAft>
            <a:buNone/>
          </a:pPr>
          <a:r>
            <a:rPr lang="en-US" sz="1000" kern="1200" dirty="0">
              <a:solidFill>
                <a:schemeClr val="tx1"/>
              </a:solidFill>
              <a:latin typeface="Verdana" panose="020B0604030504040204" pitchFamily="34" charset="0"/>
              <a:ea typeface="Verdana" panose="020B0604030504040204" pitchFamily="34" charset="0"/>
              <a:cs typeface="Verdana" panose="020B0604030504040204" pitchFamily="34" charset="0"/>
            </a:rPr>
            <a:t>Strategic planning and investments through commodity cycle have been proposed to increase cash flow and generate higher values from the produced aromatic chemicals.</a:t>
          </a:r>
          <a:endParaRPr lang="en-IN" sz="100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dsp:txBody>
      <dsp:txXfrm>
        <a:off x="2877" y="2503624"/>
        <a:ext cx="3527605" cy="122770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1C48DDA-6FF0-4893-BEE9-A4505A31E9A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639BDCA-5FBF-41D9-8268-2371FE00B4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7FCA5F-672E-4015-A76C-DB431DCFAF2C}" type="datetimeFigureOut">
              <a:rPr lang="en-US" smtClean="0"/>
              <a:t>9/15/2021</a:t>
            </a:fld>
            <a:endParaRPr lang="en-US" dirty="0"/>
          </a:p>
        </p:txBody>
      </p:sp>
      <p:sp>
        <p:nvSpPr>
          <p:cNvPr id="4" name="Footer Placeholder 3">
            <a:extLst>
              <a:ext uri="{FF2B5EF4-FFF2-40B4-BE49-F238E27FC236}">
                <a16:creationId xmlns:a16="http://schemas.microsoft.com/office/drawing/2014/main" id="{023519AC-1A13-4F7C-9364-D57E410B4EF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AC9BBF0-C6FC-48C8-95DC-54AE235032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50E4F2-0133-4C3C-9B47-2809AD20A36E}" type="slidenum">
              <a:rPr lang="en-US" smtClean="0"/>
              <a:t>‹#›</a:t>
            </a:fld>
            <a:endParaRPr lang="en-US" dirty="0"/>
          </a:p>
        </p:txBody>
      </p:sp>
    </p:spTree>
    <p:extLst>
      <p:ext uri="{BB962C8B-B14F-4D97-AF65-F5344CB8AC3E}">
        <p14:creationId xmlns:p14="http://schemas.microsoft.com/office/powerpoint/2010/main" val="21068157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A066CB-0DC8-41C8-A5A3-B5CCD896A458}" type="datetimeFigureOut">
              <a:rPr lang="en-US" smtClean="0"/>
              <a:t>9/15/2021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6DEAF4-FEDA-48BF-AB3D-C8429E600AF3}" type="slidenum">
              <a:rPr lang="en-US" smtClean="0"/>
              <a:t>‹#›</a:t>
            </a:fld>
            <a:endParaRPr lang="en-US" dirty="0"/>
          </a:p>
        </p:txBody>
      </p:sp>
    </p:spTree>
    <p:extLst>
      <p:ext uri="{BB962C8B-B14F-4D97-AF65-F5344CB8AC3E}">
        <p14:creationId xmlns:p14="http://schemas.microsoft.com/office/powerpoint/2010/main" val="36266977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1</a:t>
            </a:fld>
            <a:endParaRPr lang="en-US" dirty="0"/>
          </a:p>
        </p:txBody>
      </p:sp>
    </p:spTree>
    <p:extLst>
      <p:ext uri="{BB962C8B-B14F-4D97-AF65-F5344CB8AC3E}">
        <p14:creationId xmlns:p14="http://schemas.microsoft.com/office/powerpoint/2010/main" val="2478476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16</a:t>
            </a:fld>
            <a:endParaRPr lang="en-US" dirty="0"/>
          </a:p>
        </p:txBody>
      </p:sp>
    </p:spTree>
    <p:extLst>
      <p:ext uri="{BB962C8B-B14F-4D97-AF65-F5344CB8AC3E}">
        <p14:creationId xmlns:p14="http://schemas.microsoft.com/office/powerpoint/2010/main" val="2853120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17</a:t>
            </a:fld>
            <a:endParaRPr lang="en-US" dirty="0"/>
          </a:p>
        </p:txBody>
      </p:sp>
    </p:spTree>
    <p:extLst>
      <p:ext uri="{BB962C8B-B14F-4D97-AF65-F5344CB8AC3E}">
        <p14:creationId xmlns:p14="http://schemas.microsoft.com/office/powerpoint/2010/main" val="2308541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19</a:t>
            </a:fld>
            <a:endParaRPr lang="en-US" dirty="0"/>
          </a:p>
        </p:txBody>
      </p:sp>
    </p:spTree>
    <p:extLst>
      <p:ext uri="{BB962C8B-B14F-4D97-AF65-F5344CB8AC3E}">
        <p14:creationId xmlns:p14="http://schemas.microsoft.com/office/powerpoint/2010/main" val="3717808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20</a:t>
            </a:fld>
            <a:endParaRPr lang="en-US" dirty="0"/>
          </a:p>
        </p:txBody>
      </p:sp>
    </p:spTree>
    <p:extLst>
      <p:ext uri="{BB962C8B-B14F-4D97-AF65-F5344CB8AC3E}">
        <p14:creationId xmlns:p14="http://schemas.microsoft.com/office/powerpoint/2010/main" val="2730437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21</a:t>
            </a:fld>
            <a:endParaRPr lang="en-US" dirty="0"/>
          </a:p>
        </p:txBody>
      </p:sp>
    </p:spTree>
    <p:extLst>
      <p:ext uri="{BB962C8B-B14F-4D97-AF65-F5344CB8AC3E}">
        <p14:creationId xmlns:p14="http://schemas.microsoft.com/office/powerpoint/2010/main" val="1767958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22</a:t>
            </a:fld>
            <a:endParaRPr lang="en-US" dirty="0"/>
          </a:p>
        </p:txBody>
      </p:sp>
    </p:spTree>
    <p:extLst>
      <p:ext uri="{BB962C8B-B14F-4D97-AF65-F5344CB8AC3E}">
        <p14:creationId xmlns:p14="http://schemas.microsoft.com/office/powerpoint/2010/main" val="999841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23</a:t>
            </a:fld>
            <a:endParaRPr lang="en-US" dirty="0"/>
          </a:p>
        </p:txBody>
      </p:sp>
    </p:spTree>
    <p:extLst>
      <p:ext uri="{BB962C8B-B14F-4D97-AF65-F5344CB8AC3E}">
        <p14:creationId xmlns:p14="http://schemas.microsoft.com/office/powerpoint/2010/main" val="38920545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24</a:t>
            </a:fld>
            <a:endParaRPr lang="en-US" dirty="0"/>
          </a:p>
        </p:txBody>
      </p:sp>
    </p:spTree>
    <p:extLst>
      <p:ext uri="{BB962C8B-B14F-4D97-AF65-F5344CB8AC3E}">
        <p14:creationId xmlns:p14="http://schemas.microsoft.com/office/powerpoint/2010/main" val="3226841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25</a:t>
            </a:fld>
            <a:endParaRPr lang="en-US" dirty="0"/>
          </a:p>
        </p:txBody>
      </p:sp>
    </p:spTree>
    <p:extLst>
      <p:ext uri="{BB962C8B-B14F-4D97-AF65-F5344CB8AC3E}">
        <p14:creationId xmlns:p14="http://schemas.microsoft.com/office/powerpoint/2010/main" val="36866648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27</a:t>
            </a:fld>
            <a:endParaRPr lang="en-US" dirty="0"/>
          </a:p>
        </p:txBody>
      </p:sp>
    </p:spTree>
    <p:extLst>
      <p:ext uri="{BB962C8B-B14F-4D97-AF65-F5344CB8AC3E}">
        <p14:creationId xmlns:p14="http://schemas.microsoft.com/office/powerpoint/2010/main" val="1552458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7</a:t>
            </a:fld>
            <a:endParaRPr lang="en-US" dirty="0"/>
          </a:p>
        </p:txBody>
      </p:sp>
    </p:spTree>
    <p:extLst>
      <p:ext uri="{BB962C8B-B14F-4D97-AF65-F5344CB8AC3E}">
        <p14:creationId xmlns:p14="http://schemas.microsoft.com/office/powerpoint/2010/main" val="4005929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28</a:t>
            </a:fld>
            <a:endParaRPr lang="en-US" dirty="0"/>
          </a:p>
        </p:txBody>
      </p:sp>
    </p:spTree>
    <p:extLst>
      <p:ext uri="{BB962C8B-B14F-4D97-AF65-F5344CB8AC3E}">
        <p14:creationId xmlns:p14="http://schemas.microsoft.com/office/powerpoint/2010/main" val="22469367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29</a:t>
            </a:fld>
            <a:endParaRPr lang="en-US" dirty="0"/>
          </a:p>
        </p:txBody>
      </p:sp>
    </p:spTree>
    <p:extLst>
      <p:ext uri="{BB962C8B-B14F-4D97-AF65-F5344CB8AC3E}">
        <p14:creationId xmlns:p14="http://schemas.microsoft.com/office/powerpoint/2010/main" val="12493895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30</a:t>
            </a:fld>
            <a:endParaRPr lang="en-US" dirty="0"/>
          </a:p>
        </p:txBody>
      </p:sp>
    </p:spTree>
    <p:extLst>
      <p:ext uri="{BB962C8B-B14F-4D97-AF65-F5344CB8AC3E}">
        <p14:creationId xmlns:p14="http://schemas.microsoft.com/office/powerpoint/2010/main" val="12048839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31</a:t>
            </a:fld>
            <a:endParaRPr lang="en-US" dirty="0"/>
          </a:p>
        </p:txBody>
      </p:sp>
    </p:spTree>
    <p:extLst>
      <p:ext uri="{BB962C8B-B14F-4D97-AF65-F5344CB8AC3E}">
        <p14:creationId xmlns:p14="http://schemas.microsoft.com/office/powerpoint/2010/main" val="39016478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44</a:t>
            </a:fld>
            <a:endParaRPr lang="en-US" dirty="0"/>
          </a:p>
        </p:txBody>
      </p:sp>
    </p:spTree>
    <p:extLst>
      <p:ext uri="{BB962C8B-B14F-4D97-AF65-F5344CB8AC3E}">
        <p14:creationId xmlns:p14="http://schemas.microsoft.com/office/powerpoint/2010/main" val="42347634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45</a:t>
            </a:fld>
            <a:endParaRPr lang="en-US" dirty="0"/>
          </a:p>
        </p:txBody>
      </p:sp>
    </p:spTree>
    <p:extLst>
      <p:ext uri="{BB962C8B-B14F-4D97-AF65-F5344CB8AC3E}">
        <p14:creationId xmlns:p14="http://schemas.microsoft.com/office/powerpoint/2010/main" val="8342287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46</a:t>
            </a:fld>
            <a:endParaRPr lang="en-US" dirty="0"/>
          </a:p>
        </p:txBody>
      </p:sp>
    </p:spTree>
    <p:extLst>
      <p:ext uri="{BB962C8B-B14F-4D97-AF65-F5344CB8AC3E}">
        <p14:creationId xmlns:p14="http://schemas.microsoft.com/office/powerpoint/2010/main" val="40886727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47</a:t>
            </a:fld>
            <a:endParaRPr lang="en-US" dirty="0"/>
          </a:p>
        </p:txBody>
      </p:sp>
    </p:spTree>
    <p:extLst>
      <p:ext uri="{BB962C8B-B14F-4D97-AF65-F5344CB8AC3E}">
        <p14:creationId xmlns:p14="http://schemas.microsoft.com/office/powerpoint/2010/main" val="27343174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48</a:t>
            </a:fld>
            <a:endParaRPr lang="en-US" dirty="0"/>
          </a:p>
        </p:txBody>
      </p:sp>
    </p:spTree>
    <p:extLst>
      <p:ext uri="{BB962C8B-B14F-4D97-AF65-F5344CB8AC3E}">
        <p14:creationId xmlns:p14="http://schemas.microsoft.com/office/powerpoint/2010/main" val="30703565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49</a:t>
            </a:fld>
            <a:endParaRPr lang="en-US" dirty="0"/>
          </a:p>
        </p:txBody>
      </p:sp>
    </p:spTree>
    <p:extLst>
      <p:ext uri="{BB962C8B-B14F-4D97-AF65-F5344CB8AC3E}">
        <p14:creationId xmlns:p14="http://schemas.microsoft.com/office/powerpoint/2010/main" val="2138740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8</a:t>
            </a:fld>
            <a:endParaRPr lang="en-US" dirty="0"/>
          </a:p>
        </p:txBody>
      </p:sp>
    </p:spTree>
    <p:extLst>
      <p:ext uri="{BB962C8B-B14F-4D97-AF65-F5344CB8AC3E}">
        <p14:creationId xmlns:p14="http://schemas.microsoft.com/office/powerpoint/2010/main" val="11325736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50</a:t>
            </a:fld>
            <a:endParaRPr lang="en-US" dirty="0"/>
          </a:p>
        </p:txBody>
      </p:sp>
    </p:spTree>
    <p:extLst>
      <p:ext uri="{BB962C8B-B14F-4D97-AF65-F5344CB8AC3E}">
        <p14:creationId xmlns:p14="http://schemas.microsoft.com/office/powerpoint/2010/main" val="5478826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51</a:t>
            </a:fld>
            <a:endParaRPr lang="en-US" dirty="0"/>
          </a:p>
        </p:txBody>
      </p:sp>
    </p:spTree>
    <p:extLst>
      <p:ext uri="{BB962C8B-B14F-4D97-AF65-F5344CB8AC3E}">
        <p14:creationId xmlns:p14="http://schemas.microsoft.com/office/powerpoint/2010/main" val="8228100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52</a:t>
            </a:fld>
            <a:endParaRPr lang="en-US" dirty="0"/>
          </a:p>
        </p:txBody>
      </p:sp>
    </p:spTree>
    <p:extLst>
      <p:ext uri="{BB962C8B-B14F-4D97-AF65-F5344CB8AC3E}">
        <p14:creationId xmlns:p14="http://schemas.microsoft.com/office/powerpoint/2010/main" val="6347656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53</a:t>
            </a:fld>
            <a:endParaRPr lang="en-US" dirty="0"/>
          </a:p>
        </p:txBody>
      </p:sp>
    </p:spTree>
    <p:extLst>
      <p:ext uri="{BB962C8B-B14F-4D97-AF65-F5344CB8AC3E}">
        <p14:creationId xmlns:p14="http://schemas.microsoft.com/office/powerpoint/2010/main" val="29102110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63638"/>
            <a:ext cx="5583238" cy="3141662"/>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5455057-9F61-4817-9C2B-4FB60D8F4561}" type="slidenum">
              <a:rPr lang="en-US" smtClean="0"/>
              <a:pPr/>
              <a:t>58</a:t>
            </a:fld>
            <a:endParaRPr lang="en-US" dirty="0"/>
          </a:p>
        </p:txBody>
      </p:sp>
    </p:spTree>
    <p:extLst>
      <p:ext uri="{BB962C8B-B14F-4D97-AF65-F5344CB8AC3E}">
        <p14:creationId xmlns:p14="http://schemas.microsoft.com/office/powerpoint/2010/main" val="2232126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9</a:t>
            </a:fld>
            <a:endParaRPr lang="en-US" dirty="0"/>
          </a:p>
        </p:txBody>
      </p:sp>
    </p:spTree>
    <p:extLst>
      <p:ext uri="{BB962C8B-B14F-4D97-AF65-F5344CB8AC3E}">
        <p14:creationId xmlns:p14="http://schemas.microsoft.com/office/powerpoint/2010/main" val="3338227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10</a:t>
            </a:fld>
            <a:endParaRPr lang="en-US" dirty="0"/>
          </a:p>
        </p:txBody>
      </p:sp>
    </p:spTree>
    <p:extLst>
      <p:ext uri="{BB962C8B-B14F-4D97-AF65-F5344CB8AC3E}">
        <p14:creationId xmlns:p14="http://schemas.microsoft.com/office/powerpoint/2010/main" val="1692412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11</a:t>
            </a:fld>
            <a:endParaRPr lang="en-US" dirty="0"/>
          </a:p>
        </p:txBody>
      </p:sp>
    </p:spTree>
    <p:extLst>
      <p:ext uri="{BB962C8B-B14F-4D97-AF65-F5344CB8AC3E}">
        <p14:creationId xmlns:p14="http://schemas.microsoft.com/office/powerpoint/2010/main" val="295542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12</a:t>
            </a:fld>
            <a:endParaRPr lang="en-US" dirty="0"/>
          </a:p>
        </p:txBody>
      </p:sp>
    </p:spTree>
    <p:extLst>
      <p:ext uri="{BB962C8B-B14F-4D97-AF65-F5344CB8AC3E}">
        <p14:creationId xmlns:p14="http://schemas.microsoft.com/office/powerpoint/2010/main" val="1204165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13</a:t>
            </a:fld>
            <a:endParaRPr lang="en-US" dirty="0"/>
          </a:p>
        </p:txBody>
      </p:sp>
    </p:spTree>
    <p:extLst>
      <p:ext uri="{BB962C8B-B14F-4D97-AF65-F5344CB8AC3E}">
        <p14:creationId xmlns:p14="http://schemas.microsoft.com/office/powerpoint/2010/main" val="2031959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15</a:t>
            </a:fld>
            <a:endParaRPr lang="en-US" dirty="0"/>
          </a:p>
        </p:txBody>
      </p:sp>
    </p:spTree>
    <p:extLst>
      <p:ext uri="{BB962C8B-B14F-4D97-AF65-F5344CB8AC3E}">
        <p14:creationId xmlns:p14="http://schemas.microsoft.com/office/powerpoint/2010/main" val="131767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9/15/2021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1718681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9/15/2021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566091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3"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9/15/2021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5420746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Content writing ">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F50BD1-987A-4DD5-8C1F-E82E92170730}"/>
              </a:ext>
            </a:extLst>
          </p:cNvPr>
          <p:cNvSpPr/>
          <p:nvPr userDrawn="1"/>
        </p:nvSpPr>
        <p:spPr>
          <a:xfrm>
            <a:off x="1" y="6664211"/>
            <a:ext cx="12192000" cy="2087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le 9">
            <a:extLst>
              <a:ext uri="{FF2B5EF4-FFF2-40B4-BE49-F238E27FC236}">
                <a16:creationId xmlns:a16="http://schemas.microsoft.com/office/drawing/2014/main" id="{844B87D0-AFDE-4678-B349-1AE3EEF99F36}"/>
              </a:ext>
            </a:extLst>
          </p:cNvPr>
          <p:cNvSpPr/>
          <p:nvPr userDrawn="1"/>
        </p:nvSpPr>
        <p:spPr>
          <a:xfrm>
            <a:off x="1" y="1"/>
            <a:ext cx="12211987" cy="76200"/>
          </a:xfrm>
          <a:prstGeom prst="rect">
            <a:avLst/>
          </a:prstGeom>
          <a:solidFill>
            <a:srgbClr val="0F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 name="Text Placeholder 3">
            <a:extLst>
              <a:ext uri="{FF2B5EF4-FFF2-40B4-BE49-F238E27FC236}">
                <a16:creationId xmlns:a16="http://schemas.microsoft.com/office/drawing/2014/main" id="{7AC7A174-2989-4FEC-8BD1-B17717850A09}"/>
              </a:ext>
            </a:extLst>
          </p:cNvPr>
          <p:cNvSpPr>
            <a:spLocks noGrp="1"/>
          </p:cNvSpPr>
          <p:nvPr>
            <p:ph type="body" sz="quarter" idx="14"/>
          </p:nvPr>
        </p:nvSpPr>
        <p:spPr>
          <a:xfrm>
            <a:off x="176781" y="193795"/>
            <a:ext cx="10485120" cy="457200"/>
          </a:xfrm>
          <a:prstGeom prst="rect">
            <a:avLst/>
          </a:prstGeom>
          <a:noFill/>
          <a:ln>
            <a:noFill/>
          </a:ln>
        </p:spPr>
        <p:txBody>
          <a:bodyPr anchor="ctr">
            <a:normAutofit/>
          </a:bodyPr>
          <a:lstStyle>
            <a:lvl1pPr marL="0" indent="0" algn="l">
              <a:buNone/>
              <a:defRPr lang="en-US" sz="1600" b="0" kern="1200" spc="0" dirty="0">
                <a:solidFill>
                  <a:srgbClr val="0D2067"/>
                </a:solidFill>
                <a:latin typeface="Montserrat" panose="02000505000000020004" pitchFamily="2" charset="0"/>
                <a:ea typeface="+mn-ea"/>
                <a:cs typeface="Arial" panose="020B0604020202020204" pitchFamily="34" charset="0"/>
              </a:defRPr>
            </a:lvl1pPr>
          </a:lstStyle>
          <a:p>
            <a:pPr marL="0" lvl="0" indent="0" algn="l" defTabSz="914354"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1" name="Rectangle 10">
            <a:extLst>
              <a:ext uri="{FF2B5EF4-FFF2-40B4-BE49-F238E27FC236}">
                <a16:creationId xmlns:a16="http://schemas.microsoft.com/office/drawing/2014/main" id="{7B7243E8-0460-4688-83E0-7CCFF91F81A6}"/>
              </a:ext>
            </a:extLst>
          </p:cNvPr>
          <p:cNvSpPr/>
          <p:nvPr userDrawn="1"/>
        </p:nvSpPr>
        <p:spPr>
          <a:xfrm>
            <a:off x="11658089" y="6515552"/>
            <a:ext cx="426848"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Slide Number Placeholder 7">
            <a:extLst>
              <a:ext uri="{FF2B5EF4-FFF2-40B4-BE49-F238E27FC236}">
                <a16:creationId xmlns:a16="http://schemas.microsoft.com/office/drawing/2014/main" id="{C49F43AD-B4E0-4FA6-9F76-0D300FA52BA5}"/>
              </a:ext>
            </a:extLst>
          </p:cNvPr>
          <p:cNvSpPr txBox="1">
            <a:spLocks/>
          </p:cNvSpPr>
          <p:nvPr userDrawn="1"/>
        </p:nvSpPr>
        <p:spPr>
          <a:xfrm>
            <a:off x="11572634" y="6553652"/>
            <a:ext cx="593871"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cxnSp>
        <p:nvCxnSpPr>
          <p:cNvPr id="12" name="Straight Connector 11">
            <a:extLst>
              <a:ext uri="{FF2B5EF4-FFF2-40B4-BE49-F238E27FC236}">
                <a16:creationId xmlns:a16="http://schemas.microsoft.com/office/drawing/2014/main" id="{AC78F8D4-D16E-47FE-90C4-A0E3B91056AC}"/>
              </a:ext>
            </a:extLst>
          </p:cNvPr>
          <p:cNvCxnSpPr>
            <a:cxnSpLocks/>
          </p:cNvCxnSpPr>
          <p:nvPr userDrawn="1"/>
        </p:nvCxnSpPr>
        <p:spPr>
          <a:xfrm>
            <a:off x="3" y="674560"/>
            <a:ext cx="739514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602A739-682A-4857-9A25-E57A46E14BB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39706" y="148014"/>
            <a:ext cx="1318383" cy="413611"/>
          </a:xfrm>
          <a:prstGeom prst="rect">
            <a:avLst/>
          </a:prstGeom>
        </p:spPr>
      </p:pic>
    </p:spTree>
    <p:extLst>
      <p:ext uri="{BB962C8B-B14F-4D97-AF65-F5344CB8AC3E}">
        <p14:creationId xmlns:p14="http://schemas.microsoft.com/office/powerpoint/2010/main" val="3481285212"/>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050" name="Picture 2" descr="Related image">
            <a:extLst>
              <a:ext uri="{FF2B5EF4-FFF2-40B4-BE49-F238E27FC236}">
                <a16:creationId xmlns:a16="http://schemas.microsoft.com/office/drawing/2014/main" id="{2A382456-35B1-4C1D-86B3-32231D874A43}"/>
              </a:ext>
            </a:extLst>
          </p:cNvPr>
          <p:cNvPicPr>
            <a:picLocks noChangeAspect="1" noChangeArrowheads="1"/>
          </p:cNvPicPr>
          <p:nvPr userDrawn="1"/>
        </p:nvPicPr>
        <p:blipFill>
          <a:blip r:embed="rId2">
            <a:alphaModFix amt="35000"/>
            <a:extLst>
              <a:ext uri="{BEBA8EAE-BF5A-486C-A8C5-ECC9F3942E4B}">
                <a14:imgProps xmlns:a14="http://schemas.microsoft.com/office/drawing/2010/main">
                  <a14:imgLayer r:embed="rId3">
                    <a14:imgEffect>
                      <a14:colorTemperature colorTemp="5300"/>
                    </a14:imgEffect>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5450F19-B112-4ABF-8DFD-7CC4C2994E88}"/>
              </a:ext>
            </a:extLst>
          </p:cNvPr>
          <p:cNvSpPr/>
          <p:nvPr userDrawn="1"/>
        </p:nvSpPr>
        <p:spPr>
          <a:xfrm flipH="1">
            <a:off x="6096000" y="1988840"/>
            <a:ext cx="6096000" cy="2880320"/>
          </a:xfrm>
          <a:prstGeom prst="rect">
            <a:avLst/>
          </a:prstGeom>
          <a:solidFill>
            <a:schemeClr val="bg1">
              <a:lumMod val="75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Picture Placeholder 2">
            <a:extLst>
              <a:ext uri="{FF2B5EF4-FFF2-40B4-BE49-F238E27FC236}">
                <a16:creationId xmlns:a16="http://schemas.microsoft.com/office/drawing/2014/main" id="{B3F0BA69-1CAA-4973-B174-2BA8BA1BC146}"/>
              </a:ext>
            </a:extLst>
          </p:cNvPr>
          <p:cNvSpPr>
            <a:spLocks noGrp="1"/>
          </p:cNvSpPr>
          <p:nvPr>
            <p:ph type="pic" idx="13" hasCustomPrompt="1"/>
          </p:nvPr>
        </p:nvSpPr>
        <p:spPr>
          <a:xfrm>
            <a:off x="7211873" y="857250"/>
            <a:ext cx="4451499" cy="5143500"/>
          </a:xfrm>
          <a:prstGeom prst="rect">
            <a:avLst/>
          </a:prstGeom>
          <a:solidFill>
            <a:schemeClr val="bg1">
              <a:lumMod val="95000"/>
            </a:schemeClr>
          </a:solidFill>
          <a:effectLst>
            <a:outerShdw blurRad="63500" sx="102000" sy="102000" algn="ctr" rotWithShape="0">
              <a:prstClr val="black">
                <a:alpha val="40000"/>
              </a:prstClr>
            </a:outerShdw>
          </a:effectLst>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4306897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Content writing ">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4865117"/>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Content writing ">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EB69AD1-A7F0-4B5E-8719-CC86072C7A0C}"/>
              </a:ext>
            </a:extLst>
          </p:cNvPr>
          <p:cNvSpPr/>
          <p:nvPr userDrawn="1"/>
        </p:nvSpPr>
        <p:spPr>
          <a:xfrm>
            <a:off x="1" y="6664213"/>
            <a:ext cx="12192000" cy="2087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5" name="Rectangle 14">
            <a:extLst>
              <a:ext uri="{FF2B5EF4-FFF2-40B4-BE49-F238E27FC236}">
                <a16:creationId xmlns:a16="http://schemas.microsoft.com/office/drawing/2014/main" id="{F1D4176D-CDAE-4615-B977-AEA78F7D710C}"/>
              </a:ext>
            </a:extLst>
          </p:cNvPr>
          <p:cNvSpPr/>
          <p:nvPr userDrawn="1"/>
        </p:nvSpPr>
        <p:spPr>
          <a:xfrm>
            <a:off x="1" y="1"/>
            <a:ext cx="12211987" cy="76200"/>
          </a:xfrm>
          <a:prstGeom prst="rect">
            <a:avLst/>
          </a:prstGeom>
          <a:solidFill>
            <a:srgbClr val="0F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6" name="Text Placeholder 3">
            <a:extLst>
              <a:ext uri="{FF2B5EF4-FFF2-40B4-BE49-F238E27FC236}">
                <a16:creationId xmlns:a16="http://schemas.microsoft.com/office/drawing/2014/main" id="{5A0A9FB9-1FC0-4A81-A244-231DFC03426A}"/>
              </a:ext>
            </a:extLst>
          </p:cNvPr>
          <p:cNvSpPr>
            <a:spLocks noGrp="1"/>
          </p:cNvSpPr>
          <p:nvPr>
            <p:ph type="body" sz="quarter" idx="14"/>
          </p:nvPr>
        </p:nvSpPr>
        <p:spPr>
          <a:xfrm>
            <a:off x="176781" y="193795"/>
            <a:ext cx="10485120" cy="457200"/>
          </a:xfrm>
          <a:prstGeom prst="rect">
            <a:avLst/>
          </a:prstGeom>
          <a:noFill/>
          <a:ln>
            <a:noFill/>
          </a:ln>
        </p:spPr>
        <p:txBody>
          <a:bodyPr anchor="ctr">
            <a:normAutofit/>
          </a:bodyPr>
          <a:lstStyle>
            <a:lvl1pPr marL="0" indent="0" algn="l">
              <a:buNone/>
              <a:defRPr lang="en-US" sz="1600" b="0" kern="1200" spc="0" dirty="0">
                <a:solidFill>
                  <a:srgbClr val="0D2067"/>
                </a:solidFill>
                <a:latin typeface="Montserrat" panose="02000505000000020004" pitchFamily="2" charset="0"/>
                <a:ea typeface="+mn-ea"/>
                <a:cs typeface="Arial" panose="020B0604020202020204" pitchFamily="34" charset="0"/>
              </a:defRPr>
            </a:lvl1pPr>
          </a:lstStyle>
          <a:p>
            <a:pPr marL="0" lvl="0" indent="0" algn="l" defTabSz="914354"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7" name="Rectangle 16">
            <a:extLst>
              <a:ext uri="{FF2B5EF4-FFF2-40B4-BE49-F238E27FC236}">
                <a16:creationId xmlns:a16="http://schemas.microsoft.com/office/drawing/2014/main" id="{5170A081-2CD4-42C2-83F7-1BDF218E888C}"/>
              </a:ext>
            </a:extLst>
          </p:cNvPr>
          <p:cNvSpPr/>
          <p:nvPr userDrawn="1"/>
        </p:nvSpPr>
        <p:spPr>
          <a:xfrm>
            <a:off x="11658089" y="6515554"/>
            <a:ext cx="426848"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8" name="Slide Number Placeholder 7">
            <a:extLst>
              <a:ext uri="{FF2B5EF4-FFF2-40B4-BE49-F238E27FC236}">
                <a16:creationId xmlns:a16="http://schemas.microsoft.com/office/drawing/2014/main" id="{DAB0CC45-65C1-4330-8B7B-E233943D2F2B}"/>
              </a:ext>
            </a:extLst>
          </p:cNvPr>
          <p:cNvSpPr txBox="1">
            <a:spLocks/>
          </p:cNvSpPr>
          <p:nvPr userDrawn="1"/>
        </p:nvSpPr>
        <p:spPr>
          <a:xfrm>
            <a:off x="11572635" y="6553654"/>
            <a:ext cx="593871"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cxnSp>
        <p:nvCxnSpPr>
          <p:cNvPr id="19" name="Straight Connector 18">
            <a:extLst>
              <a:ext uri="{FF2B5EF4-FFF2-40B4-BE49-F238E27FC236}">
                <a16:creationId xmlns:a16="http://schemas.microsoft.com/office/drawing/2014/main" id="{900B4527-B56E-473D-ACE2-854F941525D2}"/>
              </a:ext>
            </a:extLst>
          </p:cNvPr>
          <p:cNvCxnSpPr>
            <a:cxnSpLocks/>
          </p:cNvCxnSpPr>
          <p:nvPr userDrawn="1"/>
        </p:nvCxnSpPr>
        <p:spPr>
          <a:xfrm>
            <a:off x="3" y="674560"/>
            <a:ext cx="739514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61560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A9A785-103B-4B53-B232-DC2BA94190A7}" type="datetimeFigureOut">
              <a:rPr lang="en-US" smtClean="0"/>
              <a:t>9/15/2021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1040660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4"/>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9"/>
            <a:ext cx="10515600" cy="1500187"/>
          </a:xfrm>
        </p:spPr>
        <p:txBody>
          <a:bodyPr/>
          <a:lstStyle>
            <a:lvl1pPr marL="0" indent="0">
              <a:buNone/>
              <a:defRPr sz="2400">
                <a:solidFill>
                  <a:schemeClr val="tx1">
                    <a:tint val="75000"/>
                  </a:schemeClr>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A9A785-103B-4B53-B232-DC2BA94190A7}" type="datetimeFigureOut">
              <a:rPr lang="en-US" smtClean="0"/>
              <a:t>9/15/2021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547873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A9A785-103B-4B53-B232-DC2BA94190A7}" type="datetimeFigureOut">
              <a:rPr lang="en-US" smtClean="0"/>
              <a:t>9/15/2021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63665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3"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3"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A9A785-103B-4B53-B232-DC2BA94190A7}" type="datetimeFigureOut">
              <a:rPr lang="en-US" smtClean="0"/>
              <a:t>9/15/2021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694381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A9A785-103B-4B53-B232-DC2BA94190A7}" type="datetimeFigureOut">
              <a:rPr lang="en-US" smtClean="0"/>
              <a:t>9/15/2021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3935658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A9A785-103B-4B53-B232-DC2BA94190A7}" type="datetimeFigureOut">
              <a:rPr lang="en-US" smtClean="0"/>
              <a:t>9/15/2021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640063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31"/>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A9A785-103B-4B53-B232-DC2BA94190A7}" type="datetimeFigureOut">
              <a:rPr lang="en-US" smtClean="0"/>
              <a:t>9/15/2021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466060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31"/>
            <a:ext cx="6172200" cy="4873625"/>
          </a:xfrm>
        </p:spPr>
        <p:txBody>
          <a:bodyPr anchor="t"/>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A9A785-103B-4B53-B232-DC2BA94190A7}" type="datetimeFigureOut">
              <a:rPr lang="en-US" smtClean="0"/>
              <a:t>9/15/2021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E97586-85E7-4DA0-AF2C-A0841FA48D10}" type="slidenum">
              <a:rPr lang="en-US" smtClean="0"/>
              <a:t>‹#›</a:t>
            </a:fld>
            <a:endParaRPr lang="en-US" dirty="0"/>
          </a:p>
        </p:txBody>
      </p:sp>
    </p:spTree>
    <p:extLst>
      <p:ext uri="{BB962C8B-B14F-4D97-AF65-F5344CB8AC3E}">
        <p14:creationId xmlns:p14="http://schemas.microsoft.com/office/powerpoint/2010/main" val="26250333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6"/>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A9A785-103B-4B53-B232-DC2BA94190A7}" type="datetimeFigureOut">
              <a:rPr lang="en-US" smtClean="0"/>
              <a:t>9/15/2021</a:t>
            </a:fld>
            <a:endParaRPr lang="en-US" dirty="0"/>
          </a:p>
        </p:txBody>
      </p:sp>
      <p:sp>
        <p:nvSpPr>
          <p:cNvPr id="5" name="Footer Placeholder 4"/>
          <p:cNvSpPr>
            <a:spLocks noGrp="1"/>
          </p:cNvSpPr>
          <p:nvPr>
            <p:ph type="ftr" sz="quarter" idx="3"/>
          </p:nvPr>
        </p:nvSpPr>
        <p:spPr>
          <a:xfrm>
            <a:off x="4038600" y="635635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6"/>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E97586-85E7-4DA0-AF2C-A0841FA48D10}" type="slidenum">
              <a:rPr lang="en-US" smtClean="0"/>
              <a:t>‹#›</a:t>
            </a:fld>
            <a:endParaRPr lang="en-US" dirty="0"/>
          </a:p>
        </p:txBody>
      </p:sp>
    </p:spTree>
    <p:extLst>
      <p:ext uri="{BB962C8B-B14F-4D97-AF65-F5344CB8AC3E}">
        <p14:creationId xmlns:p14="http://schemas.microsoft.com/office/powerpoint/2010/main" val="407633630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76" r:id="rId14"/>
    <p:sldLayoutId id="2147483675" r:id="rId15"/>
  </p:sldLayoutIdLst>
  <p:txStyles>
    <p:titleStyle>
      <a:lvl1pPr algn="l" defTabSz="9143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chart" Target="../charts/chart8.xml"/><Relationship Id="rId5" Type="http://schemas.openxmlformats.org/officeDocument/2006/relationships/chart" Target="../charts/chart7.xml"/><Relationship Id="rId4" Type="http://schemas.openxmlformats.org/officeDocument/2006/relationships/chart" Target="../charts/chart6.xml"/></Relationships>
</file>

<file path=ppt/slides/_rels/slide14.xml.rels><?xml version="1.0" encoding="UTF-8" standalone="yes"?>
<Relationships xmlns="http://schemas.openxmlformats.org/package/2006/relationships"><Relationship Id="rId3" Type="http://schemas.openxmlformats.org/officeDocument/2006/relationships/hyperlink" Target="https://www.tasnimnews.com/en/news/2018/09/04/1820507/iran-s-annual-capacity-to-produce-petrochemicals-hits-65-5mln-tons" TargetMode="External"/><Relationship Id="rId2" Type="http://schemas.openxmlformats.org/officeDocument/2006/relationships/image" Target="../media/image7.jp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hyperlink" Target="https://www.tasnimnews.com/en/news/2018/09/04/1820507/iran-s-annual-capacity-to-produce-petrochemicals-hits-65-5mln-tons" TargetMode="External"/><Relationship Id="rId2" Type="http://schemas.openxmlformats.org/officeDocument/2006/relationships/image" Target="../media/image7.jp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chart" Target="../charts/chart18.xml"/><Relationship Id="rId5" Type="http://schemas.openxmlformats.org/officeDocument/2006/relationships/chart" Target="../charts/chart17.xml"/><Relationship Id="rId4" Type="http://schemas.openxmlformats.org/officeDocument/2006/relationships/chart" Target="../charts/chart16.xml"/></Relationships>
</file>

<file path=ppt/slides/_rels/slide26.xml.rels><?xml version="1.0" encoding="UTF-8" standalone="yes"?>
<Relationships xmlns="http://schemas.openxmlformats.org/package/2006/relationships"><Relationship Id="rId3" Type="http://schemas.openxmlformats.org/officeDocument/2006/relationships/hyperlink" Target="https://www.tasnimnews.com/en/news/2018/09/04/1820507/iran-s-annual-capacity-to-produce-petrochemicals-hits-65-5mln-tons" TargetMode="External"/><Relationship Id="rId2" Type="http://schemas.openxmlformats.org/officeDocument/2006/relationships/image" Target="../media/image7.jp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chart" Target="../charts/chart2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chart" Target="../charts/chart2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chart" Target="../charts/chart2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chart" Target="../charts/chart2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hyperlink" Target="https://shiphistory.org/themes/trade/" TargetMode="External"/><Relationship Id="rId2" Type="http://schemas.openxmlformats.org/officeDocument/2006/relationships/image" Target="../media/image9.jp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commons.wikimedia.org/wiki/File:Toluene-from-xtal-3D-balls.png" TargetMode="External"/><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4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2.png"/><Relationship Id="rId7" Type="http://schemas.openxmlformats.org/officeDocument/2006/relationships/diagramColors" Target="../diagrams/colors1.xml"/><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6.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zaubacorp.com/company/BHARAT-PETROLEUM-CORPORATION-LIMITED/L23220MH1952GOI008931" TargetMode="External"/><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chart" Target="../charts/chart30.xml"/><Relationship Id="rId5" Type="http://schemas.openxmlformats.org/officeDocument/2006/relationships/image" Target="../media/image14.png"/><Relationship Id="rId4" Type="http://schemas.openxmlformats.org/officeDocument/2006/relationships/chart" Target="../charts/chart29.xml"/></Relationships>
</file>

<file path=ppt/slides/_rels/slide4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4.png"/><Relationship Id="rId7" Type="http://schemas.openxmlformats.org/officeDocument/2006/relationships/diagramColors" Target="../diagrams/colors3.xml"/><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hyperlink" Target="https://www.zaubacorp.com/company/BHARAT-PETROLEUM-CORPORATION-LIMITED/L23220MH1952GOI008931" TargetMode="External"/><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15.jpg"/><Relationship Id="rId4" Type="http://schemas.openxmlformats.org/officeDocument/2006/relationships/chart" Target="../charts/chart31.xml"/></Relationships>
</file>

<file path=ppt/slides/_rels/slide51.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2.xml.rels><?xml version="1.0" encoding="UTF-8" standalone="yes"?>
<Relationships xmlns="http://schemas.openxmlformats.org/package/2006/relationships"><Relationship Id="rId3" Type="http://schemas.openxmlformats.org/officeDocument/2006/relationships/hyperlink" Target="https://www.zaubacorp.com/company/BHARAT-PETROLEUM-CORPORATION-LIMITED/L23220MH1952GOI008931" TargetMode="External"/><Relationship Id="rId2" Type="http://schemas.openxmlformats.org/officeDocument/2006/relationships/notesSlide" Target="../notesSlides/notesSlide32.xml"/><Relationship Id="rId1" Type="http://schemas.openxmlformats.org/officeDocument/2006/relationships/slideLayout" Target="../slideLayouts/slideLayout12.xml"/><Relationship Id="rId5" Type="http://schemas.openxmlformats.org/officeDocument/2006/relationships/chart" Target="../charts/chart32.xml"/><Relationship Id="rId4" Type="http://schemas.openxmlformats.org/officeDocument/2006/relationships/image" Target="../media/image16.png"/></Relationships>
</file>

<file path=ppt/slides/_rels/slide53.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6.png"/><Relationship Id="rId7" Type="http://schemas.openxmlformats.org/officeDocument/2006/relationships/diagramColors" Target="../diagrams/colors5.xml"/><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e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jpeg"/><Relationship Id="rId4" Type="http://schemas.openxmlformats.org/officeDocument/2006/relationships/image" Target="../media/image21.png"/><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hyperlink" Target="https://fr.wikipedia.org/wiki/Gaz_industriel" TargetMode="External"/><Relationship Id="rId2" Type="http://schemas.openxmlformats.org/officeDocument/2006/relationships/image" Target="../media/image5.JPG"/><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umbrella, accessory&#10;&#10;Description automatically generated">
            <a:extLst>
              <a:ext uri="{FF2B5EF4-FFF2-40B4-BE49-F238E27FC236}">
                <a16:creationId xmlns:a16="http://schemas.microsoft.com/office/drawing/2014/main" id="{1BF7C2AA-880D-4AFF-90F2-2B9FA4952C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3425"/>
            <a:ext cx="12192000" cy="6858000"/>
          </a:xfrm>
          <a:prstGeom prst="rect">
            <a:avLst/>
          </a:prstGeom>
        </p:spPr>
      </p:pic>
      <p:sp>
        <p:nvSpPr>
          <p:cNvPr id="21" name="Rectangle 20">
            <a:extLst>
              <a:ext uri="{FF2B5EF4-FFF2-40B4-BE49-F238E27FC236}">
                <a16:creationId xmlns:a16="http://schemas.microsoft.com/office/drawing/2014/main" id="{09AB28C2-30A6-4D64-8BBF-3BEE28AB2B26}"/>
              </a:ext>
            </a:extLst>
          </p:cNvPr>
          <p:cNvSpPr/>
          <p:nvPr/>
        </p:nvSpPr>
        <p:spPr>
          <a:xfrm>
            <a:off x="-90125" y="2599925"/>
            <a:ext cx="4357325" cy="1446550"/>
          </a:xfrm>
          <a:prstGeom prst="rect">
            <a:avLst/>
          </a:prstGeom>
          <a:noFill/>
        </p:spPr>
        <p:txBody>
          <a:bodyPr wrap="square">
            <a:spAutoFit/>
          </a:bodyPr>
          <a:lstStyle/>
          <a:p>
            <a:pPr lvl="0">
              <a:defRPr/>
            </a:pPr>
            <a:r>
              <a:rPr lang="en-US" sz="2200" b="1" dirty="0">
                <a:solidFill>
                  <a:schemeClr val="bg1"/>
                </a:solidFill>
                <a:effectLst>
                  <a:outerShdw blurRad="38100" dist="38100" dir="2700000" algn="tl">
                    <a:srgbClr val="000000">
                      <a:alpha val="43137"/>
                    </a:srgbClr>
                  </a:outerShdw>
                </a:effectLst>
                <a:latin typeface="Montserrat" panose="02000505000000020004" pitchFamily="2" charset="0"/>
                <a:ea typeface="Roboto" pitchFamily="2" charset="0"/>
                <a:cs typeface="Arial" panose="020B0604020202020204" pitchFamily="34" charset="0"/>
              </a:rPr>
              <a:t>India Polypropylene (Comprehensive Techno-Commercial Market Analysis and Forecast)</a:t>
            </a:r>
          </a:p>
        </p:txBody>
      </p:sp>
      <p:sp>
        <p:nvSpPr>
          <p:cNvPr id="23" name="Rectangle 22">
            <a:extLst>
              <a:ext uri="{FF2B5EF4-FFF2-40B4-BE49-F238E27FC236}">
                <a16:creationId xmlns:a16="http://schemas.microsoft.com/office/drawing/2014/main" id="{7CF0F3F5-3F34-4461-B74A-A86526DB75C0}"/>
              </a:ext>
            </a:extLst>
          </p:cNvPr>
          <p:cNvSpPr/>
          <p:nvPr/>
        </p:nvSpPr>
        <p:spPr>
          <a:xfrm>
            <a:off x="0" y="1476638"/>
            <a:ext cx="2010807" cy="671851"/>
          </a:xfrm>
          <a:prstGeom prst="rect">
            <a:avLst/>
          </a:prstGeom>
        </p:spPr>
        <p:txBody>
          <a:bodyPr wrap="none">
            <a:spAutoFit/>
          </a:bodyPr>
          <a:lstStyle/>
          <a:p>
            <a:pPr lvl="0">
              <a:lnSpc>
                <a:spcPct val="150000"/>
              </a:lnSpc>
              <a:defRPr/>
            </a:pPr>
            <a:r>
              <a:rPr lang="en-IN" sz="2800" b="1" spc="15" dirty="0">
                <a:solidFill>
                  <a:schemeClr val="bg1"/>
                </a:solidFill>
                <a:effectLst>
                  <a:outerShdw blurRad="38100" dist="38100" dir="2700000" algn="tl">
                    <a:srgbClr val="000000">
                      <a:alpha val="43137"/>
                    </a:srgbClr>
                  </a:outerShdw>
                </a:effectLst>
                <a:latin typeface="Montserrat" panose="02000505000000020004" pitchFamily="2" charset="0"/>
                <a:ea typeface="Verdana" panose="020B0604030504040204" pitchFamily="34" charset="0"/>
                <a:cs typeface="Arial" panose="020B0604020202020204" pitchFamily="34" charset="0"/>
              </a:rPr>
              <a:t>2015 – 2030</a:t>
            </a:r>
          </a:p>
        </p:txBody>
      </p:sp>
      <p:sp>
        <p:nvSpPr>
          <p:cNvPr id="25" name="TextBox 24">
            <a:extLst>
              <a:ext uri="{FF2B5EF4-FFF2-40B4-BE49-F238E27FC236}">
                <a16:creationId xmlns:a16="http://schemas.microsoft.com/office/drawing/2014/main" id="{3E830505-1388-431A-8E26-5A30102CE7F8}"/>
              </a:ext>
            </a:extLst>
          </p:cNvPr>
          <p:cNvSpPr txBox="1"/>
          <p:nvPr/>
        </p:nvSpPr>
        <p:spPr>
          <a:xfrm>
            <a:off x="706967" y="5944461"/>
            <a:ext cx="5735064" cy="215444"/>
          </a:xfrm>
          <a:prstGeom prst="rect">
            <a:avLst/>
          </a:prstGeom>
          <a:noFill/>
        </p:spPr>
        <p:txBody>
          <a:bodyPr wrap="square" rtlCol="0">
            <a:spAutoFit/>
          </a:bodyPr>
          <a:lstStyle/>
          <a:p>
            <a:pPr lvl="0">
              <a:defRPr/>
            </a:pPr>
            <a:r>
              <a:rPr lang="en-IN" sz="800" b="1" spc="300" dirty="0">
                <a:solidFill>
                  <a:srgbClr val="E7E6E6">
                    <a:lumMod val="25000"/>
                  </a:srgbClr>
                </a:solidFill>
                <a:latin typeface="Arial" panose="020B0604020202020204" pitchFamily="34" charset="0"/>
                <a:ea typeface="Verdana" panose="020B0604030504040204" pitchFamily="34" charset="0"/>
                <a:cs typeface="Arial" panose="020B0604020202020204" pitchFamily="34" charset="0"/>
              </a:rPr>
              <a:t>MARKET INTELLIGENCE . CONSULTING</a:t>
            </a:r>
          </a:p>
        </p:txBody>
      </p:sp>
      <p:pic>
        <p:nvPicPr>
          <p:cNvPr id="8" name="Picture 7">
            <a:extLst>
              <a:ext uri="{FF2B5EF4-FFF2-40B4-BE49-F238E27FC236}">
                <a16:creationId xmlns:a16="http://schemas.microsoft.com/office/drawing/2014/main" id="{21E5D3D7-6438-48D8-B2B8-260CAEFA0B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62334" y="151692"/>
            <a:ext cx="2441040" cy="765818"/>
          </a:xfrm>
          <a:prstGeom prst="rect">
            <a:avLst/>
          </a:prstGeom>
        </p:spPr>
      </p:pic>
    </p:spTree>
    <p:extLst>
      <p:ext uri="{BB962C8B-B14F-4D97-AF65-F5344CB8AC3E}">
        <p14:creationId xmlns:p14="http://schemas.microsoft.com/office/powerpoint/2010/main" val="369172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0AF4D8-6479-40AF-B655-10BAB508173C}"/>
              </a:ext>
            </a:extLst>
          </p:cNvPr>
          <p:cNvSpPr>
            <a:spLocks noGrp="1"/>
          </p:cNvSpPr>
          <p:nvPr>
            <p:ph type="body" sz="quarter" idx="14"/>
          </p:nvPr>
        </p:nvSpPr>
        <p:spPr/>
        <p:txBody>
          <a:bodyPr/>
          <a:lstStyle/>
          <a:p>
            <a:r>
              <a:rPr lang="en-IN" dirty="0">
                <a:solidFill>
                  <a:srgbClr val="0F4061"/>
                </a:solidFill>
              </a:rPr>
              <a:t>West India Polypropylene Homopolymer </a:t>
            </a:r>
            <a:r>
              <a:rPr lang="en-US" dirty="0">
                <a:solidFill>
                  <a:srgbClr val="0F4061"/>
                </a:solidFill>
              </a:rPr>
              <a:t>Demand, By Leading State, 2015-2030F (%)</a:t>
            </a:r>
          </a:p>
        </p:txBody>
      </p:sp>
      <p:sp>
        <p:nvSpPr>
          <p:cNvPr id="9" name="Rectangle 8">
            <a:extLst>
              <a:ext uri="{FF2B5EF4-FFF2-40B4-BE49-F238E27FC236}">
                <a16:creationId xmlns:a16="http://schemas.microsoft.com/office/drawing/2014/main" id="{C33B6708-215E-4F95-B9DB-4E28F4468F5B}"/>
              </a:ext>
            </a:extLst>
          </p:cNvPr>
          <p:cNvSpPr/>
          <p:nvPr/>
        </p:nvSpPr>
        <p:spPr>
          <a:xfrm>
            <a:off x="7088204" y="3673837"/>
            <a:ext cx="4678680" cy="276999"/>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6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Secondary Research, Expert Interviews, and TechSci Research Analysis</a:t>
            </a:r>
          </a:p>
          <a:p>
            <a:pPr algn="r"/>
            <a:r>
              <a:rPr lang="en-US" sz="6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Others include Goa </a:t>
            </a:r>
            <a:r>
              <a:rPr lang="en-US" sz="600" i="1" dirty="0" err="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etc</a:t>
            </a:r>
            <a:r>
              <a:rPr lang="en-US" sz="6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a:t>
            </a:r>
          </a:p>
        </p:txBody>
      </p:sp>
      <p:sp>
        <p:nvSpPr>
          <p:cNvPr id="11" name="TextBox 10">
            <a:extLst>
              <a:ext uri="{FF2B5EF4-FFF2-40B4-BE49-F238E27FC236}">
                <a16:creationId xmlns:a16="http://schemas.microsoft.com/office/drawing/2014/main" id="{41058B89-7326-4B42-B6F9-F8AE253B5931}"/>
              </a:ext>
            </a:extLst>
          </p:cNvPr>
          <p:cNvSpPr txBox="1"/>
          <p:nvPr/>
        </p:nvSpPr>
        <p:spPr>
          <a:xfrm>
            <a:off x="176781" y="4020083"/>
            <a:ext cx="11590103" cy="2968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marR="0" algn="just">
              <a:lnSpc>
                <a:spcPct val="150000"/>
              </a:lnSpc>
              <a:spcBef>
                <a:spcPts val="0"/>
              </a:spcBef>
              <a:spcAft>
                <a:spcPts val="800"/>
              </a:spcAft>
            </a:pPr>
            <a:r>
              <a:rPr lang="en-IN" sz="1050" dirty="0">
                <a:effectLst/>
                <a:latin typeface="Verdana" panose="020B0604030504040204" pitchFamily="34" charset="0"/>
                <a:ea typeface="Verdana" panose="020B0604030504040204" pitchFamily="34" charset="0"/>
                <a:cs typeface="Verdana" panose="020B0604030504040204" pitchFamily="34" charset="0"/>
              </a:rPr>
              <a:t>Polypropylene Homopolymer has multiple applications in industrial as well as domestic settings. Polypropylene Homopolymer is extensively used in the chemicals and paint industries as an organic solvent for the dissolution of paints, lacquers, sealants. In household applications it used in nail polish thinners, markers, correction fluids etc. Its use as solvents in the industrial products constitute 45% of the total consumption. Polypropylene Homopolymer is also predominantly used as raw material for the manufacture of Polypropylene Homopolymer diisocyanato (TDI), chloro- and nitro-Polypropylene Homopolymer that have a market share of 43%. TDI find wide usage in the production of polyurethane foams that are used in beddings, furniture and packing materials. Chloro- and </a:t>
            </a:r>
            <a:r>
              <a:rPr lang="en-IN" sz="1050" dirty="0" err="1">
                <a:effectLst/>
                <a:latin typeface="Verdana" panose="020B0604030504040204" pitchFamily="34" charset="0"/>
                <a:ea typeface="Verdana" panose="020B0604030504040204" pitchFamily="34" charset="0"/>
                <a:cs typeface="Verdana" panose="020B0604030504040204" pitchFamily="34" charset="0"/>
              </a:rPr>
              <a:t>nitroPolypropylene</a:t>
            </a:r>
            <a:r>
              <a:rPr lang="en-IN" sz="1050" dirty="0">
                <a:effectLst/>
                <a:latin typeface="Verdana" panose="020B0604030504040204" pitchFamily="34" charset="0"/>
                <a:ea typeface="Verdana" panose="020B0604030504040204" pitchFamily="34" charset="0"/>
                <a:cs typeface="Verdana" panose="020B0604030504040204" pitchFamily="34" charset="0"/>
              </a:rPr>
              <a:t> Homopolymer are used in dyes industry and pharmaceuticals. The remaining end-user industries that consume Polypropylene Homopolymer include explosives production and agrochemicals. The demand for Polypropylene Homopolymer as solvents showed an uneven trend in the historical years that still occupied the highest niche. The demand for Polypropylene Homopolymer in this sector has declined in the current year due to limited expenditure of the domestic population during the pandemic period. Nevertheless, this demand will see an increase in the forecast period. The demand for Polypropylene Homopolymer in the manufacture of TDI and speciality chemicals of pharma sector has grown gradually in the past and will continue to grow and soon occupy the topmost slot with 50% market share by the end of 2030. This is attributed to the anticipated increase in the production of TDI due to the rise in standard of living of the domestic population and to the expected boom in pharmaceuticals following the spread of COVID19. </a:t>
            </a:r>
            <a:endParaRPr lang="en-US" sz="1050" dirty="0">
              <a:effectLst/>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4" name="Chart 13">
            <a:extLst>
              <a:ext uri="{FF2B5EF4-FFF2-40B4-BE49-F238E27FC236}">
                <a16:creationId xmlns:a16="http://schemas.microsoft.com/office/drawing/2014/main" id="{491213BB-2564-49B7-9573-CEDEEA5358E2}"/>
              </a:ext>
            </a:extLst>
          </p:cNvPr>
          <p:cNvGraphicFramePr/>
          <p:nvPr>
            <p:extLst>
              <p:ext uri="{D42A27DB-BD31-4B8C-83A1-F6EECF244321}">
                <p14:modId xmlns:p14="http://schemas.microsoft.com/office/powerpoint/2010/main" val="3576096172"/>
              </p:ext>
            </p:extLst>
          </p:nvPr>
        </p:nvGraphicFramePr>
        <p:xfrm>
          <a:off x="0" y="469830"/>
          <a:ext cx="12962337" cy="313476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88795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0AF4D8-6479-40AF-B655-10BAB508173C}"/>
              </a:ext>
            </a:extLst>
          </p:cNvPr>
          <p:cNvSpPr>
            <a:spLocks noGrp="1"/>
          </p:cNvSpPr>
          <p:nvPr>
            <p:ph type="body" sz="quarter" idx="14"/>
          </p:nvPr>
        </p:nvSpPr>
        <p:spPr/>
        <p:txBody>
          <a:bodyPr/>
          <a:lstStyle/>
          <a:p>
            <a:r>
              <a:rPr lang="en-IN" dirty="0">
                <a:solidFill>
                  <a:srgbClr val="0F4061"/>
                </a:solidFill>
              </a:rPr>
              <a:t>South India Polypropylene Homopolymer </a:t>
            </a:r>
            <a:r>
              <a:rPr lang="en-US" dirty="0">
                <a:solidFill>
                  <a:srgbClr val="0F4061"/>
                </a:solidFill>
              </a:rPr>
              <a:t>Demand, By Leading State, 2015-2030F (%)</a:t>
            </a:r>
          </a:p>
        </p:txBody>
      </p:sp>
      <p:sp>
        <p:nvSpPr>
          <p:cNvPr id="9" name="Rectangle 8">
            <a:extLst>
              <a:ext uri="{FF2B5EF4-FFF2-40B4-BE49-F238E27FC236}">
                <a16:creationId xmlns:a16="http://schemas.microsoft.com/office/drawing/2014/main" id="{C33B6708-215E-4F95-B9DB-4E28F4468F5B}"/>
              </a:ext>
            </a:extLst>
          </p:cNvPr>
          <p:cNvSpPr/>
          <p:nvPr/>
        </p:nvSpPr>
        <p:spPr>
          <a:xfrm>
            <a:off x="7088204" y="3673837"/>
            <a:ext cx="4678680" cy="276999"/>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6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Secondary Research, Expert Interviews, and TechSci Research Analysis</a:t>
            </a:r>
          </a:p>
          <a:p>
            <a:pPr algn="r"/>
            <a:r>
              <a:rPr lang="en-US" sz="6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Others include Andaman &amp; Nicobar Islands, Puducherry </a:t>
            </a:r>
            <a:r>
              <a:rPr lang="en-US" sz="600" i="1" dirty="0" err="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etc</a:t>
            </a:r>
            <a:r>
              <a:rPr lang="en-US" sz="6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a:t>
            </a:r>
          </a:p>
        </p:txBody>
      </p:sp>
      <p:sp>
        <p:nvSpPr>
          <p:cNvPr id="11" name="TextBox 10">
            <a:extLst>
              <a:ext uri="{FF2B5EF4-FFF2-40B4-BE49-F238E27FC236}">
                <a16:creationId xmlns:a16="http://schemas.microsoft.com/office/drawing/2014/main" id="{41058B89-7326-4B42-B6F9-F8AE253B5931}"/>
              </a:ext>
            </a:extLst>
          </p:cNvPr>
          <p:cNvSpPr txBox="1"/>
          <p:nvPr/>
        </p:nvSpPr>
        <p:spPr>
          <a:xfrm>
            <a:off x="176781" y="4020083"/>
            <a:ext cx="11590103" cy="2968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marR="0" algn="just">
              <a:lnSpc>
                <a:spcPct val="150000"/>
              </a:lnSpc>
              <a:spcBef>
                <a:spcPts val="0"/>
              </a:spcBef>
              <a:spcAft>
                <a:spcPts val="800"/>
              </a:spcAft>
            </a:pPr>
            <a:r>
              <a:rPr lang="en-IN" sz="1050" dirty="0">
                <a:effectLst/>
                <a:latin typeface="Verdana" panose="020B0604030504040204" pitchFamily="34" charset="0"/>
                <a:ea typeface="Verdana" panose="020B0604030504040204" pitchFamily="34" charset="0"/>
                <a:cs typeface="Verdana" panose="020B0604030504040204" pitchFamily="34" charset="0"/>
              </a:rPr>
              <a:t>Polypropylene Homopolymer has multiple applications in industrial as well as domestic settings. Polypropylene Homopolymer is extensively used in the chemicals and paint industries as an organic solvent for the dissolution of paints, lacquers, sealants. In household applications it used in nail polish thinners, markers, correction fluids etc. Its use as solvents in the industrial products constitute 45% of the total consumption. Polypropylene Homopolymer is also predominantly used as raw material for the manufacture of Polypropylene Homopolymer diisocyanato (TDI), chloro- and nitro-Polypropylene Homopolymer that have a market share of 43%. TDI find wide usage in the production of polyurethane foams that are used in beddings, furniture and packing materials. Chloro- and </a:t>
            </a:r>
            <a:r>
              <a:rPr lang="en-IN" sz="1050" dirty="0" err="1">
                <a:effectLst/>
                <a:latin typeface="Verdana" panose="020B0604030504040204" pitchFamily="34" charset="0"/>
                <a:ea typeface="Verdana" panose="020B0604030504040204" pitchFamily="34" charset="0"/>
                <a:cs typeface="Verdana" panose="020B0604030504040204" pitchFamily="34" charset="0"/>
              </a:rPr>
              <a:t>nitroPolypropylene</a:t>
            </a:r>
            <a:r>
              <a:rPr lang="en-IN" sz="1050" dirty="0">
                <a:effectLst/>
                <a:latin typeface="Verdana" panose="020B0604030504040204" pitchFamily="34" charset="0"/>
                <a:ea typeface="Verdana" panose="020B0604030504040204" pitchFamily="34" charset="0"/>
                <a:cs typeface="Verdana" panose="020B0604030504040204" pitchFamily="34" charset="0"/>
              </a:rPr>
              <a:t> Homopolymer are used in dyes industry and pharmaceuticals. The remaining end-user industries that consume Polypropylene Homopolymer include explosives production and agrochemicals. The demand for Polypropylene Homopolymer as solvents showed an uneven trend in the historical years that still occupied the highest niche. The demand for Polypropylene Homopolymer in this sector has declined in the current year due to limited expenditure of the domestic population during the pandemic period. Nevertheless, this demand will see an increase in the forecast period. The demand for Polypropylene Homopolymer in the manufacture of TDI and speciality chemicals of pharma sector has grown gradually in the past and will continue to grow and soon occupy the topmost slot with 50% market share by the end of 2030. This is attributed to the anticipated increase in the production of TDI due to the rise in standard of living of the domestic population and to the expected boom in pharmaceuticals following the spread of COVID19. </a:t>
            </a:r>
            <a:endParaRPr lang="en-US" sz="1050" dirty="0">
              <a:effectLst/>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4" name="Chart 13">
            <a:extLst>
              <a:ext uri="{FF2B5EF4-FFF2-40B4-BE49-F238E27FC236}">
                <a16:creationId xmlns:a16="http://schemas.microsoft.com/office/drawing/2014/main" id="{491213BB-2564-49B7-9573-CEDEEA5358E2}"/>
              </a:ext>
            </a:extLst>
          </p:cNvPr>
          <p:cNvGraphicFramePr/>
          <p:nvPr>
            <p:extLst>
              <p:ext uri="{D42A27DB-BD31-4B8C-83A1-F6EECF244321}">
                <p14:modId xmlns:p14="http://schemas.microsoft.com/office/powerpoint/2010/main" val="1743075556"/>
              </p:ext>
            </p:extLst>
          </p:nvPr>
        </p:nvGraphicFramePr>
        <p:xfrm>
          <a:off x="0" y="469830"/>
          <a:ext cx="12962337" cy="313476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23796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0AF4D8-6479-40AF-B655-10BAB508173C}"/>
              </a:ext>
            </a:extLst>
          </p:cNvPr>
          <p:cNvSpPr>
            <a:spLocks noGrp="1"/>
          </p:cNvSpPr>
          <p:nvPr>
            <p:ph type="body" sz="quarter" idx="14"/>
          </p:nvPr>
        </p:nvSpPr>
        <p:spPr/>
        <p:txBody>
          <a:bodyPr/>
          <a:lstStyle/>
          <a:p>
            <a:r>
              <a:rPr lang="en-IN" dirty="0">
                <a:solidFill>
                  <a:srgbClr val="0F4061"/>
                </a:solidFill>
              </a:rPr>
              <a:t>East India Polypropylene Homopolymer </a:t>
            </a:r>
            <a:r>
              <a:rPr lang="en-US" dirty="0">
                <a:solidFill>
                  <a:srgbClr val="0F4061"/>
                </a:solidFill>
              </a:rPr>
              <a:t>Demand, By Leading State, 2015-2030F (%)</a:t>
            </a:r>
          </a:p>
        </p:txBody>
      </p:sp>
      <p:sp>
        <p:nvSpPr>
          <p:cNvPr id="9" name="Rectangle 8">
            <a:extLst>
              <a:ext uri="{FF2B5EF4-FFF2-40B4-BE49-F238E27FC236}">
                <a16:creationId xmlns:a16="http://schemas.microsoft.com/office/drawing/2014/main" id="{C33B6708-215E-4F95-B9DB-4E28F4468F5B}"/>
              </a:ext>
            </a:extLst>
          </p:cNvPr>
          <p:cNvSpPr/>
          <p:nvPr/>
        </p:nvSpPr>
        <p:spPr>
          <a:xfrm>
            <a:off x="7088204" y="3673837"/>
            <a:ext cx="4678680" cy="276999"/>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6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Secondary Research, Expert Interviews, and TechSci Research Analysis</a:t>
            </a:r>
          </a:p>
          <a:p>
            <a:pPr algn="r"/>
            <a:r>
              <a:rPr lang="en-US" sz="6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Others include Arunachal Pradesh, Bihar, Manipur, Meghalaya, Mizoram, Nagaland, Sikkim, Tripura </a:t>
            </a:r>
            <a:r>
              <a:rPr lang="en-US" sz="600" i="1" dirty="0" err="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etc</a:t>
            </a:r>
            <a:r>
              <a:rPr lang="en-US" sz="6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a:t>
            </a:r>
          </a:p>
        </p:txBody>
      </p:sp>
      <p:sp>
        <p:nvSpPr>
          <p:cNvPr id="11" name="TextBox 10">
            <a:extLst>
              <a:ext uri="{FF2B5EF4-FFF2-40B4-BE49-F238E27FC236}">
                <a16:creationId xmlns:a16="http://schemas.microsoft.com/office/drawing/2014/main" id="{41058B89-7326-4B42-B6F9-F8AE253B5931}"/>
              </a:ext>
            </a:extLst>
          </p:cNvPr>
          <p:cNvSpPr txBox="1"/>
          <p:nvPr/>
        </p:nvSpPr>
        <p:spPr>
          <a:xfrm>
            <a:off x="176781" y="4020083"/>
            <a:ext cx="11590103" cy="2968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marR="0" algn="just">
              <a:lnSpc>
                <a:spcPct val="150000"/>
              </a:lnSpc>
              <a:spcBef>
                <a:spcPts val="0"/>
              </a:spcBef>
              <a:spcAft>
                <a:spcPts val="800"/>
              </a:spcAft>
            </a:pPr>
            <a:r>
              <a:rPr lang="en-IN" sz="1050" dirty="0">
                <a:effectLst/>
                <a:latin typeface="Verdana" panose="020B0604030504040204" pitchFamily="34" charset="0"/>
                <a:ea typeface="Verdana" panose="020B0604030504040204" pitchFamily="34" charset="0"/>
                <a:cs typeface="Verdana" panose="020B0604030504040204" pitchFamily="34" charset="0"/>
              </a:rPr>
              <a:t>Polypropylene Homopolymer has multiple applications in industrial as well as domestic settings. Polypropylene Homopolymer is extensively used in the chemicals and paint industries as an organic solvent for the dissolution of paints, lacquers, sealants. In household applications it used in nail polish thinners, markers, correction fluids etc. Its use as solvents in the industrial products constitute 45% of the total consumption. Polypropylene Homopolymer is also predominantly used as raw material for the manufacture of Polypropylene Homopolymer diisocyanato (TDI), chloro- and nitro-Polypropylene Homopolymer that have a market share of 43%. TDI find wide usage in the production of polyurethane foams that are used in beddings, furniture and packing materials. Chloro- and </a:t>
            </a:r>
            <a:r>
              <a:rPr lang="en-IN" sz="1050" dirty="0" err="1">
                <a:effectLst/>
                <a:latin typeface="Verdana" panose="020B0604030504040204" pitchFamily="34" charset="0"/>
                <a:ea typeface="Verdana" panose="020B0604030504040204" pitchFamily="34" charset="0"/>
                <a:cs typeface="Verdana" panose="020B0604030504040204" pitchFamily="34" charset="0"/>
              </a:rPr>
              <a:t>nitroPolypropylene</a:t>
            </a:r>
            <a:r>
              <a:rPr lang="en-IN" sz="1050" dirty="0">
                <a:effectLst/>
                <a:latin typeface="Verdana" panose="020B0604030504040204" pitchFamily="34" charset="0"/>
                <a:ea typeface="Verdana" panose="020B0604030504040204" pitchFamily="34" charset="0"/>
                <a:cs typeface="Verdana" panose="020B0604030504040204" pitchFamily="34" charset="0"/>
              </a:rPr>
              <a:t> Homopolymer are used in dyes industry and pharmaceuticals. The remaining end-user industries that consume Polypropylene Homopolymer include explosives production and agrochemicals. The demand for Polypropylene Homopolymer as solvents showed an uneven trend in the historical years that still occupied the highest niche. The demand for Polypropylene Homopolymer in this sector has declined in the current year due to limited expenditure of the domestic population during the pandemic period. Nevertheless, this demand will see an increase in the forecast period. The demand for Polypropylene Homopolymer in the manufacture of TDI and speciality chemicals of pharma sector has grown gradually in the past and will continue to grow and soon occupy the topmost slot with 50% market share by the end of 2030. This is attributed to the anticipated increase in the production of TDI due to the rise in standard of living of the domestic population and to the expected boom in pharmaceuticals following the spread of COVID19. </a:t>
            </a:r>
            <a:endParaRPr lang="en-US" sz="1050" dirty="0">
              <a:effectLst/>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4" name="Chart 13">
            <a:extLst>
              <a:ext uri="{FF2B5EF4-FFF2-40B4-BE49-F238E27FC236}">
                <a16:creationId xmlns:a16="http://schemas.microsoft.com/office/drawing/2014/main" id="{491213BB-2564-49B7-9573-CEDEEA5358E2}"/>
              </a:ext>
            </a:extLst>
          </p:cNvPr>
          <p:cNvGraphicFramePr/>
          <p:nvPr>
            <p:extLst>
              <p:ext uri="{D42A27DB-BD31-4B8C-83A1-F6EECF244321}">
                <p14:modId xmlns:p14="http://schemas.microsoft.com/office/powerpoint/2010/main" val="2174498136"/>
              </p:ext>
            </p:extLst>
          </p:nvPr>
        </p:nvGraphicFramePr>
        <p:xfrm>
          <a:off x="0" y="469830"/>
          <a:ext cx="12962337" cy="313476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00756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6" name="Chart 315">
            <a:extLst>
              <a:ext uri="{FF2B5EF4-FFF2-40B4-BE49-F238E27FC236}">
                <a16:creationId xmlns:a16="http://schemas.microsoft.com/office/drawing/2014/main" id="{9F22111A-9D6F-403E-A5DF-B56E877C3CEE}"/>
              </a:ext>
            </a:extLst>
          </p:cNvPr>
          <p:cNvGraphicFramePr/>
          <p:nvPr>
            <p:extLst>
              <p:ext uri="{D42A27DB-BD31-4B8C-83A1-F6EECF244321}">
                <p14:modId xmlns:p14="http://schemas.microsoft.com/office/powerpoint/2010/main" val="903412700"/>
              </p:ext>
            </p:extLst>
          </p:nvPr>
        </p:nvGraphicFramePr>
        <p:xfrm>
          <a:off x="344259" y="4173552"/>
          <a:ext cx="3022860" cy="140662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18" name="Chart 317">
            <a:extLst>
              <a:ext uri="{FF2B5EF4-FFF2-40B4-BE49-F238E27FC236}">
                <a16:creationId xmlns:a16="http://schemas.microsoft.com/office/drawing/2014/main" id="{41A3136B-9CFB-4147-ABE0-7C9FFDB2D3B0}"/>
              </a:ext>
            </a:extLst>
          </p:cNvPr>
          <p:cNvGraphicFramePr/>
          <p:nvPr>
            <p:extLst>
              <p:ext uri="{D42A27DB-BD31-4B8C-83A1-F6EECF244321}">
                <p14:modId xmlns:p14="http://schemas.microsoft.com/office/powerpoint/2010/main" val="2699744058"/>
              </p:ext>
            </p:extLst>
          </p:nvPr>
        </p:nvGraphicFramePr>
        <p:xfrm>
          <a:off x="4153685" y="3972468"/>
          <a:ext cx="3018961" cy="213558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19" name="Chart 318">
            <a:extLst>
              <a:ext uri="{FF2B5EF4-FFF2-40B4-BE49-F238E27FC236}">
                <a16:creationId xmlns:a16="http://schemas.microsoft.com/office/drawing/2014/main" id="{5BEF41B5-8BB3-480E-B33D-1B34B57797E3}"/>
              </a:ext>
            </a:extLst>
          </p:cNvPr>
          <p:cNvGraphicFramePr/>
          <p:nvPr>
            <p:extLst>
              <p:ext uri="{D42A27DB-BD31-4B8C-83A1-F6EECF244321}">
                <p14:modId xmlns:p14="http://schemas.microsoft.com/office/powerpoint/2010/main" val="162242603"/>
              </p:ext>
            </p:extLst>
          </p:nvPr>
        </p:nvGraphicFramePr>
        <p:xfrm>
          <a:off x="285444" y="1257306"/>
          <a:ext cx="3062931" cy="134165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20" name="Chart 319">
            <a:extLst>
              <a:ext uri="{FF2B5EF4-FFF2-40B4-BE49-F238E27FC236}">
                <a16:creationId xmlns:a16="http://schemas.microsoft.com/office/drawing/2014/main" id="{C856F0C5-6C69-44C9-B83D-7FEAE499D43B}"/>
              </a:ext>
            </a:extLst>
          </p:cNvPr>
          <p:cNvGraphicFramePr/>
          <p:nvPr>
            <p:extLst>
              <p:ext uri="{D42A27DB-BD31-4B8C-83A1-F6EECF244321}">
                <p14:modId xmlns:p14="http://schemas.microsoft.com/office/powerpoint/2010/main" val="4288475703"/>
              </p:ext>
            </p:extLst>
          </p:nvPr>
        </p:nvGraphicFramePr>
        <p:xfrm>
          <a:off x="4080615" y="1182895"/>
          <a:ext cx="3081672" cy="1474556"/>
        </p:xfrm>
        <a:graphic>
          <a:graphicData uri="http://schemas.openxmlformats.org/drawingml/2006/chart">
            <c:chart xmlns:c="http://schemas.openxmlformats.org/drawingml/2006/chart" xmlns:r="http://schemas.openxmlformats.org/officeDocument/2006/relationships" r:id="rId6"/>
          </a:graphicData>
        </a:graphic>
      </p:graphicFrame>
      <p:grpSp>
        <p:nvGrpSpPr>
          <p:cNvPr id="322" name="组合 17">
            <a:extLst>
              <a:ext uri="{FF2B5EF4-FFF2-40B4-BE49-F238E27FC236}">
                <a16:creationId xmlns:a16="http://schemas.microsoft.com/office/drawing/2014/main" id="{CF4B7686-547F-4E0E-B06A-1D0C832555CD}"/>
              </a:ext>
            </a:extLst>
          </p:cNvPr>
          <p:cNvGrpSpPr/>
          <p:nvPr/>
        </p:nvGrpSpPr>
        <p:grpSpPr>
          <a:xfrm>
            <a:off x="7635846" y="659053"/>
            <a:ext cx="4139510" cy="5093649"/>
            <a:chOff x="2138550" y="1358525"/>
            <a:chExt cx="4549776" cy="5089525"/>
          </a:xfrm>
        </p:grpSpPr>
        <p:sp>
          <p:nvSpPr>
            <p:cNvPr id="323" name="Freeform 4">
              <a:extLst>
                <a:ext uri="{FF2B5EF4-FFF2-40B4-BE49-F238E27FC236}">
                  <a16:creationId xmlns:a16="http://schemas.microsoft.com/office/drawing/2014/main" id="{CA2BC908-65B4-4FA7-9D7F-B6E79BBF3CB8}"/>
                </a:ext>
              </a:extLst>
            </p:cNvPr>
            <p:cNvSpPr>
              <a:spLocks/>
            </p:cNvSpPr>
            <p:nvPr/>
          </p:nvSpPr>
          <p:spPr bwMode="auto">
            <a:xfrm>
              <a:off x="2405250" y="2572963"/>
              <a:ext cx="1343025" cy="1214438"/>
            </a:xfrm>
            <a:custGeom>
              <a:avLst/>
              <a:gdLst>
                <a:gd name="T0" fmla="*/ 0 w 4231"/>
                <a:gd name="T1" fmla="*/ 0 h 3825"/>
                <a:gd name="T2" fmla="*/ 0 w 4231"/>
                <a:gd name="T3" fmla="*/ 0 h 3825"/>
                <a:gd name="T4" fmla="*/ 0 w 4231"/>
                <a:gd name="T5" fmla="*/ 0 h 3825"/>
                <a:gd name="T6" fmla="*/ 0 w 4231"/>
                <a:gd name="T7" fmla="*/ 0 h 3825"/>
                <a:gd name="T8" fmla="*/ 0 w 4231"/>
                <a:gd name="T9" fmla="*/ 0 h 3825"/>
                <a:gd name="T10" fmla="*/ 0 w 4231"/>
                <a:gd name="T11" fmla="*/ 0 h 3825"/>
                <a:gd name="T12" fmla="*/ 0 w 4231"/>
                <a:gd name="T13" fmla="*/ 0 h 3825"/>
                <a:gd name="T14" fmla="*/ 0 w 4231"/>
                <a:gd name="T15" fmla="*/ 0 h 3825"/>
                <a:gd name="T16" fmla="*/ 0 w 4231"/>
                <a:gd name="T17" fmla="*/ 0 h 3825"/>
                <a:gd name="T18" fmla="*/ 0 w 4231"/>
                <a:gd name="T19" fmla="*/ 0 h 3825"/>
                <a:gd name="T20" fmla="*/ 0 w 4231"/>
                <a:gd name="T21" fmla="*/ 0 h 3825"/>
                <a:gd name="T22" fmla="*/ 0 w 4231"/>
                <a:gd name="T23" fmla="*/ 0 h 3825"/>
                <a:gd name="T24" fmla="*/ 0 w 4231"/>
                <a:gd name="T25" fmla="*/ 0 h 3825"/>
                <a:gd name="T26" fmla="*/ 0 w 4231"/>
                <a:gd name="T27" fmla="*/ 0 h 3825"/>
                <a:gd name="T28" fmla="*/ 0 w 4231"/>
                <a:gd name="T29" fmla="*/ 0 h 3825"/>
                <a:gd name="T30" fmla="*/ 0 w 4231"/>
                <a:gd name="T31" fmla="*/ 0 h 3825"/>
                <a:gd name="T32" fmla="*/ 0 w 4231"/>
                <a:gd name="T33" fmla="*/ 0 h 3825"/>
                <a:gd name="T34" fmla="*/ 0 w 4231"/>
                <a:gd name="T35" fmla="*/ 0 h 3825"/>
                <a:gd name="T36" fmla="*/ 0 w 4231"/>
                <a:gd name="T37" fmla="*/ 0 h 3825"/>
                <a:gd name="T38" fmla="*/ 0 w 4231"/>
                <a:gd name="T39" fmla="*/ 0 h 3825"/>
                <a:gd name="T40" fmla="*/ 0 w 4231"/>
                <a:gd name="T41" fmla="*/ 0 h 3825"/>
                <a:gd name="T42" fmla="*/ 0 w 4231"/>
                <a:gd name="T43" fmla="*/ 0 h 3825"/>
                <a:gd name="T44" fmla="*/ 0 w 4231"/>
                <a:gd name="T45" fmla="*/ 0 h 3825"/>
                <a:gd name="T46" fmla="*/ 0 w 4231"/>
                <a:gd name="T47" fmla="*/ 0 h 3825"/>
                <a:gd name="T48" fmla="*/ 0 w 4231"/>
                <a:gd name="T49" fmla="*/ 0 h 3825"/>
                <a:gd name="T50" fmla="*/ 0 w 4231"/>
                <a:gd name="T51" fmla="*/ 0 h 3825"/>
                <a:gd name="T52" fmla="*/ 0 w 4231"/>
                <a:gd name="T53" fmla="*/ 0 h 3825"/>
                <a:gd name="T54" fmla="*/ 0 w 4231"/>
                <a:gd name="T55" fmla="*/ 0 h 3825"/>
                <a:gd name="T56" fmla="*/ 0 w 4231"/>
                <a:gd name="T57" fmla="*/ 0 h 3825"/>
                <a:gd name="T58" fmla="*/ 0 w 4231"/>
                <a:gd name="T59" fmla="*/ 0 h 3825"/>
                <a:gd name="T60" fmla="*/ 0 w 4231"/>
                <a:gd name="T61" fmla="*/ 0 h 3825"/>
                <a:gd name="T62" fmla="*/ 0 w 4231"/>
                <a:gd name="T63" fmla="*/ 0 h 3825"/>
                <a:gd name="T64" fmla="*/ 0 w 4231"/>
                <a:gd name="T65" fmla="*/ 0 h 3825"/>
                <a:gd name="T66" fmla="*/ 0 w 4231"/>
                <a:gd name="T67" fmla="*/ 0 h 3825"/>
                <a:gd name="T68" fmla="*/ 0 w 4231"/>
                <a:gd name="T69" fmla="*/ 0 h 3825"/>
                <a:gd name="T70" fmla="*/ 0 w 4231"/>
                <a:gd name="T71" fmla="*/ 0 h 3825"/>
                <a:gd name="T72" fmla="*/ 0 w 4231"/>
                <a:gd name="T73" fmla="*/ 0 h 3825"/>
                <a:gd name="T74" fmla="*/ 0 w 4231"/>
                <a:gd name="T75" fmla="*/ 0 h 3825"/>
                <a:gd name="T76" fmla="*/ 0 w 4231"/>
                <a:gd name="T77" fmla="*/ 0 h 3825"/>
                <a:gd name="T78" fmla="*/ 0 w 4231"/>
                <a:gd name="T79" fmla="*/ 0 h 3825"/>
                <a:gd name="T80" fmla="*/ 0 w 4231"/>
                <a:gd name="T81" fmla="*/ 0 h 3825"/>
                <a:gd name="T82" fmla="*/ 0 w 4231"/>
                <a:gd name="T83" fmla="*/ 0 h 3825"/>
                <a:gd name="T84" fmla="*/ 0 w 4231"/>
                <a:gd name="T85" fmla="*/ 0 h 3825"/>
                <a:gd name="T86" fmla="*/ 0 w 4231"/>
                <a:gd name="T87" fmla="*/ 0 h 3825"/>
                <a:gd name="T88" fmla="*/ 0 w 4231"/>
                <a:gd name="T89" fmla="*/ 0 h 3825"/>
                <a:gd name="T90" fmla="*/ 0 w 4231"/>
                <a:gd name="T91" fmla="*/ 0 h 3825"/>
                <a:gd name="T92" fmla="*/ 0 w 4231"/>
                <a:gd name="T93" fmla="*/ 0 h 382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231" h="3825">
                  <a:moveTo>
                    <a:pt x="726" y="2859"/>
                  </a:moveTo>
                  <a:lnTo>
                    <a:pt x="646" y="2739"/>
                  </a:lnTo>
                  <a:lnTo>
                    <a:pt x="631" y="2649"/>
                  </a:lnTo>
                  <a:lnTo>
                    <a:pt x="545" y="2502"/>
                  </a:lnTo>
                  <a:lnTo>
                    <a:pt x="572" y="2430"/>
                  </a:lnTo>
                  <a:lnTo>
                    <a:pt x="500" y="2309"/>
                  </a:lnTo>
                  <a:lnTo>
                    <a:pt x="380" y="2319"/>
                  </a:lnTo>
                  <a:lnTo>
                    <a:pt x="256" y="2139"/>
                  </a:lnTo>
                  <a:lnTo>
                    <a:pt x="302" y="1994"/>
                  </a:lnTo>
                  <a:lnTo>
                    <a:pt x="336" y="1808"/>
                  </a:lnTo>
                  <a:lnTo>
                    <a:pt x="212" y="1800"/>
                  </a:lnTo>
                  <a:lnTo>
                    <a:pt x="45" y="1748"/>
                  </a:lnTo>
                  <a:lnTo>
                    <a:pt x="0" y="1662"/>
                  </a:lnTo>
                  <a:lnTo>
                    <a:pt x="18" y="1524"/>
                  </a:lnTo>
                  <a:lnTo>
                    <a:pt x="174" y="1380"/>
                  </a:lnTo>
                  <a:lnTo>
                    <a:pt x="323" y="1251"/>
                  </a:lnTo>
                  <a:lnTo>
                    <a:pt x="473" y="1032"/>
                  </a:lnTo>
                  <a:lnTo>
                    <a:pt x="542" y="1029"/>
                  </a:lnTo>
                  <a:lnTo>
                    <a:pt x="621" y="1064"/>
                  </a:lnTo>
                  <a:lnTo>
                    <a:pt x="617" y="1193"/>
                  </a:lnTo>
                  <a:lnTo>
                    <a:pt x="705" y="1229"/>
                  </a:lnTo>
                  <a:lnTo>
                    <a:pt x="915" y="1170"/>
                  </a:lnTo>
                  <a:lnTo>
                    <a:pt x="1163" y="1155"/>
                  </a:lnTo>
                  <a:lnTo>
                    <a:pt x="1250" y="999"/>
                  </a:lnTo>
                  <a:lnTo>
                    <a:pt x="1355" y="912"/>
                  </a:lnTo>
                  <a:lnTo>
                    <a:pt x="1416" y="763"/>
                  </a:lnTo>
                  <a:lnTo>
                    <a:pt x="1533" y="639"/>
                  </a:lnTo>
                  <a:lnTo>
                    <a:pt x="1659" y="624"/>
                  </a:lnTo>
                  <a:lnTo>
                    <a:pt x="1802" y="465"/>
                  </a:lnTo>
                  <a:lnTo>
                    <a:pt x="1904" y="300"/>
                  </a:lnTo>
                  <a:lnTo>
                    <a:pt x="2001" y="60"/>
                  </a:lnTo>
                  <a:lnTo>
                    <a:pt x="2211" y="0"/>
                  </a:lnTo>
                  <a:lnTo>
                    <a:pt x="2288" y="83"/>
                  </a:lnTo>
                  <a:lnTo>
                    <a:pt x="2523" y="114"/>
                  </a:lnTo>
                  <a:lnTo>
                    <a:pt x="2491" y="198"/>
                  </a:lnTo>
                  <a:lnTo>
                    <a:pt x="2550" y="285"/>
                  </a:lnTo>
                  <a:lnTo>
                    <a:pt x="2553" y="447"/>
                  </a:lnTo>
                  <a:lnTo>
                    <a:pt x="2658" y="458"/>
                  </a:lnTo>
                  <a:lnTo>
                    <a:pt x="2797" y="478"/>
                  </a:lnTo>
                  <a:lnTo>
                    <a:pt x="2931" y="453"/>
                  </a:lnTo>
                  <a:lnTo>
                    <a:pt x="2925" y="585"/>
                  </a:lnTo>
                  <a:lnTo>
                    <a:pt x="2986" y="661"/>
                  </a:lnTo>
                  <a:lnTo>
                    <a:pt x="2976" y="868"/>
                  </a:lnTo>
                  <a:lnTo>
                    <a:pt x="3124" y="976"/>
                  </a:lnTo>
                  <a:lnTo>
                    <a:pt x="3183" y="1110"/>
                  </a:lnTo>
                  <a:lnTo>
                    <a:pt x="3156" y="1255"/>
                  </a:lnTo>
                  <a:lnTo>
                    <a:pt x="3229" y="1276"/>
                  </a:lnTo>
                  <a:lnTo>
                    <a:pt x="3277" y="1139"/>
                  </a:lnTo>
                  <a:lnTo>
                    <a:pt x="3376" y="1113"/>
                  </a:lnTo>
                  <a:lnTo>
                    <a:pt x="3420" y="1200"/>
                  </a:lnTo>
                  <a:lnTo>
                    <a:pt x="3517" y="1158"/>
                  </a:lnTo>
                  <a:lnTo>
                    <a:pt x="3592" y="1059"/>
                  </a:lnTo>
                  <a:lnTo>
                    <a:pt x="3623" y="1198"/>
                  </a:lnTo>
                  <a:lnTo>
                    <a:pt x="3623" y="1358"/>
                  </a:lnTo>
                  <a:lnTo>
                    <a:pt x="3694" y="1305"/>
                  </a:lnTo>
                  <a:lnTo>
                    <a:pt x="3832" y="1320"/>
                  </a:lnTo>
                  <a:lnTo>
                    <a:pt x="3819" y="1429"/>
                  </a:lnTo>
                  <a:lnTo>
                    <a:pt x="3946" y="1594"/>
                  </a:lnTo>
                  <a:lnTo>
                    <a:pt x="3923" y="1733"/>
                  </a:lnTo>
                  <a:lnTo>
                    <a:pt x="3893" y="1828"/>
                  </a:lnTo>
                  <a:lnTo>
                    <a:pt x="3873" y="1888"/>
                  </a:lnTo>
                  <a:lnTo>
                    <a:pt x="4043" y="1813"/>
                  </a:lnTo>
                  <a:lnTo>
                    <a:pt x="4143" y="1828"/>
                  </a:lnTo>
                  <a:lnTo>
                    <a:pt x="4218" y="1783"/>
                  </a:lnTo>
                  <a:lnTo>
                    <a:pt x="4231" y="1856"/>
                  </a:lnTo>
                  <a:lnTo>
                    <a:pt x="4174" y="1956"/>
                  </a:lnTo>
                  <a:lnTo>
                    <a:pt x="4051" y="1944"/>
                  </a:lnTo>
                  <a:lnTo>
                    <a:pt x="3939" y="2078"/>
                  </a:lnTo>
                  <a:lnTo>
                    <a:pt x="3789" y="2084"/>
                  </a:lnTo>
                  <a:lnTo>
                    <a:pt x="3623" y="2214"/>
                  </a:lnTo>
                  <a:lnTo>
                    <a:pt x="3548" y="2319"/>
                  </a:lnTo>
                  <a:lnTo>
                    <a:pt x="3408" y="2379"/>
                  </a:lnTo>
                  <a:lnTo>
                    <a:pt x="3408" y="2519"/>
                  </a:lnTo>
                  <a:lnTo>
                    <a:pt x="3498" y="2664"/>
                  </a:lnTo>
                  <a:lnTo>
                    <a:pt x="3653" y="2679"/>
                  </a:lnTo>
                  <a:lnTo>
                    <a:pt x="3813" y="2609"/>
                  </a:lnTo>
                  <a:lnTo>
                    <a:pt x="3833" y="2774"/>
                  </a:lnTo>
                  <a:lnTo>
                    <a:pt x="3603" y="2804"/>
                  </a:lnTo>
                  <a:lnTo>
                    <a:pt x="3533" y="2859"/>
                  </a:lnTo>
                  <a:lnTo>
                    <a:pt x="3574" y="2907"/>
                  </a:lnTo>
                  <a:lnTo>
                    <a:pt x="3531" y="2943"/>
                  </a:lnTo>
                  <a:lnTo>
                    <a:pt x="3638" y="2999"/>
                  </a:lnTo>
                  <a:lnTo>
                    <a:pt x="3678" y="3105"/>
                  </a:lnTo>
                  <a:lnTo>
                    <a:pt x="3608" y="3119"/>
                  </a:lnTo>
                  <a:lnTo>
                    <a:pt x="3528" y="3104"/>
                  </a:lnTo>
                  <a:lnTo>
                    <a:pt x="3548" y="3219"/>
                  </a:lnTo>
                  <a:lnTo>
                    <a:pt x="3615" y="3282"/>
                  </a:lnTo>
                  <a:lnTo>
                    <a:pt x="3559" y="3328"/>
                  </a:lnTo>
                  <a:lnTo>
                    <a:pt x="3495" y="3298"/>
                  </a:lnTo>
                  <a:lnTo>
                    <a:pt x="3451" y="3220"/>
                  </a:lnTo>
                  <a:lnTo>
                    <a:pt x="3378" y="3269"/>
                  </a:lnTo>
                  <a:lnTo>
                    <a:pt x="3218" y="3219"/>
                  </a:lnTo>
                  <a:lnTo>
                    <a:pt x="3128" y="3299"/>
                  </a:lnTo>
                  <a:lnTo>
                    <a:pt x="3093" y="3414"/>
                  </a:lnTo>
                  <a:lnTo>
                    <a:pt x="2963" y="3494"/>
                  </a:lnTo>
                  <a:lnTo>
                    <a:pt x="2853" y="3414"/>
                  </a:lnTo>
                  <a:lnTo>
                    <a:pt x="2888" y="3354"/>
                  </a:lnTo>
                  <a:lnTo>
                    <a:pt x="3003" y="3333"/>
                  </a:lnTo>
                  <a:lnTo>
                    <a:pt x="3000" y="3240"/>
                  </a:lnTo>
                  <a:lnTo>
                    <a:pt x="2978" y="3149"/>
                  </a:lnTo>
                  <a:lnTo>
                    <a:pt x="3079" y="3120"/>
                  </a:lnTo>
                  <a:lnTo>
                    <a:pt x="3054" y="3016"/>
                  </a:lnTo>
                  <a:lnTo>
                    <a:pt x="2978" y="2954"/>
                  </a:lnTo>
                  <a:lnTo>
                    <a:pt x="2858" y="2994"/>
                  </a:lnTo>
                  <a:lnTo>
                    <a:pt x="2753" y="2954"/>
                  </a:lnTo>
                  <a:lnTo>
                    <a:pt x="2823" y="2829"/>
                  </a:lnTo>
                  <a:lnTo>
                    <a:pt x="2723" y="2814"/>
                  </a:lnTo>
                  <a:lnTo>
                    <a:pt x="2673" y="2894"/>
                  </a:lnTo>
                  <a:lnTo>
                    <a:pt x="2568" y="2859"/>
                  </a:lnTo>
                  <a:lnTo>
                    <a:pt x="2543" y="2994"/>
                  </a:lnTo>
                  <a:lnTo>
                    <a:pt x="2527" y="3072"/>
                  </a:lnTo>
                  <a:lnTo>
                    <a:pt x="2568" y="3128"/>
                  </a:lnTo>
                  <a:lnTo>
                    <a:pt x="2508" y="3189"/>
                  </a:lnTo>
                  <a:lnTo>
                    <a:pt x="2583" y="3224"/>
                  </a:lnTo>
                  <a:lnTo>
                    <a:pt x="2628" y="3329"/>
                  </a:lnTo>
                  <a:lnTo>
                    <a:pt x="2573" y="3419"/>
                  </a:lnTo>
                  <a:lnTo>
                    <a:pt x="2595" y="3540"/>
                  </a:lnTo>
                  <a:lnTo>
                    <a:pt x="2407" y="3644"/>
                  </a:lnTo>
                  <a:lnTo>
                    <a:pt x="2378" y="3714"/>
                  </a:lnTo>
                  <a:lnTo>
                    <a:pt x="2496" y="3779"/>
                  </a:lnTo>
                  <a:lnTo>
                    <a:pt x="2389" y="3825"/>
                  </a:lnTo>
                  <a:lnTo>
                    <a:pt x="2274" y="3825"/>
                  </a:lnTo>
                  <a:lnTo>
                    <a:pt x="2105" y="3689"/>
                  </a:lnTo>
                  <a:lnTo>
                    <a:pt x="1926" y="3599"/>
                  </a:lnTo>
                  <a:lnTo>
                    <a:pt x="1926" y="3524"/>
                  </a:lnTo>
                  <a:lnTo>
                    <a:pt x="1829" y="3477"/>
                  </a:lnTo>
                  <a:lnTo>
                    <a:pt x="1791" y="3419"/>
                  </a:lnTo>
                  <a:lnTo>
                    <a:pt x="1862" y="3327"/>
                  </a:lnTo>
                  <a:lnTo>
                    <a:pt x="1808" y="3263"/>
                  </a:lnTo>
                  <a:lnTo>
                    <a:pt x="1731" y="3267"/>
                  </a:lnTo>
                  <a:lnTo>
                    <a:pt x="1688" y="3164"/>
                  </a:lnTo>
                  <a:lnTo>
                    <a:pt x="1756" y="3099"/>
                  </a:lnTo>
                  <a:lnTo>
                    <a:pt x="1641" y="3039"/>
                  </a:lnTo>
                  <a:lnTo>
                    <a:pt x="1539" y="3068"/>
                  </a:lnTo>
                  <a:lnTo>
                    <a:pt x="1386" y="2994"/>
                  </a:lnTo>
                  <a:lnTo>
                    <a:pt x="1277" y="2967"/>
                  </a:lnTo>
                  <a:lnTo>
                    <a:pt x="1206" y="2877"/>
                  </a:lnTo>
                  <a:lnTo>
                    <a:pt x="1112" y="2918"/>
                  </a:lnTo>
                  <a:lnTo>
                    <a:pt x="972" y="2892"/>
                  </a:lnTo>
                  <a:lnTo>
                    <a:pt x="822" y="2894"/>
                  </a:lnTo>
                  <a:lnTo>
                    <a:pt x="726" y="2859"/>
                  </a:lnTo>
                  <a:close/>
                </a:path>
              </a:pathLst>
            </a:custGeom>
            <a:solidFill>
              <a:srgbClr val="B4C7E7"/>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dirty="0">
                <a:solidFill>
                  <a:schemeClr val="tx1"/>
                </a:solidFill>
              </a:endParaRPr>
            </a:p>
          </p:txBody>
        </p:sp>
        <p:sp>
          <p:nvSpPr>
            <p:cNvPr id="324" name="Freeform 5">
              <a:extLst>
                <a:ext uri="{FF2B5EF4-FFF2-40B4-BE49-F238E27FC236}">
                  <a16:creationId xmlns:a16="http://schemas.microsoft.com/office/drawing/2014/main" id="{1C32712F-4AB8-47C3-99BF-8F81C5625503}"/>
                </a:ext>
              </a:extLst>
            </p:cNvPr>
            <p:cNvSpPr>
              <a:spLocks/>
            </p:cNvSpPr>
            <p:nvPr/>
          </p:nvSpPr>
          <p:spPr bwMode="auto">
            <a:xfrm>
              <a:off x="2138550" y="3481013"/>
              <a:ext cx="992188" cy="798513"/>
            </a:xfrm>
            <a:custGeom>
              <a:avLst/>
              <a:gdLst>
                <a:gd name="T0" fmla="*/ 0 w 3126"/>
                <a:gd name="T1" fmla="*/ 0 h 2517"/>
                <a:gd name="T2" fmla="*/ 0 w 3126"/>
                <a:gd name="T3" fmla="*/ 0 h 2517"/>
                <a:gd name="T4" fmla="*/ 0 w 3126"/>
                <a:gd name="T5" fmla="*/ 0 h 2517"/>
                <a:gd name="T6" fmla="*/ 0 w 3126"/>
                <a:gd name="T7" fmla="*/ 0 h 2517"/>
                <a:gd name="T8" fmla="*/ 0 w 3126"/>
                <a:gd name="T9" fmla="*/ 0 h 2517"/>
                <a:gd name="T10" fmla="*/ 0 w 3126"/>
                <a:gd name="T11" fmla="*/ 0 h 2517"/>
                <a:gd name="T12" fmla="*/ 0 w 3126"/>
                <a:gd name="T13" fmla="*/ 0 h 2517"/>
                <a:gd name="T14" fmla="*/ 0 w 3126"/>
                <a:gd name="T15" fmla="*/ 0 h 2517"/>
                <a:gd name="T16" fmla="*/ 0 w 3126"/>
                <a:gd name="T17" fmla="*/ 0 h 2517"/>
                <a:gd name="T18" fmla="*/ 0 w 3126"/>
                <a:gd name="T19" fmla="*/ 0 h 2517"/>
                <a:gd name="T20" fmla="*/ 0 w 3126"/>
                <a:gd name="T21" fmla="*/ 0 h 2517"/>
                <a:gd name="T22" fmla="*/ 0 w 3126"/>
                <a:gd name="T23" fmla="*/ 0 h 2517"/>
                <a:gd name="T24" fmla="*/ 0 w 3126"/>
                <a:gd name="T25" fmla="*/ 0 h 2517"/>
                <a:gd name="T26" fmla="*/ 0 w 3126"/>
                <a:gd name="T27" fmla="*/ 0 h 2517"/>
                <a:gd name="T28" fmla="*/ 0 w 3126"/>
                <a:gd name="T29" fmla="*/ 0 h 2517"/>
                <a:gd name="T30" fmla="*/ 0 w 3126"/>
                <a:gd name="T31" fmla="*/ 0 h 2517"/>
                <a:gd name="T32" fmla="*/ 0 w 3126"/>
                <a:gd name="T33" fmla="*/ 0 h 2517"/>
                <a:gd name="T34" fmla="*/ 0 w 3126"/>
                <a:gd name="T35" fmla="*/ 0 h 2517"/>
                <a:gd name="T36" fmla="*/ 0 w 3126"/>
                <a:gd name="T37" fmla="*/ 0 h 2517"/>
                <a:gd name="T38" fmla="*/ 0 w 3126"/>
                <a:gd name="T39" fmla="*/ 0 h 2517"/>
                <a:gd name="T40" fmla="*/ 0 w 3126"/>
                <a:gd name="T41" fmla="*/ 0 h 2517"/>
                <a:gd name="T42" fmla="*/ 0 w 3126"/>
                <a:gd name="T43" fmla="*/ 0 h 2517"/>
                <a:gd name="T44" fmla="*/ 0 w 3126"/>
                <a:gd name="T45" fmla="*/ 0 h 2517"/>
                <a:gd name="T46" fmla="*/ 0 w 3126"/>
                <a:gd name="T47" fmla="*/ 0 h 2517"/>
                <a:gd name="T48" fmla="*/ 0 w 3126"/>
                <a:gd name="T49" fmla="*/ 0 h 2517"/>
                <a:gd name="T50" fmla="*/ 0 w 3126"/>
                <a:gd name="T51" fmla="*/ 0 h 2517"/>
                <a:gd name="T52" fmla="*/ 0 w 3126"/>
                <a:gd name="T53" fmla="*/ 0 h 2517"/>
                <a:gd name="T54" fmla="*/ 0 w 3126"/>
                <a:gd name="T55" fmla="*/ 0 h 2517"/>
                <a:gd name="T56" fmla="*/ 0 w 3126"/>
                <a:gd name="T57" fmla="*/ 0 h 2517"/>
                <a:gd name="T58" fmla="*/ 0 w 3126"/>
                <a:gd name="T59" fmla="*/ 0 h 2517"/>
                <a:gd name="T60" fmla="*/ 0 w 3126"/>
                <a:gd name="T61" fmla="*/ 0 h 2517"/>
                <a:gd name="T62" fmla="*/ 0 w 3126"/>
                <a:gd name="T63" fmla="*/ 0 h 2517"/>
                <a:gd name="T64" fmla="*/ 0 w 3126"/>
                <a:gd name="T65" fmla="*/ 0 h 2517"/>
                <a:gd name="T66" fmla="*/ 0 w 3126"/>
                <a:gd name="T67" fmla="*/ 0 h 2517"/>
                <a:gd name="T68" fmla="*/ 0 w 3126"/>
                <a:gd name="T69" fmla="*/ 0 h 2517"/>
                <a:gd name="T70" fmla="*/ 0 w 3126"/>
                <a:gd name="T71" fmla="*/ 0 h 2517"/>
                <a:gd name="T72" fmla="*/ 0 w 3126"/>
                <a:gd name="T73" fmla="*/ 0 h 2517"/>
                <a:gd name="T74" fmla="*/ 0 w 3126"/>
                <a:gd name="T75" fmla="*/ 0 h 2517"/>
                <a:gd name="T76" fmla="*/ 0 w 3126"/>
                <a:gd name="T77" fmla="*/ 0 h 2517"/>
                <a:gd name="T78" fmla="*/ 0 w 3126"/>
                <a:gd name="T79" fmla="*/ 0 h 2517"/>
                <a:gd name="T80" fmla="*/ 0 w 3126"/>
                <a:gd name="T81" fmla="*/ 0 h 2517"/>
                <a:gd name="T82" fmla="*/ 0 w 3126"/>
                <a:gd name="T83" fmla="*/ 0 h 2517"/>
                <a:gd name="T84" fmla="*/ 0 w 3126"/>
                <a:gd name="T85" fmla="*/ 0 h 2517"/>
                <a:gd name="T86" fmla="*/ 0 w 3126"/>
                <a:gd name="T87" fmla="*/ 0 h 2517"/>
                <a:gd name="T88" fmla="*/ 0 w 3126"/>
                <a:gd name="T89" fmla="*/ 0 h 2517"/>
                <a:gd name="T90" fmla="*/ 0 w 3126"/>
                <a:gd name="T91" fmla="*/ 0 h 2517"/>
                <a:gd name="T92" fmla="*/ 0 w 3126"/>
                <a:gd name="T93" fmla="*/ 0 h 2517"/>
                <a:gd name="T94" fmla="*/ 0 w 3126"/>
                <a:gd name="T95" fmla="*/ 0 h 2517"/>
                <a:gd name="T96" fmla="*/ 0 w 3126"/>
                <a:gd name="T97" fmla="*/ 0 h 2517"/>
                <a:gd name="T98" fmla="*/ 0 w 3126"/>
                <a:gd name="T99" fmla="*/ 0 h 2517"/>
                <a:gd name="T100" fmla="*/ 0 w 3126"/>
                <a:gd name="T101" fmla="*/ 0 h 2517"/>
                <a:gd name="T102" fmla="*/ 0 w 3126"/>
                <a:gd name="T103" fmla="*/ 0 h 2517"/>
                <a:gd name="T104" fmla="*/ 0 w 3126"/>
                <a:gd name="T105" fmla="*/ 0 h 251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126" h="2517">
                  <a:moveTo>
                    <a:pt x="195" y="563"/>
                  </a:moveTo>
                  <a:lnTo>
                    <a:pt x="215" y="682"/>
                  </a:lnTo>
                  <a:lnTo>
                    <a:pt x="405" y="877"/>
                  </a:lnTo>
                  <a:lnTo>
                    <a:pt x="570" y="977"/>
                  </a:lnTo>
                  <a:lnTo>
                    <a:pt x="735" y="997"/>
                  </a:lnTo>
                  <a:lnTo>
                    <a:pt x="869" y="937"/>
                  </a:lnTo>
                  <a:lnTo>
                    <a:pt x="1024" y="892"/>
                  </a:lnTo>
                  <a:lnTo>
                    <a:pt x="1099" y="797"/>
                  </a:lnTo>
                  <a:lnTo>
                    <a:pt x="1219" y="802"/>
                  </a:lnTo>
                  <a:lnTo>
                    <a:pt x="1236" y="850"/>
                  </a:lnTo>
                  <a:lnTo>
                    <a:pt x="1189" y="982"/>
                  </a:lnTo>
                  <a:lnTo>
                    <a:pt x="1084" y="1012"/>
                  </a:lnTo>
                  <a:lnTo>
                    <a:pt x="964" y="1157"/>
                  </a:lnTo>
                  <a:lnTo>
                    <a:pt x="889" y="1117"/>
                  </a:lnTo>
                  <a:lnTo>
                    <a:pt x="810" y="1202"/>
                  </a:lnTo>
                  <a:lnTo>
                    <a:pt x="725" y="1177"/>
                  </a:lnTo>
                  <a:lnTo>
                    <a:pt x="680" y="1267"/>
                  </a:lnTo>
                  <a:lnTo>
                    <a:pt x="495" y="1308"/>
                  </a:lnTo>
                  <a:lnTo>
                    <a:pt x="530" y="1187"/>
                  </a:lnTo>
                  <a:lnTo>
                    <a:pt x="435" y="1192"/>
                  </a:lnTo>
                  <a:lnTo>
                    <a:pt x="390" y="1262"/>
                  </a:lnTo>
                  <a:lnTo>
                    <a:pt x="500" y="1448"/>
                  </a:lnTo>
                  <a:lnTo>
                    <a:pt x="630" y="1538"/>
                  </a:lnTo>
                  <a:lnTo>
                    <a:pt x="795" y="1763"/>
                  </a:lnTo>
                  <a:lnTo>
                    <a:pt x="1034" y="2047"/>
                  </a:lnTo>
                  <a:lnTo>
                    <a:pt x="1184" y="2132"/>
                  </a:lnTo>
                  <a:lnTo>
                    <a:pt x="1326" y="2137"/>
                  </a:lnTo>
                  <a:lnTo>
                    <a:pt x="1377" y="2157"/>
                  </a:lnTo>
                  <a:lnTo>
                    <a:pt x="1404" y="2158"/>
                  </a:lnTo>
                  <a:lnTo>
                    <a:pt x="1431" y="2160"/>
                  </a:lnTo>
                  <a:lnTo>
                    <a:pt x="1481" y="2125"/>
                  </a:lnTo>
                  <a:lnTo>
                    <a:pt x="1550" y="2107"/>
                  </a:lnTo>
                  <a:lnTo>
                    <a:pt x="1640" y="2042"/>
                  </a:lnTo>
                  <a:lnTo>
                    <a:pt x="1805" y="2027"/>
                  </a:lnTo>
                  <a:lnTo>
                    <a:pt x="1955" y="1893"/>
                  </a:lnTo>
                  <a:lnTo>
                    <a:pt x="2082" y="1789"/>
                  </a:lnTo>
                  <a:lnTo>
                    <a:pt x="2106" y="1663"/>
                  </a:lnTo>
                  <a:lnTo>
                    <a:pt x="2082" y="1537"/>
                  </a:lnTo>
                  <a:lnTo>
                    <a:pt x="2088" y="1435"/>
                  </a:lnTo>
                  <a:lnTo>
                    <a:pt x="2130" y="1393"/>
                  </a:lnTo>
                  <a:lnTo>
                    <a:pt x="2208" y="1333"/>
                  </a:lnTo>
                  <a:lnTo>
                    <a:pt x="2345" y="1358"/>
                  </a:lnTo>
                  <a:lnTo>
                    <a:pt x="2360" y="1448"/>
                  </a:lnTo>
                  <a:lnTo>
                    <a:pt x="2205" y="1458"/>
                  </a:lnTo>
                  <a:lnTo>
                    <a:pt x="2195" y="1563"/>
                  </a:lnTo>
                  <a:lnTo>
                    <a:pt x="2315" y="1563"/>
                  </a:lnTo>
                  <a:lnTo>
                    <a:pt x="2220" y="1683"/>
                  </a:lnTo>
                  <a:lnTo>
                    <a:pt x="2345" y="1698"/>
                  </a:lnTo>
                  <a:lnTo>
                    <a:pt x="2235" y="1928"/>
                  </a:lnTo>
                  <a:lnTo>
                    <a:pt x="2325" y="2042"/>
                  </a:lnTo>
                  <a:lnTo>
                    <a:pt x="2361" y="2121"/>
                  </a:lnTo>
                  <a:lnTo>
                    <a:pt x="2343" y="2215"/>
                  </a:lnTo>
                  <a:lnTo>
                    <a:pt x="2340" y="2319"/>
                  </a:lnTo>
                  <a:lnTo>
                    <a:pt x="2348" y="2314"/>
                  </a:lnTo>
                  <a:lnTo>
                    <a:pt x="2366" y="2317"/>
                  </a:lnTo>
                  <a:lnTo>
                    <a:pt x="2364" y="2326"/>
                  </a:lnTo>
                  <a:lnTo>
                    <a:pt x="2352" y="2331"/>
                  </a:lnTo>
                  <a:lnTo>
                    <a:pt x="2351" y="2340"/>
                  </a:lnTo>
                  <a:lnTo>
                    <a:pt x="2364" y="2337"/>
                  </a:lnTo>
                  <a:lnTo>
                    <a:pt x="2373" y="2346"/>
                  </a:lnTo>
                  <a:lnTo>
                    <a:pt x="2366" y="2350"/>
                  </a:lnTo>
                  <a:lnTo>
                    <a:pt x="2364" y="2358"/>
                  </a:lnTo>
                  <a:lnTo>
                    <a:pt x="2367" y="2365"/>
                  </a:lnTo>
                  <a:lnTo>
                    <a:pt x="2360" y="2367"/>
                  </a:lnTo>
                  <a:lnTo>
                    <a:pt x="2342" y="2368"/>
                  </a:lnTo>
                  <a:lnTo>
                    <a:pt x="2325" y="2371"/>
                  </a:lnTo>
                  <a:lnTo>
                    <a:pt x="2250" y="2437"/>
                  </a:lnTo>
                  <a:lnTo>
                    <a:pt x="2321" y="2457"/>
                  </a:lnTo>
                  <a:lnTo>
                    <a:pt x="2313" y="2443"/>
                  </a:lnTo>
                  <a:lnTo>
                    <a:pt x="2325" y="2431"/>
                  </a:lnTo>
                  <a:lnTo>
                    <a:pt x="2346" y="2443"/>
                  </a:lnTo>
                  <a:lnTo>
                    <a:pt x="2345" y="2430"/>
                  </a:lnTo>
                  <a:lnTo>
                    <a:pt x="2382" y="2431"/>
                  </a:lnTo>
                  <a:lnTo>
                    <a:pt x="2391" y="2409"/>
                  </a:lnTo>
                  <a:lnTo>
                    <a:pt x="2408" y="2413"/>
                  </a:lnTo>
                  <a:lnTo>
                    <a:pt x="2412" y="2397"/>
                  </a:lnTo>
                  <a:lnTo>
                    <a:pt x="2418" y="2392"/>
                  </a:lnTo>
                  <a:lnTo>
                    <a:pt x="2421" y="2406"/>
                  </a:lnTo>
                  <a:lnTo>
                    <a:pt x="2420" y="2419"/>
                  </a:lnTo>
                  <a:lnTo>
                    <a:pt x="2424" y="2422"/>
                  </a:lnTo>
                  <a:lnTo>
                    <a:pt x="2439" y="2421"/>
                  </a:lnTo>
                  <a:lnTo>
                    <a:pt x="2459" y="2422"/>
                  </a:lnTo>
                  <a:lnTo>
                    <a:pt x="2457" y="2430"/>
                  </a:lnTo>
                  <a:lnTo>
                    <a:pt x="2444" y="2433"/>
                  </a:lnTo>
                  <a:lnTo>
                    <a:pt x="2424" y="2451"/>
                  </a:lnTo>
                  <a:lnTo>
                    <a:pt x="2418" y="2458"/>
                  </a:lnTo>
                  <a:lnTo>
                    <a:pt x="2408" y="2467"/>
                  </a:lnTo>
                  <a:lnTo>
                    <a:pt x="2394" y="2469"/>
                  </a:lnTo>
                  <a:lnTo>
                    <a:pt x="2388" y="2476"/>
                  </a:lnTo>
                  <a:lnTo>
                    <a:pt x="2388" y="2491"/>
                  </a:lnTo>
                  <a:lnTo>
                    <a:pt x="2394" y="2506"/>
                  </a:lnTo>
                  <a:lnTo>
                    <a:pt x="2402" y="2503"/>
                  </a:lnTo>
                  <a:lnTo>
                    <a:pt x="2409" y="2517"/>
                  </a:lnTo>
                  <a:lnTo>
                    <a:pt x="2415" y="2508"/>
                  </a:lnTo>
                  <a:lnTo>
                    <a:pt x="2426" y="2514"/>
                  </a:lnTo>
                  <a:lnTo>
                    <a:pt x="2445" y="2506"/>
                  </a:lnTo>
                  <a:lnTo>
                    <a:pt x="2444" y="2497"/>
                  </a:lnTo>
                  <a:lnTo>
                    <a:pt x="2456" y="2491"/>
                  </a:lnTo>
                  <a:lnTo>
                    <a:pt x="2499" y="2499"/>
                  </a:lnTo>
                  <a:lnTo>
                    <a:pt x="2534" y="2502"/>
                  </a:lnTo>
                  <a:lnTo>
                    <a:pt x="2614" y="2357"/>
                  </a:lnTo>
                  <a:lnTo>
                    <a:pt x="2594" y="2212"/>
                  </a:lnTo>
                  <a:lnTo>
                    <a:pt x="2744" y="2312"/>
                  </a:lnTo>
                  <a:lnTo>
                    <a:pt x="2869" y="2207"/>
                  </a:lnTo>
                  <a:lnTo>
                    <a:pt x="2849" y="2107"/>
                  </a:lnTo>
                  <a:lnTo>
                    <a:pt x="2729" y="2017"/>
                  </a:lnTo>
                  <a:lnTo>
                    <a:pt x="2882" y="1898"/>
                  </a:lnTo>
                  <a:lnTo>
                    <a:pt x="3033" y="1823"/>
                  </a:lnTo>
                  <a:lnTo>
                    <a:pt x="2897" y="1790"/>
                  </a:lnTo>
                  <a:lnTo>
                    <a:pt x="2826" y="1775"/>
                  </a:lnTo>
                  <a:lnTo>
                    <a:pt x="2822" y="1655"/>
                  </a:lnTo>
                  <a:lnTo>
                    <a:pt x="2939" y="1577"/>
                  </a:lnTo>
                  <a:lnTo>
                    <a:pt x="2928" y="1489"/>
                  </a:lnTo>
                  <a:lnTo>
                    <a:pt x="2892" y="1417"/>
                  </a:lnTo>
                  <a:lnTo>
                    <a:pt x="2916" y="1369"/>
                  </a:lnTo>
                  <a:lnTo>
                    <a:pt x="2988" y="1381"/>
                  </a:lnTo>
                  <a:lnTo>
                    <a:pt x="3018" y="1333"/>
                  </a:lnTo>
                  <a:lnTo>
                    <a:pt x="2934" y="1309"/>
                  </a:lnTo>
                  <a:lnTo>
                    <a:pt x="2898" y="1267"/>
                  </a:lnTo>
                  <a:lnTo>
                    <a:pt x="3096" y="1165"/>
                  </a:lnTo>
                  <a:lnTo>
                    <a:pt x="3126" y="1081"/>
                  </a:lnTo>
                  <a:lnTo>
                    <a:pt x="3048" y="1033"/>
                  </a:lnTo>
                  <a:lnTo>
                    <a:pt x="3109" y="967"/>
                  </a:lnTo>
                  <a:lnTo>
                    <a:pt x="3036" y="904"/>
                  </a:lnTo>
                  <a:lnTo>
                    <a:pt x="2942" y="828"/>
                  </a:lnTo>
                  <a:lnTo>
                    <a:pt x="2764" y="742"/>
                  </a:lnTo>
                  <a:lnTo>
                    <a:pt x="2764" y="667"/>
                  </a:lnTo>
                  <a:lnTo>
                    <a:pt x="2670" y="619"/>
                  </a:lnTo>
                  <a:lnTo>
                    <a:pt x="2631" y="561"/>
                  </a:lnTo>
                  <a:lnTo>
                    <a:pt x="2700" y="469"/>
                  </a:lnTo>
                  <a:lnTo>
                    <a:pt x="2646" y="406"/>
                  </a:lnTo>
                  <a:lnTo>
                    <a:pt x="2571" y="408"/>
                  </a:lnTo>
                  <a:lnTo>
                    <a:pt x="2528" y="306"/>
                  </a:lnTo>
                  <a:lnTo>
                    <a:pt x="2595" y="241"/>
                  </a:lnTo>
                  <a:lnTo>
                    <a:pt x="2480" y="181"/>
                  </a:lnTo>
                  <a:lnTo>
                    <a:pt x="2378" y="208"/>
                  </a:lnTo>
                  <a:lnTo>
                    <a:pt x="2231" y="139"/>
                  </a:lnTo>
                  <a:lnTo>
                    <a:pt x="2115" y="108"/>
                  </a:lnTo>
                  <a:lnTo>
                    <a:pt x="2046" y="21"/>
                  </a:lnTo>
                  <a:lnTo>
                    <a:pt x="1949" y="58"/>
                  </a:lnTo>
                  <a:lnTo>
                    <a:pt x="1814" y="34"/>
                  </a:lnTo>
                  <a:lnTo>
                    <a:pt x="1662" y="36"/>
                  </a:lnTo>
                  <a:lnTo>
                    <a:pt x="1566" y="0"/>
                  </a:lnTo>
                  <a:lnTo>
                    <a:pt x="1569" y="112"/>
                  </a:lnTo>
                  <a:lnTo>
                    <a:pt x="1644" y="106"/>
                  </a:lnTo>
                  <a:lnTo>
                    <a:pt x="1638" y="145"/>
                  </a:lnTo>
                  <a:lnTo>
                    <a:pt x="1536" y="171"/>
                  </a:lnTo>
                  <a:lnTo>
                    <a:pt x="1443" y="202"/>
                  </a:lnTo>
                  <a:lnTo>
                    <a:pt x="1356" y="205"/>
                  </a:lnTo>
                  <a:lnTo>
                    <a:pt x="1350" y="103"/>
                  </a:lnTo>
                  <a:lnTo>
                    <a:pt x="1248" y="106"/>
                  </a:lnTo>
                  <a:lnTo>
                    <a:pt x="1111" y="174"/>
                  </a:lnTo>
                  <a:lnTo>
                    <a:pt x="1014" y="226"/>
                  </a:lnTo>
                  <a:lnTo>
                    <a:pt x="894" y="214"/>
                  </a:lnTo>
                  <a:lnTo>
                    <a:pt x="810" y="121"/>
                  </a:lnTo>
                  <a:lnTo>
                    <a:pt x="710" y="169"/>
                  </a:lnTo>
                  <a:lnTo>
                    <a:pt x="537" y="124"/>
                  </a:lnTo>
                  <a:lnTo>
                    <a:pt x="425" y="139"/>
                  </a:lnTo>
                  <a:lnTo>
                    <a:pt x="380" y="261"/>
                  </a:lnTo>
                  <a:lnTo>
                    <a:pt x="303" y="277"/>
                  </a:lnTo>
                  <a:lnTo>
                    <a:pt x="258" y="283"/>
                  </a:lnTo>
                  <a:lnTo>
                    <a:pt x="185" y="294"/>
                  </a:lnTo>
                  <a:lnTo>
                    <a:pt x="123" y="274"/>
                  </a:lnTo>
                  <a:lnTo>
                    <a:pt x="74" y="324"/>
                  </a:lnTo>
                  <a:lnTo>
                    <a:pt x="0" y="403"/>
                  </a:lnTo>
                  <a:lnTo>
                    <a:pt x="105" y="453"/>
                  </a:lnTo>
                  <a:lnTo>
                    <a:pt x="180" y="409"/>
                  </a:lnTo>
                  <a:lnTo>
                    <a:pt x="335" y="355"/>
                  </a:lnTo>
                  <a:lnTo>
                    <a:pt x="324" y="394"/>
                  </a:lnTo>
                  <a:lnTo>
                    <a:pt x="186" y="493"/>
                  </a:lnTo>
                  <a:lnTo>
                    <a:pt x="195" y="563"/>
                  </a:lnTo>
                  <a:close/>
                </a:path>
              </a:pathLst>
            </a:custGeom>
            <a:solidFill>
              <a:schemeClr val="tx2">
                <a:lumMod val="75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25" name="Freeform 6">
              <a:extLst>
                <a:ext uri="{FF2B5EF4-FFF2-40B4-BE49-F238E27FC236}">
                  <a16:creationId xmlns:a16="http://schemas.microsoft.com/office/drawing/2014/main" id="{E636FB69-3CF4-4185-B6E2-EB87299130A0}"/>
                </a:ext>
              </a:extLst>
            </p:cNvPr>
            <p:cNvSpPr>
              <a:spLocks/>
            </p:cNvSpPr>
            <p:nvPr/>
          </p:nvSpPr>
          <p:spPr bwMode="auto">
            <a:xfrm>
              <a:off x="2841813" y="3976313"/>
              <a:ext cx="1336675" cy="1095375"/>
            </a:xfrm>
            <a:custGeom>
              <a:avLst/>
              <a:gdLst>
                <a:gd name="T0" fmla="*/ 0 w 4209"/>
                <a:gd name="T1" fmla="*/ 0 h 3450"/>
                <a:gd name="T2" fmla="*/ 0 w 4209"/>
                <a:gd name="T3" fmla="*/ 0 h 3450"/>
                <a:gd name="T4" fmla="*/ 0 w 4209"/>
                <a:gd name="T5" fmla="*/ 0 h 3450"/>
                <a:gd name="T6" fmla="*/ 0 w 4209"/>
                <a:gd name="T7" fmla="*/ 0 h 3450"/>
                <a:gd name="T8" fmla="*/ 0 w 4209"/>
                <a:gd name="T9" fmla="*/ 0 h 3450"/>
                <a:gd name="T10" fmla="*/ 0 w 4209"/>
                <a:gd name="T11" fmla="*/ 0 h 3450"/>
                <a:gd name="T12" fmla="*/ 0 w 4209"/>
                <a:gd name="T13" fmla="*/ 0 h 3450"/>
                <a:gd name="T14" fmla="*/ 0 w 4209"/>
                <a:gd name="T15" fmla="*/ 0 h 3450"/>
                <a:gd name="T16" fmla="*/ 0 w 4209"/>
                <a:gd name="T17" fmla="*/ 0 h 3450"/>
                <a:gd name="T18" fmla="*/ 0 w 4209"/>
                <a:gd name="T19" fmla="*/ 0 h 3450"/>
                <a:gd name="T20" fmla="*/ 0 w 4209"/>
                <a:gd name="T21" fmla="*/ 0 h 3450"/>
                <a:gd name="T22" fmla="*/ 0 w 4209"/>
                <a:gd name="T23" fmla="*/ 0 h 3450"/>
                <a:gd name="T24" fmla="*/ 0 w 4209"/>
                <a:gd name="T25" fmla="*/ 0 h 3450"/>
                <a:gd name="T26" fmla="*/ 0 w 4209"/>
                <a:gd name="T27" fmla="*/ 0 h 3450"/>
                <a:gd name="T28" fmla="*/ 0 w 4209"/>
                <a:gd name="T29" fmla="*/ 0 h 3450"/>
                <a:gd name="T30" fmla="*/ 0 w 4209"/>
                <a:gd name="T31" fmla="*/ 0 h 3450"/>
                <a:gd name="T32" fmla="*/ 0 w 4209"/>
                <a:gd name="T33" fmla="*/ 0 h 3450"/>
                <a:gd name="T34" fmla="*/ 0 w 4209"/>
                <a:gd name="T35" fmla="*/ 0 h 3450"/>
                <a:gd name="T36" fmla="*/ 0 w 4209"/>
                <a:gd name="T37" fmla="*/ 0 h 3450"/>
                <a:gd name="T38" fmla="*/ 0 w 4209"/>
                <a:gd name="T39" fmla="*/ 0 h 3450"/>
                <a:gd name="T40" fmla="*/ 0 w 4209"/>
                <a:gd name="T41" fmla="*/ 0 h 3450"/>
                <a:gd name="T42" fmla="*/ 0 w 4209"/>
                <a:gd name="T43" fmla="*/ 0 h 3450"/>
                <a:gd name="T44" fmla="*/ 0 w 4209"/>
                <a:gd name="T45" fmla="*/ 0 h 3450"/>
                <a:gd name="T46" fmla="*/ 0 w 4209"/>
                <a:gd name="T47" fmla="*/ 0 h 3450"/>
                <a:gd name="T48" fmla="*/ 0 w 4209"/>
                <a:gd name="T49" fmla="*/ 0 h 3450"/>
                <a:gd name="T50" fmla="*/ 0 w 4209"/>
                <a:gd name="T51" fmla="*/ 0 h 3450"/>
                <a:gd name="T52" fmla="*/ 0 w 4209"/>
                <a:gd name="T53" fmla="*/ 0 h 3450"/>
                <a:gd name="T54" fmla="*/ 0 w 4209"/>
                <a:gd name="T55" fmla="*/ 0 h 3450"/>
                <a:gd name="T56" fmla="*/ 0 w 4209"/>
                <a:gd name="T57" fmla="*/ 0 h 3450"/>
                <a:gd name="T58" fmla="*/ 0 w 4209"/>
                <a:gd name="T59" fmla="*/ 0 h 3450"/>
                <a:gd name="T60" fmla="*/ 0 w 4209"/>
                <a:gd name="T61" fmla="*/ 0 h 3450"/>
                <a:gd name="T62" fmla="*/ 0 w 4209"/>
                <a:gd name="T63" fmla="*/ 0 h 3450"/>
                <a:gd name="T64" fmla="*/ 0 w 4209"/>
                <a:gd name="T65" fmla="*/ 0 h 3450"/>
                <a:gd name="T66" fmla="*/ 0 w 4209"/>
                <a:gd name="T67" fmla="*/ 0 h 3450"/>
                <a:gd name="T68" fmla="*/ 0 w 4209"/>
                <a:gd name="T69" fmla="*/ 0 h 3450"/>
                <a:gd name="T70" fmla="*/ 0 w 4209"/>
                <a:gd name="T71" fmla="*/ 0 h 3450"/>
                <a:gd name="T72" fmla="*/ 0 w 4209"/>
                <a:gd name="T73" fmla="*/ 0 h 3450"/>
                <a:gd name="T74" fmla="*/ 0 w 4209"/>
                <a:gd name="T75" fmla="*/ 0 h 3450"/>
                <a:gd name="T76" fmla="*/ 0 w 4209"/>
                <a:gd name="T77" fmla="*/ 0 h 3450"/>
                <a:gd name="T78" fmla="*/ 0 w 4209"/>
                <a:gd name="T79" fmla="*/ 0 h 3450"/>
                <a:gd name="T80" fmla="*/ 0 w 4209"/>
                <a:gd name="T81" fmla="*/ 0 h 3450"/>
                <a:gd name="T82" fmla="*/ 0 w 4209"/>
                <a:gd name="T83" fmla="*/ 0 h 3450"/>
                <a:gd name="T84" fmla="*/ 0 w 4209"/>
                <a:gd name="T85" fmla="*/ 0 h 3450"/>
                <a:gd name="T86" fmla="*/ 0 w 4209"/>
                <a:gd name="T87" fmla="*/ 0 h 3450"/>
                <a:gd name="T88" fmla="*/ 0 w 4209"/>
                <a:gd name="T89" fmla="*/ 0 h 3450"/>
                <a:gd name="T90" fmla="*/ 0 w 4209"/>
                <a:gd name="T91" fmla="*/ 0 h 3450"/>
                <a:gd name="T92" fmla="*/ 0 w 4209"/>
                <a:gd name="T93" fmla="*/ 0 h 3450"/>
                <a:gd name="T94" fmla="*/ 0 w 4209"/>
                <a:gd name="T95" fmla="*/ 0 h 3450"/>
                <a:gd name="T96" fmla="*/ 0 w 4209"/>
                <a:gd name="T97" fmla="*/ 0 h 3450"/>
                <a:gd name="T98" fmla="*/ 0 w 4209"/>
                <a:gd name="T99" fmla="*/ 0 h 3450"/>
                <a:gd name="T100" fmla="*/ 0 w 4209"/>
                <a:gd name="T101" fmla="*/ 0 h 3450"/>
                <a:gd name="T102" fmla="*/ 0 w 4209"/>
                <a:gd name="T103" fmla="*/ 0 h 3450"/>
                <a:gd name="T104" fmla="*/ 0 w 4209"/>
                <a:gd name="T105" fmla="*/ 0 h 3450"/>
                <a:gd name="T106" fmla="*/ 0 w 4209"/>
                <a:gd name="T107" fmla="*/ 0 h 3450"/>
                <a:gd name="T108" fmla="*/ 0 w 4209"/>
                <a:gd name="T109" fmla="*/ 0 h 3450"/>
                <a:gd name="T110" fmla="*/ 0 w 4209"/>
                <a:gd name="T111" fmla="*/ 0 h 3450"/>
                <a:gd name="T112" fmla="*/ 0 w 4209"/>
                <a:gd name="T113" fmla="*/ 0 h 3450"/>
                <a:gd name="T114" fmla="*/ 0 w 4209"/>
                <a:gd name="T115" fmla="*/ 0 h 345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209" h="3450">
                  <a:moveTo>
                    <a:pt x="3729" y="1814"/>
                  </a:moveTo>
                  <a:lnTo>
                    <a:pt x="3699" y="1654"/>
                  </a:lnTo>
                  <a:lnTo>
                    <a:pt x="3724" y="1459"/>
                  </a:lnTo>
                  <a:lnTo>
                    <a:pt x="3609" y="1384"/>
                  </a:lnTo>
                  <a:lnTo>
                    <a:pt x="3489" y="1399"/>
                  </a:lnTo>
                  <a:lnTo>
                    <a:pt x="3354" y="1394"/>
                  </a:lnTo>
                  <a:lnTo>
                    <a:pt x="3334" y="1439"/>
                  </a:lnTo>
                  <a:lnTo>
                    <a:pt x="3169" y="1414"/>
                  </a:lnTo>
                  <a:lnTo>
                    <a:pt x="3109" y="1304"/>
                  </a:lnTo>
                  <a:lnTo>
                    <a:pt x="3019" y="1244"/>
                  </a:lnTo>
                  <a:lnTo>
                    <a:pt x="2884" y="1199"/>
                  </a:lnTo>
                  <a:lnTo>
                    <a:pt x="2874" y="1324"/>
                  </a:lnTo>
                  <a:lnTo>
                    <a:pt x="2854" y="1439"/>
                  </a:lnTo>
                  <a:lnTo>
                    <a:pt x="2769" y="1544"/>
                  </a:lnTo>
                  <a:lnTo>
                    <a:pt x="2644" y="1514"/>
                  </a:lnTo>
                  <a:lnTo>
                    <a:pt x="2619" y="1604"/>
                  </a:lnTo>
                  <a:lnTo>
                    <a:pt x="2559" y="1684"/>
                  </a:lnTo>
                  <a:lnTo>
                    <a:pt x="2629" y="1789"/>
                  </a:lnTo>
                  <a:lnTo>
                    <a:pt x="2574" y="1909"/>
                  </a:lnTo>
                  <a:lnTo>
                    <a:pt x="2454" y="1964"/>
                  </a:lnTo>
                  <a:lnTo>
                    <a:pt x="2480" y="2075"/>
                  </a:lnTo>
                  <a:lnTo>
                    <a:pt x="2305" y="2015"/>
                  </a:lnTo>
                  <a:lnTo>
                    <a:pt x="2269" y="2128"/>
                  </a:lnTo>
                  <a:lnTo>
                    <a:pt x="2125" y="2134"/>
                  </a:lnTo>
                  <a:lnTo>
                    <a:pt x="2138" y="2234"/>
                  </a:lnTo>
                  <a:lnTo>
                    <a:pt x="2044" y="2296"/>
                  </a:lnTo>
                  <a:lnTo>
                    <a:pt x="2013" y="2389"/>
                  </a:lnTo>
                  <a:lnTo>
                    <a:pt x="1924" y="2374"/>
                  </a:lnTo>
                  <a:lnTo>
                    <a:pt x="1809" y="2456"/>
                  </a:lnTo>
                  <a:lnTo>
                    <a:pt x="1824" y="2555"/>
                  </a:lnTo>
                  <a:lnTo>
                    <a:pt x="1707" y="2569"/>
                  </a:lnTo>
                  <a:lnTo>
                    <a:pt x="1598" y="2579"/>
                  </a:lnTo>
                  <a:lnTo>
                    <a:pt x="1443" y="2509"/>
                  </a:lnTo>
                  <a:lnTo>
                    <a:pt x="1443" y="2658"/>
                  </a:lnTo>
                  <a:lnTo>
                    <a:pt x="1489" y="2788"/>
                  </a:lnTo>
                  <a:lnTo>
                    <a:pt x="1345" y="2772"/>
                  </a:lnTo>
                  <a:lnTo>
                    <a:pt x="1224" y="2818"/>
                  </a:lnTo>
                  <a:lnTo>
                    <a:pt x="1072" y="2743"/>
                  </a:lnTo>
                  <a:lnTo>
                    <a:pt x="1053" y="2866"/>
                  </a:lnTo>
                  <a:lnTo>
                    <a:pt x="745" y="2968"/>
                  </a:lnTo>
                  <a:lnTo>
                    <a:pt x="757" y="3109"/>
                  </a:lnTo>
                  <a:lnTo>
                    <a:pt x="817" y="3196"/>
                  </a:lnTo>
                  <a:lnTo>
                    <a:pt x="768" y="3268"/>
                  </a:lnTo>
                  <a:lnTo>
                    <a:pt x="738" y="3418"/>
                  </a:lnTo>
                  <a:lnTo>
                    <a:pt x="655" y="3450"/>
                  </a:lnTo>
                  <a:lnTo>
                    <a:pt x="543" y="3448"/>
                  </a:lnTo>
                  <a:lnTo>
                    <a:pt x="488" y="3378"/>
                  </a:lnTo>
                  <a:lnTo>
                    <a:pt x="393" y="3403"/>
                  </a:lnTo>
                  <a:lnTo>
                    <a:pt x="288" y="3228"/>
                  </a:lnTo>
                  <a:lnTo>
                    <a:pt x="248" y="2983"/>
                  </a:lnTo>
                  <a:lnTo>
                    <a:pt x="203" y="2389"/>
                  </a:lnTo>
                  <a:lnTo>
                    <a:pt x="168" y="2239"/>
                  </a:lnTo>
                  <a:lnTo>
                    <a:pt x="173" y="2164"/>
                  </a:lnTo>
                  <a:lnTo>
                    <a:pt x="88" y="2069"/>
                  </a:lnTo>
                  <a:lnTo>
                    <a:pt x="53" y="1774"/>
                  </a:lnTo>
                  <a:lnTo>
                    <a:pt x="38" y="1634"/>
                  </a:lnTo>
                  <a:lnTo>
                    <a:pt x="3" y="1429"/>
                  </a:lnTo>
                  <a:lnTo>
                    <a:pt x="8" y="1109"/>
                  </a:lnTo>
                  <a:lnTo>
                    <a:pt x="0" y="910"/>
                  </a:lnTo>
                  <a:lnTo>
                    <a:pt x="34" y="874"/>
                  </a:lnTo>
                  <a:lnTo>
                    <a:pt x="103" y="893"/>
                  </a:lnTo>
                  <a:lnTo>
                    <a:pt x="120" y="901"/>
                  </a:lnTo>
                  <a:lnTo>
                    <a:pt x="129" y="917"/>
                  </a:lnTo>
                  <a:lnTo>
                    <a:pt x="132" y="941"/>
                  </a:lnTo>
                  <a:lnTo>
                    <a:pt x="124" y="965"/>
                  </a:lnTo>
                  <a:lnTo>
                    <a:pt x="133" y="973"/>
                  </a:lnTo>
                  <a:lnTo>
                    <a:pt x="144" y="968"/>
                  </a:lnTo>
                  <a:lnTo>
                    <a:pt x="153" y="982"/>
                  </a:lnTo>
                  <a:lnTo>
                    <a:pt x="159" y="994"/>
                  </a:lnTo>
                  <a:lnTo>
                    <a:pt x="169" y="1000"/>
                  </a:lnTo>
                  <a:lnTo>
                    <a:pt x="174" y="983"/>
                  </a:lnTo>
                  <a:lnTo>
                    <a:pt x="192" y="988"/>
                  </a:lnTo>
                  <a:lnTo>
                    <a:pt x="208" y="995"/>
                  </a:lnTo>
                  <a:lnTo>
                    <a:pt x="222" y="998"/>
                  </a:lnTo>
                  <a:lnTo>
                    <a:pt x="232" y="1004"/>
                  </a:lnTo>
                  <a:lnTo>
                    <a:pt x="243" y="1012"/>
                  </a:lnTo>
                  <a:lnTo>
                    <a:pt x="253" y="1006"/>
                  </a:lnTo>
                  <a:lnTo>
                    <a:pt x="252" y="994"/>
                  </a:lnTo>
                  <a:lnTo>
                    <a:pt x="264" y="982"/>
                  </a:lnTo>
                  <a:lnTo>
                    <a:pt x="270" y="961"/>
                  </a:lnTo>
                  <a:lnTo>
                    <a:pt x="261" y="949"/>
                  </a:lnTo>
                  <a:lnTo>
                    <a:pt x="246" y="946"/>
                  </a:lnTo>
                  <a:lnTo>
                    <a:pt x="240" y="931"/>
                  </a:lnTo>
                  <a:lnTo>
                    <a:pt x="318" y="938"/>
                  </a:lnTo>
                  <a:lnTo>
                    <a:pt x="398" y="795"/>
                  </a:lnTo>
                  <a:lnTo>
                    <a:pt x="379" y="653"/>
                  </a:lnTo>
                  <a:lnTo>
                    <a:pt x="531" y="750"/>
                  </a:lnTo>
                  <a:lnTo>
                    <a:pt x="652" y="647"/>
                  </a:lnTo>
                  <a:lnTo>
                    <a:pt x="634" y="548"/>
                  </a:lnTo>
                  <a:lnTo>
                    <a:pt x="514" y="455"/>
                  </a:lnTo>
                  <a:lnTo>
                    <a:pt x="668" y="335"/>
                  </a:lnTo>
                  <a:lnTo>
                    <a:pt x="818" y="260"/>
                  </a:lnTo>
                  <a:lnTo>
                    <a:pt x="610" y="212"/>
                  </a:lnTo>
                  <a:lnTo>
                    <a:pt x="608" y="90"/>
                  </a:lnTo>
                  <a:lnTo>
                    <a:pt x="724" y="11"/>
                  </a:lnTo>
                  <a:lnTo>
                    <a:pt x="833" y="15"/>
                  </a:lnTo>
                  <a:lnTo>
                    <a:pt x="933" y="0"/>
                  </a:lnTo>
                  <a:lnTo>
                    <a:pt x="968" y="65"/>
                  </a:lnTo>
                  <a:lnTo>
                    <a:pt x="968" y="165"/>
                  </a:lnTo>
                  <a:lnTo>
                    <a:pt x="1103" y="210"/>
                  </a:lnTo>
                  <a:lnTo>
                    <a:pt x="1208" y="245"/>
                  </a:lnTo>
                  <a:lnTo>
                    <a:pt x="1283" y="335"/>
                  </a:lnTo>
                  <a:lnTo>
                    <a:pt x="1743" y="365"/>
                  </a:lnTo>
                  <a:lnTo>
                    <a:pt x="1758" y="470"/>
                  </a:lnTo>
                  <a:lnTo>
                    <a:pt x="1838" y="540"/>
                  </a:lnTo>
                  <a:lnTo>
                    <a:pt x="1958" y="500"/>
                  </a:lnTo>
                  <a:lnTo>
                    <a:pt x="2048" y="440"/>
                  </a:lnTo>
                  <a:lnTo>
                    <a:pt x="2134" y="215"/>
                  </a:lnTo>
                  <a:lnTo>
                    <a:pt x="2319" y="170"/>
                  </a:lnTo>
                  <a:lnTo>
                    <a:pt x="2514" y="165"/>
                  </a:lnTo>
                  <a:lnTo>
                    <a:pt x="2439" y="305"/>
                  </a:lnTo>
                  <a:lnTo>
                    <a:pt x="2554" y="380"/>
                  </a:lnTo>
                  <a:lnTo>
                    <a:pt x="2709" y="375"/>
                  </a:lnTo>
                  <a:lnTo>
                    <a:pt x="2854" y="270"/>
                  </a:lnTo>
                  <a:lnTo>
                    <a:pt x="3129" y="345"/>
                  </a:lnTo>
                  <a:lnTo>
                    <a:pt x="3259" y="255"/>
                  </a:lnTo>
                  <a:lnTo>
                    <a:pt x="3394" y="225"/>
                  </a:lnTo>
                  <a:lnTo>
                    <a:pt x="3504" y="305"/>
                  </a:lnTo>
                  <a:lnTo>
                    <a:pt x="3624" y="290"/>
                  </a:lnTo>
                  <a:lnTo>
                    <a:pt x="3879" y="270"/>
                  </a:lnTo>
                  <a:lnTo>
                    <a:pt x="3956" y="374"/>
                  </a:lnTo>
                  <a:lnTo>
                    <a:pt x="4067" y="402"/>
                  </a:lnTo>
                  <a:lnTo>
                    <a:pt x="3984" y="500"/>
                  </a:lnTo>
                  <a:lnTo>
                    <a:pt x="3969" y="590"/>
                  </a:lnTo>
                  <a:lnTo>
                    <a:pt x="4044" y="740"/>
                  </a:lnTo>
                  <a:lnTo>
                    <a:pt x="4069" y="959"/>
                  </a:lnTo>
                  <a:lnTo>
                    <a:pt x="3964" y="979"/>
                  </a:lnTo>
                  <a:lnTo>
                    <a:pt x="3934" y="1049"/>
                  </a:lnTo>
                  <a:lnTo>
                    <a:pt x="4029" y="1109"/>
                  </a:lnTo>
                  <a:lnTo>
                    <a:pt x="3994" y="1199"/>
                  </a:lnTo>
                  <a:lnTo>
                    <a:pt x="4209" y="1429"/>
                  </a:lnTo>
                  <a:lnTo>
                    <a:pt x="4174" y="1519"/>
                  </a:lnTo>
                  <a:lnTo>
                    <a:pt x="4119" y="1549"/>
                  </a:lnTo>
                  <a:lnTo>
                    <a:pt x="4054" y="1499"/>
                  </a:lnTo>
                  <a:lnTo>
                    <a:pt x="3954" y="1579"/>
                  </a:lnTo>
                  <a:lnTo>
                    <a:pt x="3894" y="1699"/>
                  </a:lnTo>
                  <a:lnTo>
                    <a:pt x="3920" y="1783"/>
                  </a:lnTo>
                  <a:lnTo>
                    <a:pt x="3853" y="1843"/>
                  </a:lnTo>
                  <a:lnTo>
                    <a:pt x="3729" y="1814"/>
                  </a:lnTo>
                  <a:close/>
                </a:path>
              </a:pathLst>
            </a:custGeom>
            <a:solidFill>
              <a:schemeClr val="tx2">
                <a:lumMod val="75000"/>
              </a:schemeClr>
            </a:solidFill>
            <a:ln>
              <a:headEnd/>
              <a:tailEnd/>
            </a:ln>
          </p:spPr>
          <p:style>
            <a:lnRef idx="3">
              <a:schemeClr val="lt1"/>
            </a:lnRef>
            <a:fillRef idx="1">
              <a:schemeClr val="accent6"/>
            </a:fillRef>
            <a:effectRef idx="1">
              <a:schemeClr val="accent6"/>
            </a:effectRef>
            <a:fontRef idx="minor">
              <a:schemeClr val="lt1"/>
            </a:fontRef>
          </p:style>
          <p:txBody>
            <a:bodyPr/>
            <a:lstStyle/>
            <a:p>
              <a:pPr fontAlgn="base">
                <a:spcBef>
                  <a:spcPct val="0"/>
                </a:spcBef>
                <a:spcAft>
                  <a:spcPct val="0"/>
                </a:spcAft>
              </a:pPr>
              <a:endParaRPr lang="zh-CN" altLang="en-US" b="1" kern="0">
                <a:solidFill>
                  <a:schemeClr val="tx1"/>
                </a:solidFill>
                <a:latin typeface="Arial" charset="0"/>
              </a:endParaRPr>
            </a:p>
          </p:txBody>
        </p:sp>
        <p:sp>
          <p:nvSpPr>
            <p:cNvPr id="326" name="Freeform 7">
              <a:extLst>
                <a:ext uri="{FF2B5EF4-FFF2-40B4-BE49-F238E27FC236}">
                  <a16:creationId xmlns:a16="http://schemas.microsoft.com/office/drawing/2014/main" id="{0B138EBD-AD7F-4535-A073-CBE2EF2C9F2C}"/>
                </a:ext>
              </a:extLst>
            </p:cNvPr>
            <p:cNvSpPr>
              <a:spLocks/>
            </p:cNvSpPr>
            <p:nvPr/>
          </p:nvSpPr>
          <p:spPr bwMode="auto">
            <a:xfrm>
              <a:off x="3045013" y="4616075"/>
              <a:ext cx="736600" cy="1181100"/>
            </a:xfrm>
            <a:custGeom>
              <a:avLst/>
              <a:gdLst>
                <a:gd name="T0" fmla="*/ 0 w 2321"/>
                <a:gd name="T1" fmla="*/ 0 h 3721"/>
                <a:gd name="T2" fmla="*/ 0 w 2321"/>
                <a:gd name="T3" fmla="*/ 0 h 3721"/>
                <a:gd name="T4" fmla="*/ 0 w 2321"/>
                <a:gd name="T5" fmla="*/ 0 h 3721"/>
                <a:gd name="T6" fmla="*/ 0 w 2321"/>
                <a:gd name="T7" fmla="*/ 0 h 3721"/>
                <a:gd name="T8" fmla="*/ 0 w 2321"/>
                <a:gd name="T9" fmla="*/ 0 h 3721"/>
                <a:gd name="T10" fmla="*/ 0 w 2321"/>
                <a:gd name="T11" fmla="*/ 0 h 3721"/>
                <a:gd name="T12" fmla="*/ 0 w 2321"/>
                <a:gd name="T13" fmla="*/ 0 h 3721"/>
                <a:gd name="T14" fmla="*/ 0 w 2321"/>
                <a:gd name="T15" fmla="*/ 0 h 3721"/>
                <a:gd name="T16" fmla="*/ 0 w 2321"/>
                <a:gd name="T17" fmla="*/ 0 h 3721"/>
                <a:gd name="T18" fmla="*/ 0 w 2321"/>
                <a:gd name="T19" fmla="*/ 0 h 3721"/>
                <a:gd name="T20" fmla="*/ 0 w 2321"/>
                <a:gd name="T21" fmla="*/ 0 h 3721"/>
                <a:gd name="T22" fmla="*/ 0 w 2321"/>
                <a:gd name="T23" fmla="*/ 0 h 3721"/>
                <a:gd name="T24" fmla="*/ 0 w 2321"/>
                <a:gd name="T25" fmla="*/ 0 h 3721"/>
                <a:gd name="T26" fmla="*/ 0 w 2321"/>
                <a:gd name="T27" fmla="*/ 0 h 3721"/>
                <a:gd name="T28" fmla="*/ 0 w 2321"/>
                <a:gd name="T29" fmla="*/ 0 h 3721"/>
                <a:gd name="T30" fmla="*/ 0 w 2321"/>
                <a:gd name="T31" fmla="*/ 0 h 3721"/>
                <a:gd name="T32" fmla="*/ 0 w 2321"/>
                <a:gd name="T33" fmla="*/ 0 h 3721"/>
                <a:gd name="T34" fmla="*/ 0 w 2321"/>
                <a:gd name="T35" fmla="*/ 0 h 3721"/>
                <a:gd name="T36" fmla="*/ 0 w 2321"/>
                <a:gd name="T37" fmla="*/ 0 h 3721"/>
                <a:gd name="T38" fmla="*/ 0 w 2321"/>
                <a:gd name="T39" fmla="*/ 0 h 3721"/>
                <a:gd name="T40" fmla="*/ 0 w 2321"/>
                <a:gd name="T41" fmla="*/ 0 h 3721"/>
                <a:gd name="T42" fmla="*/ 0 w 2321"/>
                <a:gd name="T43" fmla="*/ 0 h 3721"/>
                <a:gd name="T44" fmla="*/ 0 w 2321"/>
                <a:gd name="T45" fmla="*/ 0 h 3721"/>
                <a:gd name="T46" fmla="*/ 0 w 2321"/>
                <a:gd name="T47" fmla="*/ 0 h 3721"/>
                <a:gd name="T48" fmla="*/ 0 w 2321"/>
                <a:gd name="T49" fmla="*/ 0 h 3721"/>
                <a:gd name="T50" fmla="*/ 0 w 2321"/>
                <a:gd name="T51" fmla="*/ 0 h 3721"/>
                <a:gd name="T52" fmla="*/ 0 w 2321"/>
                <a:gd name="T53" fmla="*/ 0 h 3721"/>
                <a:gd name="T54" fmla="*/ 0 w 2321"/>
                <a:gd name="T55" fmla="*/ 0 h 3721"/>
                <a:gd name="T56" fmla="*/ 0 w 2321"/>
                <a:gd name="T57" fmla="*/ 0 h 3721"/>
                <a:gd name="T58" fmla="*/ 0 w 2321"/>
                <a:gd name="T59" fmla="*/ 0 h 3721"/>
                <a:gd name="T60" fmla="*/ 0 w 2321"/>
                <a:gd name="T61" fmla="*/ 0 h 3721"/>
                <a:gd name="T62" fmla="*/ 0 w 2321"/>
                <a:gd name="T63" fmla="*/ 0 h 3721"/>
                <a:gd name="T64" fmla="*/ 0 w 2321"/>
                <a:gd name="T65" fmla="*/ 0 h 3721"/>
                <a:gd name="T66" fmla="*/ 0 w 2321"/>
                <a:gd name="T67" fmla="*/ 0 h 3721"/>
                <a:gd name="T68" fmla="*/ 0 w 2321"/>
                <a:gd name="T69" fmla="*/ 0 h 3721"/>
                <a:gd name="T70" fmla="*/ 0 w 2321"/>
                <a:gd name="T71" fmla="*/ 0 h 3721"/>
                <a:gd name="T72" fmla="*/ 0 w 2321"/>
                <a:gd name="T73" fmla="*/ 0 h 3721"/>
                <a:gd name="T74" fmla="*/ 0 w 2321"/>
                <a:gd name="T75" fmla="*/ 0 h 3721"/>
                <a:gd name="T76" fmla="*/ 0 w 2321"/>
                <a:gd name="T77" fmla="*/ 0 h 3721"/>
                <a:gd name="T78" fmla="*/ 0 w 2321"/>
                <a:gd name="T79" fmla="*/ 0 h 3721"/>
                <a:gd name="T80" fmla="*/ 0 w 2321"/>
                <a:gd name="T81" fmla="*/ 0 h 3721"/>
                <a:gd name="T82" fmla="*/ 0 w 2321"/>
                <a:gd name="T83" fmla="*/ 0 h 3721"/>
                <a:gd name="T84" fmla="*/ 0 w 2321"/>
                <a:gd name="T85" fmla="*/ 0 h 3721"/>
                <a:gd name="T86" fmla="*/ 0 w 2321"/>
                <a:gd name="T87" fmla="*/ 0 h 3721"/>
                <a:gd name="T88" fmla="*/ 0 w 2321"/>
                <a:gd name="T89" fmla="*/ 0 h 3721"/>
                <a:gd name="T90" fmla="*/ 0 w 2321"/>
                <a:gd name="T91" fmla="*/ 0 h 3721"/>
                <a:gd name="T92" fmla="*/ 0 w 2321"/>
                <a:gd name="T93" fmla="*/ 0 h 3721"/>
                <a:gd name="T94" fmla="*/ 0 w 2321"/>
                <a:gd name="T95" fmla="*/ 0 h 372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321" h="3721">
                  <a:moveTo>
                    <a:pt x="880" y="3510"/>
                  </a:moveTo>
                  <a:lnTo>
                    <a:pt x="610" y="3325"/>
                  </a:lnTo>
                  <a:lnTo>
                    <a:pt x="479" y="3120"/>
                  </a:lnTo>
                  <a:lnTo>
                    <a:pt x="339" y="3070"/>
                  </a:lnTo>
                  <a:lnTo>
                    <a:pt x="239" y="2740"/>
                  </a:lnTo>
                  <a:lnTo>
                    <a:pt x="269" y="2625"/>
                  </a:lnTo>
                  <a:lnTo>
                    <a:pt x="249" y="2515"/>
                  </a:lnTo>
                  <a:lnTo>
                    <a:pt x="104" y="2100"/>
                  </a:lnTo>
                  <a:lnTo>
                    <a:pt x="0" y="1888"/>
                  </a:lnTo>
                  <a:lnTo>
                    <a:pt x="59" y="1770"/>
                  </a:lnTo>
                  <a:lnTo>
                    <a:pt x="69" y="1635"/>
                  </a:lnTo>
                  <a:lnTo>
                    <a:pt x="15" y="1437"/>
                  </a:lnTo>
                  <a:lnTo>
                    <a:pt x="99" y="1405"/>
                  </a:lnTo>
                  <a:lnTo>
                    <a:pt x="129" y="1255"/>
                  </a:lnTo>
                  <a:lnTo>
                    <a:pt x="179" y="1185"/>
                  </a:lnTo>
                  <a:lnTo>
                    <a:pt x="119" y="1095"/>
                  </a:lnTo>
                  <a:lnTo>
                    <a:pt x="104" y="955"/>
                  </a:lnTo>
                  <a:lnTo>
                    <a:pt x="415" y="852"/>
                  </a:lnTo>
                  <a:lnTo>
                    <a:pt x="434" y="730"/>
                  </a:lnTo>
                  <a:lnTo>
                    <a:pt x="585" y="805"/>
                  </a:lnTo>
                  <a:lnTo>
                    <a:pt x="705" y="760"/>
                  </a:lnTo>
                  <a:lnTo>
                    <a:pt x="850" y="775"/>
                  </a:lnTo>
                  <a:lnTo>
                    <a:pt x="805" y="640"/>
                  </a:lnTo>
                  <a:lnTo>
                    <a:pt x="805" y="495"/>
                  </a:lnTo>
                  <a:lnTo>
                    <a:pt x="960" y="565"/>
                  </a:lnTo>
                  <a:lnTo>
                    <a:pt x="1075" y="555"/>
                  </a:lnTo>
                  <a:lnTo>
                    <a:pt x="1185" y="540"/>
                  </a:lnTo>
                  <a:lnTo>
                    <a:pt x="1170" y="445"/>
                  </a:lnTo>
                  <a:lnTo>
                    <a:pt x="1285" y="360"/>
                  </a:lnTo>
                  <a:lnTo>
                    <a:pt x="1375" y="375"/>
                  </a:lnTo>
                  <a:lnTo>
                    <a:pt x="1405" y="285"/>
                  </a:lnTo>
                  <a:lnTo>
                    <a:pt x="1500" y="220"/>
                  </a:lnTo>
                  <a:lnTo>
                    <a:pt x="1485" y="120"/>
                  </a:lnTo>
                  <a:lnTo>
                    <a:pt x="1630" y="115"/>
                  </a:lnTo>
                  <a:lnTo>
                    <a:pt x="1665" y="0"/>
                  </a:lnTo>
                  <a:lnTo>
                    <a:pt x="1841" y="60"/>
                  </a:lnTo>
                  <a:lnTo>
                    <a:pt x="1831" y="195"/>
                  </a:lnTo>
                  <a:lnTo>
                    <a:pt x="1901" y="270"/>
                  </a:lnTo>
                  <a:lnTo>
                    <a:pt x="1811" y="345"/>
                  </a:lnTo>
                  <a:lnTo>
                    <a:pt x="1766" y="445"/>
                  </a:lnTo>
                  <a:lnTo>
                    <a:pt x="1856" y="495"/>
                  </a:lnTo>
                  <a:lnTo>
                    <a:pt x="1756" y="625"/>
                  </a:lnTo>
                  <a:lnTo>
                    <a:pt x="1725" y="675"/>
                  </a:lnTo>
                  <a:lnTo>
                    <a:pt x="1796" y="750"/>
                  </a:lnTo>
                  <a:lnTo>
                    <a:pt x="1771" y="865"/>
                  </a:lnTo>
                  <a:lnTo>
                    <a:pt x="1781" y="1030"/>
                  </a:lnTo>
                  <a:lnTo>
                    <a:pt x="1695" y="1110"/>
                  </a:lnTo>
                  <a:lnTo>
                    <a:pt x="1841" y="1150"/>
                  </a:lnTo>
                  <a:lnTo>
                    <a:pt x="1771" y="1230"/>
                  </a:lnTo>
                  <a:lnTo>
                    <a:pt x="1781" y="1315"/>
                  </a:lnTo>
                  <a:lnTo>
                    <a:pt x="1605" y="1320"/>
                  </a:lnTo>
                  <a:lnTo>
                    <a:pt x="1530" y="1395"/>
                  </a:lnTo>
                  <a:lnTo>
                    <a:pt x="1525" y="1530"/>
                  </a:lnTo>
                  <a:lnTo>
                    <a:pt x="1540" y="1630"/>
                  </a:lnTo>
                  <a:lnTo>
                    <a:pt x="1585" y="1740"/>
                  </a:lnTo>
                  <a:lnTo>
                    <a:pt x="1555" y="1860"/>
                  </a:lnTo>
                  <a:lnTo>
                    <a:pt x="1440" y="1860"/>
                  </a:lnTo>
                  <a:lnTo>
                    <a:pt x="1395" y="1950"/>
                  </a:lnTo>
                  <a:lnTo>
                    <a:pt x="1360" y="2080"/>
                  </a:lnTo>
                  <a:lnTo>
                    <a:pt x="1470" y="2175"/>
                  </a:lnTo>
                  <a:lnTo>
                    <a:pt x="1455" y="2265"/>
                  </a:lnTo>
                  <a:lnTo>
                    <a:pt x="1495" y="2325"/>
                  </a:lnTo>
                  <a:lnTo>
                    <a:pt x="1575" y="2215"/>
                  </a:lnTo>
                  <a:lnTo>
                    <a:pt x="1720" y="2250"/>
                  </a:lnTo>
                  <a:lnTo>
                    <a:pt x="1735" y="2340"/>
                  </a:lnTo>
                  <a:lnTo>
                    <a:pt x="1605" y="2400"/>
                  </a:lnTo>
                  <a:lnTo>
                    <a:pt x="1480" y="2365"/>
                  </a:lnTo>
                  <a:lnTo>
                    <a:pt x="1495" y="2455"/>
                  </a:lnTo>
                  <a:lnTo>
                    <a:pt x="1455" y="2530"/>
                  </a:lnTo>
                  <a:lnTo>
                    <a:pt x="1540" y="2545"/>
                  </a:lnTo>
                  <a:lnTo>
                    <a:pt x="1575" y="2500"/>
                  </a:lnTo>
                  <a:lnTo>
                    <a:pt x="1695" y="2485"/>
                  </a:lnTo>
                  <a:lnTo>
                    <a:pt x="1695" y="2560"/>
                  </a:lnTo>
                  <a:lnTo>
                    <a:pt x="1901" y="2530"/>
                  </a:lnTo>
                  <a:lnTo>
                    <a:pt x="1946" y="2460"/>
                  </a:lnTo>
                  <a:lnTo>
                    <a:pt x="2041" y="2475"/>
                  </a:lnTo>
                  <a:lnTo>
                    <a:pt x="2066" y="2590"/>
                  </a:lnTo>
                  <a:lnTo>
                    <a:pt x="2146" y="2655"/>
                  </a:lnTo>
                  <a:lnTo>
                    <a:pt x="2236" y="2665"/>
                  </a:lnTo>
                  <a:lnTo>
                    <a:pt x="2236" y="2785"/>
                  </a:lnTo>
                  <a:lnTo>
                    <a:pt x="2321" y="2815"/>
                  </a:lnTo>
                  <a:lnTo>
                    <a:pt x="2311" y="2910"/>
                  </a:lnTo>
                  <a:lnTo>
                    <a:pt x="2246" y="3000"/>
                  </a:lnTo>
                  <a:lnTo>
                    <a:pt x="2146" y="3075"/>
                  </a:lnTo>
                  <a:lnTo>
                    <a:pt x="1998" y="3060"/>
                  </a:lnTo>
                  <a:lnTo>
                    <a:pt x="1906" y="3015"/>
                  </a:lnTo>
                  <a:lnTo>
                    <a:pt x="1875" y="3120"/>
                  </a:lnTo>
                  <a:lnTo>
                    <a:pt x="1770" y="3207"/>
                  </a:lnTo>
                  <a:lnTo>
                    <a:pt x="1802" y="3310"/>
                  </a:lnTo>
                  <a:lnTo>
                    <a:pt x="1735" y="3390"/>
                  </a:lnTo>
                  <a:lnTo>
                    <a:pt x="1946" y="3460"/>
                  </a:lnTo>
                  <a:lnTo>
                    <a:pt x="1682" y="3630"/>
                  </a:lnTo>
                  <a:lnTo>
                    <a:pt x="1440" y="3625"/>
                  </a:lnTo>
                  <a:lnTo>
                    <a:pt x="1316" y="3721"/>
                  </a:lnTo>
                  <a:lnTo>
                    <a:pt x="1148" y="3691"/>
                  </a:lnTo>
                  <a:lnTo>
                    <a:pt x="990" y="3540"/>
                  </a:lnTo>
                  <a:lnTo>
                    <a:pt x="880" y="3510"/>
                  </a:lnTo>
                  <a:close/>
                </a:path>
              </a:pathLst>
            </a:custGeom>
            <a:solidFill>
              <a:srgbClr val="124A9B"/>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27" name="Freeform 9">
              <a:extLst>
                <a:ext uri="{FF2B5EF4-FFF2-40B4-BE49-F238E27FC236}">
                  <a16:creationId xmlns:a16="http://schemas.microsoft.com/office/drawing/2014/main" id="{ACD447A0-EFC6-4D48-BFCE-8207A69ACD02}"/>
                </a:ext>
              </a:extLst>
            </p:cNvPr>
            <p:cNvSpPr>
              <a:spLocks/>
            </p:cNvSpPr>
            <p:nvPr/>
          </p:nvSpPr>
          <p:spPr bwMode="auto">
            <a:xfrm>
              <a:off x="3056125" y="3161925"/>
              <a:ext cx="1420813" cy="985838"/>
            </a:xfrm>
            <a:custGeom>
              <a:avLst/>
              <a:gdLst>
                <a:gd name="T0" fmla="*/ 0 w 4473"/>
                <a:gd name="T1" fmla="*/ 0 h 3106"/>
                <a:gd name="T2" fmla="*/ 0 w 4473"/>
                <a:gd name="T3" fmla="*/ 0 h 3106"/>
                <a:gd name="T4" fmla="*/ 0 w 4473"/>
                <a:gd name="T5" fmla="*/ 0 h 3106"/>
                <a:gd name="T6" fmla="*/ 0 w 4473"/>
                <a:gd name="T7" fmla="*/ 0 h 3106"/>
                <a:gd name="T8" fmla="*/ 0 w 4473"/>
                <a:gd name="T9" fmla="*/ 0 h 3106"/>
                <a:gd name="T10" fmla="*/ 0 w 4473"/>
                <a:gd name="T11" fmla="*/ 0 h 3106"/>
                <a:gd name="T12" fmla="*/ 0 w 4473"/>
                <a:gd name="T13" fmla="*/ 0 h 3106"/>
                <a:gd name="T14" fmla="*/ 0 w 4473"/>
                <a:gd name="T15" fmla="*/ 0 h 3106"/>
                <a:gd name="T16" fmla="*/ 0 w 4473"/>
                <a:gd name="T17" fmla="*/ 0 h 3106"/>
                <a:gd name="T18" fmla="*/ 0 w 4473"/>
                <a:gd name="T19" fmla="*/ 0 h 3106"/>
                <a:gd name="T20" fmla="*/ 0 w 4473"/>
                <a:gd name="T21" fmla="*/ 0 h 3106"/>
                <a:gd name="T22" fmla="*/ 0 w 4473"/>
                <a:gd name="T23" fmla="*/ 0 h 3106"/>
                <a:gd name="T24" fmla="*/ 0 w 4473"/>
                <a:gd name="T25" fmla="*/ 0 h 3106"/>
                <a:gd name="T26" fmla="*/ 0 w 4473"/>
                <a:gd name="T27" fmla="*/ 0 h 3106"/>
                <a:gd name="T28" fmla="*/ 0 w 4473"/>
                <a:gd name="T29" fmla="*/ 0 h 3106"/>
                <a:gd name="T30" fmla="*/ 0 w 4473"/>
                <a:gd name="T31" fmla="*/ 0 h 3106"/>
                <a:gd name="T32" fmla="*/ 0 w 4473"/>
                <a:gd name="T33" fmla="*/ 0 h 3106"/>
                <a:gd name="T34" fmla="*/ 0 w 4473"/>
                <a:gd name="T35" fmla="*/ 0 h 3106"/>
                <a:gd name="T36" fmla="*/ 0 w 4473"/>
                <a:gd name="T37" fmla="*/ 0 h 3106"/>
                <a:gd name="T38" fmla="*/ 0 w 4473"/>
                <a:gd name="T39" fmla="*/ 0 h 3106"/>
                <a:gd name="T40" fmla="*/ 0 w 4473"/>
                <a:gd name="T41" fmla="*/ 0 h 3106"/>
                <a:gd name="T42" fmla="*/ 0 w 4473"/>
                <a:gd name="T43" fmla="*/ 0 h 3106"/>
                <a:gd name="T44" fmla="*/ 0 w 4473"/>
                <a:gd name="T45" fmla="*/ 0 h 3106"/>
                <a:gd name="T46" fmla="*/ 0 w 4473"/>
                <a:gd name="T47" fmla="*/ 0 h 3106"/>
                <a:gd name="T48" fmla="*/ 0 w 4473"/>
                <a:gd name="T49" fmla="*/ 0 h 3106"/>
                <a:gd name="T50" fmla="*/ 0 w 4473"/>
                <a:gd name="T51" fmla="*/ 0 h 3106"/>
                <a:gd name="T52" fmla="*/ 0 w 4473"/>
                <a:gd name="T53" fmla="*/ 0 h 3106"/>
                <a:gd name="T54" fmla="*/ 0 w 4473"/>
                <a:gd name="T55" fmla="*/ 0 h 3106"/>
                <a:gd name="T56" fmla="*/ 0 w 4473"/>
                <a:gd name="T57" fmla="*/ 0 h 3106"/>
                <a:gd name="T58" fmla="*/ 0 w 4473"/>
                <a:gd name="T59" fmla="*/ 0 h 3106"/>
                <a:gd name="T60" fmla="*/ 0 w 4473"/>
                <a:gd name="T61" fmla="*/ 0 h 3106"/>
                <a:gd name="T62" fmla="*/ 0 w 4473"/>
                <a:gd name="T63" fmla="*/ 0 h 3106"/>
                <a:gd name="T64" fmla="*/ 0 w 4473"/>
                <a:gd name="T65" fmla="*/ 0 h 3106"/>
                <a:gd name="T66" fmla="*/ 0 w 4473"/>
                <a:gd name="T67" fmla="*/ 0 h 3106"/>
                <a:gd name="T68" fmla="*/ 0 w 4473"/>
                <a:gd name="T69" fmla="*/ 0 h 3106"/>
                <a:gd name="T70" fmla="*/ 0 w 4473"/>
                <a:gd name="T71" fmla="*/ 0 h 3106"/>
                <a:gd name="T72" fmla="*/ 0 w 4473"/>
                <a:gd name="T73" fmla="*/ 0 h 3106"/>
                <a:gd name="T74" fmla="*/ 0 w 4473"/>
                <a:gd name="T75" fmla="*/ 0 h 3106"/>
                <a:gd name="T76" fmla="*/ 0 w 4473"/>
                <a:gd name="T77" fmla="*/ 0 h 3106"/>
                <a:gd name="T78" fmla="*/ 0 w 4473"/>
                <a:gd name="T79" fmla="*/ 0 h 3106"/>
                <a:gd name="T80" fmla="*/ 0 w 4473"/>
                <a:gd name="T81" fmla="*/ 0 h 3106"/>
                <a:gd name="T82" fmla="*/ 0 w 4473"/>
                <a:gd name="T83" fmla="*/ 0 h 3106"/>
                <a:gd name="T84" fmla="*/ 0 w 4473"/>
                <a:gd name="T85" fmla="*/ 0 h 3106"/>
                <a:gd name="T86" fmla="*/ 0 w 4473"/>
                <a:gd name="T87" fmla="*/ 0 h 3106"/>
                <a:gd name="T88" fmla="*/ 0 w 4473"/>
                <a:gd name="T89" fmla="*/ 0 h 3106"/>
                <a:gd name="T90" fmla="*/ 0 w 4473"/>
                <a:gd name="T91" fmla="*/ 0 h 3106"/>
                <a:gd name="T92" fmla="*/ 0 w 4473"/>
                <a:gd name="T93" fmla="*/ 0 h 3106"/>
                <a:gd name="T94" fmla="*/ 0 w 4473"/>
                <a:gd name="T95" fmla="*/ 0 h 3106"/>
                <a:gd name="T96" fmla="*/ 0 w 4473"/>
                <a:gd name="T97" fmla="*/ 0 h 3106"/>
                <a:gd name="T98" fmla="*/ 0 w 4473"/>
                <a:gd name="T99" fmla="*/ 0 h 310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473" h="3106">
                  <a:moveTo>
                    <a:pt x="2177" y="0"/>
                  </a:moveTo>
                  <a:lnTo>
                    <a:pt x="2121" y="101"/>
                  </a:lnTo>
                  <a:lnTo>
                    <a:pt x="1997" y="90"/>
                  </a:lnTo>
                  <a:lnTo>
                    <a:pt x="1882" y="225"/>
                  </a:lnTo>
                  <a:lnTo>
                    <a:pt x="1732" y="230"/>
                  </a:lnTo>
                  <a:lnTo>
                    <a:pt x="1566" y="361"/>
                  </a:lnTo>
                  <a:lnTo>
                    <a:pt x="1493" y="466"/>
                  </a:lnTo>
                  <a:lnTo>
                    <a:pt x="1352" y="525"/>
                  </a:lnTo>
                  <a:lnTo>
                    <a:pt x="1353" y="667"/>
                  </a:lnTo>
                  <a:lnTo>
                    <a:pt x="1442" y="811"/>
                  </a:lnTo>
                  <a:lnTo>
                    <a:pt x="1598" y="826"/>
                  </a:lnTo>
                  <a:lnTo>
                    <a:pt x="1757" y="756"/>
                  </a:lnTo>
                  <a:lnTo>
                    <a:pt x="1777" y="920"/>
                  </a:lnTo>
                  <a:lnTo>
                    <a:pt x="1548" y="951"/>
                  </a:lnTo>
                  <a:lnTo>
                    <a:pt x="1479" y="1006"/>
                  </a:lnTo>
                  <a:lnTo>
                    <a:pt x="1520" y="1050"/>
                  </a:lnTo>
                  <a:lnTo>
                    <a:pt x="1478" y="1087"/>
                  </a:lnTo>
                  <a:lnTo>
                    <a:pt x="1584" y="1147"/>
                  </a:lnTo>
                  <a:lnTo>
                    <a:pt x="1625" y="1251"/>
                  </a:lnTo>
                  <a:lnTo>
                    <a:pt x="1554" y="1266"/>
                  </a:lnTo>
                  <a:lnTo>
                    <a:pt x="1473" y="1251"/>
                  </a:lnTo>
                  <a:lnTo>
                    <a:pt x="1493" y="1365"/>
                  </a:lnTo>
                  <a:lnTo>
                    <a:pt x="1563" y="1428"/>
                  </a:lnTo>
                  <a:lnTo>
                    <a:pt x="1506" y="1471"/>
                  </a:lnTo>
                  <a:lnTo>
                    <a:pt x="1445" y="1444"/>
                  </a:lnTo>
                  <a:lnTo>
                    <a:pt x="1397" y="1366"/>
                  </a:lnTo>
                  <a:lnTo>
                    <a:pt x="1323" y="1416"/>
                  </a:lnTo>
                  <a:lnTo>
                    <a:pt x="1161" y="1366"/>
                  </a:lnTo>
                  <a:lnTo>
                    <a:pt x="1071" y="1447"/>
                  </a:lnTo>
                  <a:lnTo>
                    <a:pt x="1037" y="1563"/>
                  </a:lnTo>
                  <a:lnTo>
                    <a:pt x="906" y="1641"/>
                  </a:lnTo>
                  <a:lnTo>
                    <a:pt x="798" y="1560"/>
                  </a:lnTo>
                  <a:lnTo>
                    <a:pt x="831" y="1503"/>
                  </a:lnTo>
                  <a:lnTo>
                    <a:pt x="951" y="1477"/>
                  </a:lnTo>
                  <a:lnTo>
                    <a:pt x="947" y="1390"/>
                  </a:lnTo>
                  <a:lnTo>
                    <a:pt x="924" y="1296"/>
                  </a:lnTo>
                  <a:lnTo>
                    <a:pt x="1027" y="1265"/>
                  </a:lnTo>
                  <a:lnTo>
                    <a:pt x="999" y="1158"/>
                  </a:lnTo>
                  <a:lnTo>
                    <a:pt x="924" y="1101"/>
                  </a:lnTo>
                  <a:lnTo>
                    <a:pt x="803" y="1141"/>
                  </a:lnTo>
                  <a:lnTo>
                    <a:pt x="697" y="1100"/>
                  </a:lnTo>
                  <a:lnTo>
                    <a:pt x="768" y="976"/>
                  </a:lnTo>
                  <a:lnTo>
                    <a:pt x="668" y="960"/>
                  </a:lnTo>
                  <a:lnTo>
                    <a:pt x="618" y="1042"/>
                  </a:lnTo>
                  <a:lnTo>
                    <a:pt x="512" y="1006"/>
                  </a:lnTo>
                  <a:lnTo>
                    <a:pt x="472" y="1220"/>
                  </a:lnTo>
                  <a:lnTo>
                    <a:pt x="512" y="1275"/>
                  </a:lnTo>
                  <a:lnTo>
                    <a:pt x="452" y="1335"/>
                  </a:lnTo>
                  <a:lnTo>
                    <a:pt x="527" y="1370"/>
                  </a:lnTo>
                  <a:lnTo>
                    <a:pt x="572" y="1475"/>
                  </a:lnTo>
                  <a:lnTo>
                    <a:pt x="518" y="1567"/>
                  </a:lnTo>
                  <a:lnTo>
                    <a:pt x="542" y="1686"/>
                  </a:lnTo>
                  <a:lnTo>
                    <a:pt x="352" y="1791"/>
                  </a:lnTo>
                  <a:lnTo>
                    <a:pt x="322" y="1861"/>
                  </a:lnTo>
                  <a:lnTo>
                    <a:pt x="442" y="1926"/>
                  </a:lnTo>
                  <a:lnTo>
                    <a:pt x="332" y="1971"/>
                  </a:lnTo>
                  <a:lnTo>
                    <a:pt x="217" y="1971"/>
                  </a:lnTo>
                  <a:lnTo>
                    <a:pt x="156" y="2036"/>
                  </a:lnTo>
                  <a:lnTo>
                    <a:pt x="234" y="2084"/>
                  </a:lnTo>
                  <a:lnTo>
                    <a:pt x="204" y="2168"/>
                  </a:lnTo>
                  <a:lnTo>
                    <a:pt x="6" y="2270"/>
                  </a:lnTo>
                  <a:lnTo>
                    <a:pt x="42" y="2315"/>
                  </a:lnTo>
                  <a:lnTo>
                    <a:pt x="125" y="2334"/>
                  </a:lnTo>
                  <a:lnTo>
                    <a:pt x="98" y="2384"/>
                  </a:lnTo>
                  <a:lnTo>
                    <a:pt x="23" y="2373"/>
                  </a:lnTo>
                  <a:lnTo>
                    <a:pt x="0" y="2424"/>
                  </a:lnTo>
                  <a:lnTo>
                    <a:pt x="38" y="2498"/>
                  </a:lnTo>
                  <a:lnTo>
                    <a:pt x="47" y="2578"/>
                  </a:lnTo>
                  <a:lnTo>
                    <a:pt x="162" y="2581"/>
                  </a:lnTo>
                  <a:lnTo>
                    <a:pt x="255" y="2566"/>
                  </a:lnTo>
                  <a:lnTo>
                    <a:pt x="291" y="2628"/>
                  </a:lnTo>
                  <a:lnTo>
                    <a:pt x="293" y="2731"/>
                  </a:lnTo>
                  <a:lnTo>
                    <a:pt x="530" y="2809"/>
                  </a:lnTo>
                  <a:lnTo>
                    <a:pt x="608" y="2901"/>
                  </a:lnTo>
                  <a:lnTo>
                    <a:pt x="1067" y="2932"/>
                  </a:lnTo>
                  <a:lnTo>
                    <a:pt x="1082" y="3037"/>
                  </a:lnTo>
                  <a:lnTo>
                    <a:pt x="1162" y="3106"/>
                  </a:lnTo>
                  <a:lnTo>
                    <a:pt x="1292" y="3061"/>
                  </a:lnTo>
                  <a:lnTo>
                    <a:pt x="1371" y="3007"/>
                  </a:lnTo>
                  <a:lnTo>
                    <a:pt x="1457" y="2779"/>
                  </a:lnTo>
                  <a:lnTo>
                    <a:pt x="1642" y="2736"/>
                  </a:lnTo>
                  <a:lnTo>
                    <a:pt x="1835" y="2731"/>
                  </a:lnTo>
                  <a:lnTo>
                    <a:pt x="1762" y="2871"/>
                  </a:lnTo>
                  <a:lnTo>
                    <a:pt x="1878" y="2946"/>
                  </a:lnTo>
                  <a:lnTo>
                    <a:pt x="2028" y="2943"/>
                  </a:lnTo>
                  <a:lnTo>
                    <a:pt x="2178" y="2835"/>
                  </a:lnTo>
                  <a:lnTo>
                    <a:pt x="2452" y="2910"/>
                  </a:lnTo>
                  <a:lnTo>
                    <a:pt x="2584" y="2820"/>
                  </a:lnTo>
                  <a:lnTo>
                    <a:pt x="2721" y="2791"/>
                  </a:lnTo>
                  <a:lnTo>
                    <a:pt x="2827" y="2869"/>
                  </a:lnTo>
                  <a:lnTo>
                    <a:pt x="2956" y="2856"/>
                  </a:lnTo>
                  <a:lnTo>
                    <a:pt x="3203" y="2836"/>
                  </a:lnTo>
                  <a:lnTo>
                    <a:pt x="3278" y="2941"/>
                  </a:lnTo>
                  <a:lnTo>
                    <a:pt x="3393" y="2968"/>
                  </a:lnTo>
                  <a:lnTo>
                    <a:pt x="3498" y="2781"/>
                  </a:lnTo>
                  <a:lnTo>
                    <a:pt x="3528" y="2566"/>
                  </a:lnTo>
                  <a:lnTo>
                    <a:pt x="3663" y="2346"/>
                  </a:lnTo>
                  <a:lnTo>
                    <a:pt x="3768" y="2361"/>
                  </a:lnTo>
                  <a:lnTo>
                    <a:pt x="3903" y="2281"/>
                  </a:lnTo>
                  <a:lnTo>
                    <a:pt x="4038" y="2061"/>
                  </a:lnTo>
                  <a:lnTo>
                    <a:pt x="4161" y="1942"/>
                  </a:lnTo>
                  <a:lnTo>
                    <a:pt x="4083" y="1851"/>
                  </a:lnTo>
                  <a:lnTo>
                    <a:pt x="3948" y="1786"/>
                  </a:lnTo>
                  <a:lnTo>
                    <a:pt x="3874" y="1791"/>
                  </a:lnTo>
                  <a:lnTo>
                    <a:pt x="3903" y="1696"/>
                  </a:lnTo>
                  <a:lnTo>
                    <a:pt x="3880" y="1605"/>
                  </a:lnTo>
                  <a:lnTo>
                    <a:pt x="4042" y="1620"/>
                  </a:lnTo>
                  <a:lnTo>
                    <a:pt x="4186" y="1605"/>
                  </a:lnTo>
                  <a:lnTo>
                    <a:pt x="4313" y="1636"/>
                  </a:lnTo>
                  <a:lnTo>
                    <a:pt x="4473" y="1550"/>
                  </a:lnTo>
                  <a:lnTo>
                    <a:pt x="4398" y="1455"/>
                  </a:lnTo>
                  <a:lnTo>
                    <a:pt x="4443" y="1335"/>
                  </a:lnTo>
                  <a:lnTo>
                    <a:pt x="4403" y="1295"/>
                  </a:lnTo>
                  <a:lnTo>
                    <a:pt x="4448" y="1215"/>
                  </a:lnTo>
                  <a:lnTo>
                    <a:pt x="4398" y="1140"/>
                  </a:lnTo>
                  <a:lnTo>
                    <a:pt x="4238" y="1205"/>
                  </a:lnTo>
                  <a:lnTo>
                    <a:pt x="4053" y="1020"/>
                  </a:lnTo>
                  <a:lnTo>
                    <a:pt x="3908" y="975"/>
                  </a:lnTo>
                  <a:lnTo>
                    <a:pt x="3843" y="875"/>
                  </a:lnTo>
                  <a:lnTo>
                    <a:pt x="3728" y="890"/>
                  </a:lnTo>
                  <a:lnTo>
                    <a:pt x="3653" y="1025"/>
                  </a:lnTo>
                  <a:lnTo>
                    <a:pt x="3513" y="1025"/>
                  </a:lnTo>
                  <a:lnTo>
                    <a:pt x="3503" y="885"/>
                  </a:lnTo>
                  <a:lnTo>
                    <a:pt x="3323" y="975"/>
                  </a:lnTo>
                  <a:lnTo>
                    <a:pt x="3233" y="950"/>
                  </a:lnTo>
                  <a:lnTo>
                    <a:pt x="3263" y="855"/>
                  </a:lnTo>
                  <a:lnTo>
                    <a:pt x="3213" y="765"/>
                  </a:lnTo>
                  <a:lnTo>
                    <a:pt x="3068" y="825"/>
                  </a:lnTo>
                  <a:lnTo>
                    <a:pt x="3003" y="905"/>
                  </a:lnTo>
                  <a:lnTo>
                    <a:pt x="2793" y="950"/>
                  </a:lnTo>
                  <a:lnTo>
                    <a:pt x="2808" y="830"/>
                  </a:lnTo>
                  <a:lnTo>
                    <a:pt x="2678" y="915"/>
                  </a:lnTo>
                  <a:lnTo>
                    <a:pt x="2538" y="825"/>
                  </a:lnTo>
                  <a:lnTo>
                    <a:pt x="2508" y="720"/>
                  </a:lnTo>
                  <a:lnTo>
                    <a:pt x="2393" y="740"/>
                  </a:lnTo>
                  <a:lnTo>
                    <a:pt x="2333" y="825"/>
                  </a:lnTo>
                  <a:lnTo>
                    <a:pt x="2422" y="970"/>
                  </a:lnTo>
                  <a:lnTo>
                    <a:pt x="2448" y="1095"/>
                  </a:lnTo>
                  <a:lnTo>
                    <a:pt x="2453" y="1205"/>
                  </a:lnTo>
                  <a:lnTo>
                    <a:pt x="2558" y="1230"/>
                  </a:lnTo>
                  <a:lnTo>
                    <a:pt x="2544" y="1381"/>
                  </a:lnTo>
                  <a:lnTo>
                    <a:pt x="2433" y="1410"/>
                  </a:lnTo>
                  <a:lnTo>
                    <a:pt x="2348" y="1325"/>
                  </a:lnTo>
                  <a:lnTo>
                    <a:pt x="2257" y="1350"/>
                  </a:lnTo>
                  <a:lnTo>
                    <a:pt x="2192" y="1230"/>
                  </a:lnTo>
                  <a:lnTo>
                    <a:pt x="2167" y="1050"/>
                  </a:lnTo>
                  <a:lnTo>
                    <a:pt x="2222" y="930"/>
                  </a:lnTo>
                  <a:lnTo>
                    <a:pt x="2212" y="755"/>
                  </a:lnTo>
                  <a:lnTo>
                    <a:pt x="2288" y="650"/>
                  </a:lnTo>
                  <a:lnTo>
                    <a:pt x="2423" y="675"/>
                  </a:lnTo>
                  <a:lnTo>
                    <a:pt x="2498" y="560"/>
                  </a:lnTo>
                  <a:lnTo>
                    <a:pt x="2558" y="425"/>
                  </a:lnTo>
                  <a:lnTo>
                    <a:pt x="2618" y="315"/>
                  </a:lnTo>
                  <a:lnTo>
                    <a:pt x="2603" y="170"/>
                  </a:lnTo>
                  <a:lnTo>
                    <a:pt x="2543" y="50"/>
                  </a:lnTo>
                  <a:lnTo>
                    <a:pt x="2363" y="0"/>
                  </a:lnTo>
                  <a:lnTo>
                    <a:pt x="2177" y="0"/>
                  </a:lnTo>
                  <a:close/>
                </a:path>
              </a:pathLst>
            </a:custGeom>
            <a:solidFill>
              <a:schemeClr val="tx2">
                <a:lumMod val="75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28" name="Freeform 10">
              <a:extLst>
                <a:ext uri="{FF2B5EF4-FFF2-40B4-BE49-F238E27FC236}">
                  <a16:creationId xmlns:a16="http://schemas.microsoft.com/office/drawing/2014/main" id="{FA4E76A7-6EA6-4FE3-8F71-286D31E2B2B9}"/>
                </a:ext>
              </a:extLst>
            </p:cNvPr>
            <p:cNvSpPr>
              <a:spLocks/>
            </p:cNvSpPr>
            <p:nvPr/>
          </p:nvSpPr>
          <p:spPr bwMode="auto">
            <a:xfrm>
              <a:off x="3583175" y="2547563"/>
              <a:ext cx="1165225" cy="1120775"/>
            </a:xfrm>
            <a:custGeom>
              <a:avLst/>
              <a:gdLst>
                <a:gd name="T0" fmla="*/ 0 w 3670"/>
                <a:gd name="T1" fmla="*/ 0 h 3530"/>
                <a:gd name="T2" fmla="*/ 0 w 3670"/>
                <a:gd name="T3" fmla="*/ 0 h 3530"/>
                <a:gd name="T4" fmla="*/ 0 w 3670"/>
                <a:gd name="T5" fmla="*/ 0 h 3530"/>
                <a:gd name="T6" fmla="*/ 0 w 3670"/>
                <a:gd name="T7" fmla="*/ 0 h 3530"/>
                <a:gd name="T8" fmla="*/ 0 w 3670"/>
                <a:gd name="T9" fmla="*/ 0 h 3530"/>
                <a:gd name="T10" fmla="*/ 0 w 3670"/>
                <a:gd name="T11" fmla="*/ 0 h 3530"/>
                <a:gd name="T12" fmla="*/ 0 w 3670"/>
                <a:gd name="T13" fmla="*/ 0 h 3530"/>
                <a:gd name="T14" fmla="*/ 0 w 3670"/>
                <a:gd name="T15" fmla="*/ 0 h 3530"/>
                <a:gd name="T16" fmla="*/ 0 w 3670"/>
                <a:gd name="T17" fmla="*/ 0 h 3530"/>
                <a:gd name="T18" fmla="*/ 0 w 3670"/>
                <a:gd name="T19" fmla="*/ 0 h 3530"/>
                <a:gd name="T20" fmla="*/ 0 w 3670"/>
                <a:gd name="T21" fmla="*/ 0 h 3530"/>
                <a:gd name="T22" fmla="*/ 0 w 3670"/>
                <a:gd name="T23" fmla="*/ 0 h 3530"/>
                <a:gd name="T24" fmla="*/ 0 w 3670"/>
                <a:gd name="T25" fmla="*/ 0 h 3530"/>
                <a:gd name="T26" fmla="*/ 0 w 3670"/>
                <a:gd name="T27" fmla="*/ 0 h 3530"/>
                <a:gd name="T28" fmla="*/ 0 w 3670"/>
                <a:gd name="T29" fmla="*/ 0 h 3530"/>
                <a:gd name="T30" fmla="*/ 0 w 3670"/>
                <a:gd name="T31" fmla="*/ 0 h 3530"/>
                <a:gd name="T32" fmla="*/ 0 w 3670"/>
                <a:gd name="T33" fmla="*/ 0 h 3530"/>
                <a:gd name="T34" fmla="*/ 0 w 3670"/>
                <a:gd name="T35" fmla="*/ 0 h 3530"/>
                <a:gd name="T36" fmla="*/ 0 w 3670"/>
                <a:gd name="T37" fmla="*/ 0 h 3530"/>
                <a:gd name="T38" fmla="*/ 0 w 3670"/>
                <a:gd name="T39" fmla="*/ 0 h 3530"/>
                <a:gd name="T40" fmla="*/ 0 w 3670"/>
                <a:gd name="T41" fmla="*/ 0 h 3530"/>
                <a:gd name="T42" fmla="*/ 0 w 3670"/>
                <a:gd name="T43" fmla="*/ 0 h 3530"/>
                <a:gd name="T44" fmla="*/ 0 w 3670"/>
                <a:gd name="T45" fmla="*/ 0 h 3530"/>
                <a:gd name="T46" fmla="*/ 0 w 3670"/>
                <a:gd name="T47" fmla="*/ 0 h 3530"/>
                <a:gd name="T48" fmla="*/ 0 w 3670"/>
                <a:gd name="T49" fmla="*/ 0 h 3530"/>
                <a:gd name="T50" fmla="*/ 0 w 3670"/>
                <a:gd name="T51" fmla="*/ 0 h 3530"/>
                <a:gd name="T52" fmla="*/ 0 w 3670"/>
                <a:gd name="T53" fmla="*/ 0 h 3530"/>
                <a:gd name="T54" fmla="*/ 0 w 3670"/>
                <a:gd name="T55" fmla="*/ 0 h 3530"/>
                <a:gd name="T56" fmla="*/ 0 w 3670"/>
                <a:gd name="T57" fmla="*/ 0 h 3530"/>
                <a:gd name="T58" fmla="*/ 0 w 3670"/>
                <a:gd name="T59" fmla="*/ 0 h 3530"/>
                <a:gd name="T60" fmla="*/ 0 w 3670"/>
                <a:gd name="T61" fmla="*/ 0 h 3530"/>
                <a:gd name="T62" fmla="*/ 0 w 3670"/>
                <a:gd name="T63" fmla="*/ 0 h 3530"/>
                <a:gd name="T64" fmla="*/ 0 w 3670"/>
                <a:gd name="T65" fmla="*/ 0 h 3530"/>
                <a:gd name="T66" fmla="*/ 0 w 3670"/>
                <a:gd name="T67" fmla="*/ 0 h 3530"/>
                <a:gd name="T68" fmla="*/ 0 w 3670"/>
                <a:gd name="T69" fmla="*/ 0 h 3530"/>
                <a:gd name="T70" fmla="*/ 0 w 3670"/>
                <a:gd name="T71" fmla="*/ 0 h 3530"/>
                <a:gd name="T72" fmla="*/ 0 w 3670"/>
                <a:gd name="T73" fmla="*/ 0 h 3530"/>
                <a:gd name="T74" fmla="*/ 0 w 3670"/>
                <a:gd name="T75" fmla="*/ 0 h 3530"/>
                <a:gd name="T76" fmla="*/ 0 w 3670"/>
                <a:gd name="T77" fmla="*/ 0 h 3530"/>
                <a:gd name="T78" fmla="*/ 0 w 3670"/>
                <a:gd name="T79" fmla="*/ 0 h 3530"/>
                <a:gd name="T80" fmla="*/ 0 w 3670"/>
                <a:gd name="T81" fmla="*/ 0 h 3530"/>
                <a:gd name="T82" fmla="*/ 0 w 3670"/>
                <a:gd name="T83" fmla="*/ 0 h 3530"/>
                <a:gd name="T84" fmla="*/ 0 w 3670"/>
                <a:gd name="T85" fmla="*/ 0 h 3530"/>
                <a:gd name="T86" fmla="*/ 0 w 3670"/>
                <a:gd name="T87" fmla="*/ 0 h 3530"/>
                <a:gd name="T88" fmla="*/ 0 w 3670"/>
                <a:gd name="T89" fmla="*/ 0 h 3530"/>
                <a:gd name="T90" fmla="*/ 0 w 3670"/>
                <a:gd name="T91" fmla="*/ 0 h 3530"/>
                <a:gd name="T92" fmla="*/ 0 w 3670"/>
                <a:gd name="T93" fmla="*/ 0 h 3530"/>
                <a:gd name="T94" fmla="*/ 0 w 3670"/>
                <a:gd name="T95" fmla="*/ 0 h 3530"/>
                <a:gd name="T96" fmla="*/ 0 w 3670"/>
                <a:gd name="T97" fmla="*/ 0 h 3530"/>
                <a:gd name="T98" fmla="*/ 0 w 3670"/>
                <a:gd name="T99" fmla="*/ 0 h 3530"/>
                <a:gd name="T100" fmla="*/ 0 w 3670"/>
                <a:gd name="T101" fmla="*/ 0 h 3530"/>
                <a:gd name="T102" fmla="*/ 0 w 3670"/>
                <a:gd name="T103" fmla="*/ 0 h 353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670" h="3530">
                  <a:moveTo>
                    <a:pt x="120" y="1401"/>
                  </a:moveTo>
                  <a:lnTo>
                    <a:pt x="105" y="1506"/>
                  </a:lnTo>
                  <a:lnTo>
                    <a:pt x="235" y="1673"/>
                  </a:lnTo>
                  <a:lnTo>
                    <a:pt x="211" y="1815"/>
                  </a:lnTo>
                  <a:lnTo>
                    <a:pt x="161" y="1968"/>
                  </a:lnTo>
                  <a:lnTo>
                    <a:pt x="331" y="1896"/>
                  </a:lnTo>
                  <a:lnTo>
                    <a:pt x="431" y="1909"/>
                  </a:lnTo>
                  <a:lnTo>
                    <a:pt x="506" y="1864"/>
                  </a:lnTo>
                  <a:lnTo>
                    <a:pt x="517" y="1936"/>
                  </a:lnTo>
                  <a:lnTo>
                    <a:pt x="705" y="1936"/>
                  </a:lnTo>
                  <a:lnTo>
                    <a:pt x="886" y="1984"/>
                  </a:lnTo>
                  <a:lnTo>
                    <a:pt x="946" y="2104"/>
                  </a:lnTo>
                  <a:lnTo>
                    <a:pt x="961" y="2248"/>
                  </a:lnTo>
                  <a:lnTo>
                    <a:pt x="898" y="2367"/>
                  </a:lnTo>
                  <a:lnTo>
                    <a:pt x="842" y="2493"/>
                  </a:lnTo>
                  <a:lnTo>
                    <a:pt x="767" y="2611"/>
                  </a:lnTo>
                  <a:lnTo>
                    <a:pt x="631" y="2584"/>
                  </a:lnTo>
                  <a:lnTo>
                    <a:pt x="554" y="2692"/>
                  </a:lnTo>
                  <a:lnTo>
                    <a:pt x="565" y="2866"/>
                  </a:lnTo>
                  <a:lnTo>
                    <a:pt x="510" y="2985"/>
                  </a:lnTo>
                  <a:lnTo>
                    <a:pt x="535" y="3164"/>
                  </a:lnTo>
                  <a:lnTo>
                    <a:pt x="599" y="3284"/>
                  </a:lnTo>
                  <a:lnTo>
                    <a:pt x="689" y="3258"/>
                  </a:lnTo>
                  <a:lnTo>
                    <a:pt x="776" y="3345"/>
                  </a:lnTo>
                  <a:lnTo>
                    <a:pt x="887" y="3314"/>
                  </a:lnTo>
                  <a:lnTo>
                    <a:pt x="901" y="3162"/>
                  </a:lnTo>
                  <a:lnTo>
                    <a:pt x="796" y="3140"/>
                  </a:lnTo>
                  <a:lnTo>
                    <a:pt x="791" y="3032"/>
                  </a:lnTo>
                  <a:lnTo>
                    <a:pt x="766" y="2908"/>
                  </a:lnTo>
                  <a:lnTo>
                    <a:pt x="677" y="2761"/>
                  </a:lnTo>
                  <a:lnTo>
                    <a:pt x="737" y="2673"/>
                  </a:lnTo>
                  <a:lnTo>
                    <a:pt x="848" y="2655"/>
                  </a:lnTo>
                  <a:lnTo>
                    <a:pt x="883" y="2763"/>
                  </a:lnTo>
                  <a:lnTo>
                    <a:pt x="1019" y="2851"/>
                  </a:lnTo>
                  <a:lnTo>
                    <a:pt x="1150" y="2766"/>
                  </a:lnTo>
                  <a:lnTo>
                    <a:pt x="1135" y="2883"/>
                  </a:lnTo>
                  <a:lnTo>
                    <a:pt x="1346" y="2841"/>
                  </a:lnTo>
                  <a:lnTo>
                    <a:pt x="1411" y="2760"/>
                  </a:lnTo>
                  <a:lnTo>
                    <a:pt x="1555" y="2701"/>
                  </a:lnTo>
                  <a:lnTo>
                    <a:pt x="1604" y="2791"/>
                  </a:lnTo>
                  <a:lnTo>
                    <a:pt x="1574" y="2887"/>
                  </a:lnTo>
                  <a:lnTo>
                    <a:pt x="1669" y="2910"/>
                  </a:lnTo>
                  <a:lnTo>
                    <a:pt x="1845" y="2821"/>
                  </a:lnTo>
                  <a:lnTo>
                    <a:pt x="1855" y="2958"/>
                  </a:lnTo>
                  <a:lnTo>
                    <a:pt x="1994" y="2960"/>
                  </a:lnTo>
                  <a:lnTo>
                    <a:pt x="2072" y="2824"/>
                  </a:lnTo>
                  <a:lnTo>
                    <a:pt x="2185" y="2811"/>
                  </a:lnTo>
                  <a:lnTo>
                    <a:pt x="2249" y="2908"/>
                  </a:lnTo>
                  <a:lnTo>
                    <a:pt x="2392" y="2952"/>
                  </a:lnTo>
                  <a:lnTo>
                    <a:pt x="2578" y="3138"/>
                  </a:lnTo>
                  <a:lnTo>
                    <a:pt x="2740" y="3075"/>
                  </a:lnTo>
                  <a:lnTo>
                    <a:pt x="2791" y="3150"/>
                  </a:lnTo>
                  <a:lnTo>
                    <a:pt x="2744" y="3230"/>
                  </a:lnTo>
                  <a:lnTo>
                    <a:pt x="2786" y="3270"/>
                  </a:lnTo>
                  <a:lnTo>
                    <a:pt x="2741" y="3387"/>
                  </a:lnTo>
                  <a:lnTo>
                    <a:pt x="2816" y="3485"/>
                  </a:lnTo>
                  <a:lnTo>
                    <a:pt x="2920" y="3530"/>
                  </a:lnTo>
                  <a:lnTo>
                    <a:pt x="3031" y="3485"/>
                  </a:lnTo>
                  <a:lnTo>
                    <a:pt x="3090" y="3405"/>
                  </a:lnTo>
                  <a:lnTo>
                    <a:pt x="3115" y="3215"/>
                  </a:lnTo>
                  <a:lnTo>
                    <a:pt x="3175" y="3150"/>
                  </a:lnTo>
                  <a:lnTo>
                    <a:pt x="3090" y="2990"/>
                  </a:lnTo>
                  <a:lnTo>
                    <a:pt x="3040" y="2881"/>
                  </a:lnTo>
                  <a:lnTo>
                    <a:pt x="3075" y="2761"/>
                  </a:lnTo>
                  <a:lnTo>
                    <a:pt x="3280" y="2641"/>
                  </a:lnTo>
                  <a:lnTo>
                    <a:pt x="3445" y="2491"/>
                  </a:lnTo>
                  <a:lnTo>
                    <a:pt x="3655" y="2491"/>
                  </a:lnTo>
                  <a:lnTo>
                    <a:pt x="3670" y="2406"/>
                  </a:lnTo>
                  <a:lnTo>
                    <a:pt x="3420" y="2316"/>
                  </a:lnTo>
                  <a:lnTo>
                    <a:pt x="3450" y="2151"/>
                  </a:lnTo>
                  <a:lnTo>
                    <a:pt x="3330" y="2116"/>
                  </a:lnTo>
                  <a:lnTo>
                    <a:pt x="3415" y="2026"/>
                  </a:lnTo>
                  <a:lnTo>
                    <a:pt x="3570" y="2011"/>
                  </a:lnTo>
                  <a:lnTo>
                    <a:pt x="3420" y="1881"/>
                  </a:lnTo>
                  <a:lnTo>
                    <a:pt x="3329" y="1732"/>
                  </a:lnTo>
                  <a:lnTo>
                    <a:pt x="3287" y="1579"/>
                  </a:lnTo>
                  <a:lnTo>
                    <a:pt x="3149" y="1546"/>
                  </a:lnTo>
                  <a:lnTo>
                    <a:pt x="3056" y="1625"/>
                  </a:lnTo>
                  <a:lnTo>
                    <a:pt x="2776" y="1522"/>
                  </a:lnTo>
                  <a:lnTo>
                    <a:pt x="2740" y="1430"/>
                  </a:lnTo>
                  <a:lnTo>
                    <a:pt x="2624" y="1447"/>
                  </a:lnTo>
                  <a:lnTo>
                    <a:pt x="2440" y="1326"/>
                  </a:lnTo>
                  <a:lnTo>
                    <a:pt x="2354" y="1381"/>
                  </a:lnTo>
                  <a:lnTo>
                    <a:pt x="1939" y="1067"/>
                  </a:lnTo>
                  <a:lnTo>
                    <a:pt x="1457" y="872"/>
                  </a:lnTo>
                  <a:lnTo>
                    <a:pt x="1185" y="811"/>
                  </a:lnTo>
                  <a:lnTo>
                    <a:pt x="970" y="706"/>
                  </a:lnTo>
                  <a:lnTo>
                    <a:pt x="825" y="601"/>
                  </a:lnTo>
                  <a:lnTo>
                    <a:pt x="882" y="509"/>
                  </a:lnTo>
                  <a:lnTo>
                    <a:pt x="735" y="452"/>
                  </a:lnTo>
                  <a:lnTo>
                    <a:pt x="645" y="352"/>
                  </a:lnTo>
                  <a:lnTo>
                    <a:pt x="475" y="447"/>
                  </a:lnTo>
                  <a:lnTo>
                    <a:pt x="355" y="352"/>
                  </a:lnTo>
                  <a:lnTo>
                    <a:pt x="355" y="257"/>
                  </a:lnTo>
                  <a:lnTo>
                    <a:pt x="402" y="80"/>
                  </a:lnTo>
                  <a:lnTo>
                    <a:pt x="247" y="0"/>
                  </a:lnTo>
                  <a:lnTo>
                    <a:pt x="195" y="112"/>
                  </a:lnTo>
                  <a:lnTo>
                    <a:pt x="75" y="217"/>
                  </a:lnTo>
                  <a:lnTo>
                    <a:pt x="0" y="397"/>
                  </a:lnTo>
                  <a:lnTo>
                    <a:pt x="30" y="577"/>
                  </a:lnTo>
                  <a:lnTo>
                    <a:pt x="60" y="751"/>
                  </a:lnTo>
                  <a:lnTo>
                    <a:pt x="48" y="798"/>
                  </a:lnTo>
                  <a:lnTo>
                    <a:pt x="91" y="848"/>
                  </a:lnTo>
                  <a:lnTo>
                    <a:pt x="117" y="902"/>
                  </a:lnTo>
                  <a:lnTo>
                    <a:pt x="127" y="977"/>
                  </a:lnTo>
                  <a:lnTo>
                    <a:pt x="210" y="1096"/>
                  </a:lnTo>
                  <a:lnTo>
                    <a:pt x="208" y="1220"/>
                  </a:lnTo>
                  <a:lnTo>
                    <a:pt x="120" y="1401"/>
                  </a:lnTo>
                  <a:close/>
                </a:path>
              </a:pathLst>
            </a:custGeom>
            <a:solidFill>
              <a:schemeClr val="accent1">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pPr fontAlgn="base">
                <a:spcBef>
                  <a:spcPct val="0"/>
                </a:spcBef>
                <a:spcAft>
                  <a:spcPct val="0"/>
                </a:spcAft>
              </a:pPr>
              <a:endParaRPr lang="zh-CN" altLang="en-US" b="1" kern="0">
                <a:solidFill>
                  <a:schemeClr val="tx1"/>
                </a:solidFill>
                <a:latin typeface="Arial" charset="0"/>
              </a:endParaRPr>
            </a:p>
          </p:txBody>
        </p:sp>
        <p:sp>
          <p:nvSpPr>
            <p:cNvPr id="329" name="Freeform 11">
              <a:extLst>
                <a:ext uri="{FF2B5EF4-FFF2-40B4-BE49-F238E27FC236}">
                  <a16:creationId xmlns:a16="http://schemas.microsoft.com/office/drawing/2014/main" id="{1D04392D-553F-41F2-BB2B-CD6FB92E26CC}"/>
                </a:ext>
              </a:extLst>
            </p:cNvPr>
            <p:cNvSpPr>
              <a:spLocks/>
            </p:cNvSpPr>
            <p:nvPr/>
          </p:nvSpPr>
          <p:spPr bwMode="auto">
            <a:xfrm>
              <a:off x="4064188" y="3628650"/>
              <a:ext cx="661988" cy="1092200"/>
            </a:xfrm>
            <a:custGeom>
              <a:avLst/>
              <a:gdLst>
                <a:gd name="T0" fmla="*/ 0 w 2085"/>
                <a:gd name="T1" fmla="*/ 0 h 3441"/>
                <a:gd name="T2" fmla="*/ 0 w 2085"/>
                <a:gd name="T3" fmla="*/ 0 h 3441"/>
                <a:gd name="T4" fmla="*/ 0 w 2085"/>
                <a:gd name="T5" fmla="*/ 0 h 3441"/>
                <a:gd name="T6" fmla="*/ 0 w 2085"/>
                <a:gd name="T7" fmla="*/ 0 h 3441"/>
                <a:gd name="T8" fmla="*/ 0 w 2085"/>
                <a:gd name="T9" fmla="*/ 0 h 3441"/>
                <a:gd name="T10" fmla="*/ 0 w 2085"/>
                <a:gd name="T11" fmla="*/ 0 h 3441"/>
                <a:gd name="T12" fmla="*/ 0 w 2085"/>
                <a:gd name="T13" fmla="*/ 0 h 3441"/>
                <a:gd name="T14" fmla="*/ 0 w 2085"/>
                <a:gd name="T15" fmla="*/ 0 h 3441"/>
                <a:gd name="T16" fmla="*/ 0 w 2085"/>
                <a:gd name="T17" fmla="*/ 0 h 3441"/>
                <a:gd name="T18" fmla="*/ 0 w 2085"/>
                <a:gd name="T19" fmla="*/ 0 h 3441"/>
                <a:gd name="T20" fmla="*/ 0 w 2085"/>
                <a:gd name="T21" fmla="*/ 0 h 3441"/>
                <a:gd name="T22" fmla="*/ 0 w 2085"/>
                <a:gd name="T23" fmla="*/ 0 h 3441"/>
                <a:gd name="T24" fmla="*/ 0 w 2085"/>
                <a:gd name="T25" fmla="*/ 0 h 3441"/>
                <a:gd name="T26" fmla="*/ 0 w 2085"/>
                <a:gd name="T27" fmla="*/ 0 h 3441"/>
                <a:gd name="T28" fmla="*/ 0 w 2085"/>
                <a:gd name="T29" fmla="*/ 0 h 3441"/>
                <a:gd name="T30" fmla="*/ 0 w 2085"/>
                <a:gd name="T31" fmla="*/ 0 h 3441"/>
                <a:gd name="T32" fmla="*/ 0 w 2085"/>
                <a:gd name="T33" fmla="*/ 0 h 3441"/>
                <a:gd name="T34" fmla="*/ 0 w 2085"/>
                <a:gd name="T35" fmla="*/ 0 h 3441"/>
                <a:gd name="T36" fmla="*/ 0 w 2085"/>
                <a:gd name="T37" fmla="*/ 0 h 3441"/>
                <a:gd name="T38" fmla="*/ 0 w 2085"/>
                <a:gd name="T39" fmla="*/ 0 h 3441"/>
                <a:gd name="T40" fmla="*/ 0 w 2085"/>
                <a:gd name="T41" fmla="*/ 0 h 3441"/>
                <a:gd name="T42" fmla="*/ 0 w 2085"/>
                <a:gd name="T43" fmla="*/ 0 h 3441"/>
                <a:gd name="T44" fmla="*/ 0 w 2085"/>
                <a:gd name="T45" fmla="*/ 0 h 3441"/>
                <a:gd name="T46" fmla="*/ 0 w 2085"/>
                <a:gd name="T47" fmla="*/ 0 h 3441"/>
                <a:gd name="T48" fmla="*/ 0 w 2085"/>
                <a:gd name="T49" fmla="*/ 0 h 3441"/>
                <a:gd name="T50" fmla="*/ 0 w 2085"/>
                <a:gd name="T51" fmla="*/ 0 h 3441"/>
                <a:gd name="T52" fmla="*/ 0 w 2085"/>
                <a:gd name="T53" fmla="*/ 0 h 3441"/>
                <a:gd name="T54" fmla="*/ 0 w 2085"/>
                <a:gd name="T55" fmla="*/ 0 h 3441"/>
                <a:gd name="T56" fmla="*/ 0 w 2085"/>
                <a:gd name="T57" fmla="*/ 0 h 3441"/>
                <a:gd name="T58" fmla="*/ 0 w 2085"/>
                <a:gd name="T59" fmla="*/ 0 h 3441"/>
                <a:gd name="T60" fmla="*/ 0 w 2085"/>
                <a:gd name="T61" fmla="*/ 0 h 3441"/>
                <a:gd name="T62" fmla="*/ 0 w 2085"/>
                <a:gd name="T63" fmla="*/ 0 h 3441"/>
                <a:gd name="T64" fmla="*/ 0 w 2085"/>
                <a:gd name="T65" fmla="*/ 0 h 3441"/>
                <a:gd name="T66" fmla="*/ 0 w 2085"/>
                <a:gd name="T67" fmla="*/ 0 h 3441"/>
                <a:gd name="T68" fmla="*/ 0 w 2085"/>
                <a:gd name="T69" fmla="*/ 0 h 3441"/>
                <a:gd name="T70" fmla="*/ 0 w 2085"/>
                <a:gd name="T71" fmla="*/ 0 h 3441"/>
                <a:gd name="T72" fmla="*/ 0 w 2085"/>
                <a:gd name="T73" fmla="*/ 0 h 344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085" h="3441">
                  <a:moveTo>
                    <a:pt x="1575" y="0"/>
                  </a:moveTo>
                  <a:lnTo>
                    <a:pt x="1695" y="125"/>
                  </a:lnTo>
                  <a:lnTo>
                    <a:pt x="1800" y="260"/>
                  </a:lnTo>
                  <a:lnTo>
                    <a:pt x="1920" y="215"/>
                  </a:lnTo>
                  <a:lnTo>
                    <a:pt x="1905" y="425"/>
                  </a:lnTo>
                  <a:lnTo>
                    <a:pt x="1960" y="540"/>
                  </a:lnTo>
                  <a:lnTo>
                    <a:pt x="2080" y="570"/>
                  </a:lnTo>
                  <a:lnTo>
                    <a:pt x="2085" y="660"/>
                  </a:lnTo>
                  <a:lnTo>
                    <a:pt x="1930" y="815"/>
                  </a:lnTo>
                  <a:lnTo>
                    <a:pt x="1919" y="891"/>
                  </a:lnTo>
                  <a:lnTo>
                    <a:pt x="1711" y="1052"/>
                  </a:lnTo>
                  <a:lnTo>
                    <a:pt x="1710" y="1190"/>
                  </a:lnTo>
                  <a:lnTo>
                    <a:pt x="1615" y="1325"/>
                  </a:lnTo>
                  <a:lnTo>
                    <a:pt x="1606" y="1484"/>
                  </a:lnTo>
                  <a:lnTo>
                    <a:pt x="1469" y="1581"/>
                  </a:lnTo>
                  <a:lnTo>
                    <a:pt x="1271" y="1580"/>
                  </a:lnTo>
                  <a:lnTo>
                    <a:pt x="1213" y="1695"/>
                  </a:lnTo>
                  <a:lnTo>
                    <a:pt x="1110" y="1801"/>
                  </a:lnTo>
                  <a:lnTo>
                    <a:pt x="1139" y="2163"/>
                  </a:lnTo>
                  <a:lnTo>
                    <a:pt x="1240" y="2211"/>
                  </a:lnTo>
                  <a:lnTo>
                    <a:pt x="1349" y="2271"/>
                  </a:lnTo>
                  <a:lnTo>
                    <a:pt x="1225" y="2326"/>
                  </a:lnTo>
                  <a:lnTo>
                    <a:pt x="1070" y="2262"/>
                  </a:lnTo>
                  <a:lnTo>
                    <a:pt x="896" y="2176"/>
                  </a:lnTo>
                  <a:lnTo>
                    <a:pt x="841" y="2256"/>
                  </a:lnTo>
                  <a:lnTo>
                    <a:pt x="944" y="2355"/>
                  </a:lnTo>
                  <a:lnTo>
                    <a:pt x="941" y="2478"/>
                  </a:lnTo>
                  <a:lnTo>
                    <a:pt x="1005" y="2571"/>
                  </a:lnTo>
                  <a:lnTo>
                    <a:pt x="1020" y="2691"/>
                  </a:lnTo>
                  <a:lnTo>
                    <a:pt x="1050" y="2791"/>
                  </a:lnTo>
                  <a:lnTo>
                    <a:pt x="910" y="2986"/>
                  </a:lnTo>
                  <a:lnTo>
                    <a:pt x="810" y="3081"/>
                  </a:lnTo>
                  <a:lnTo>
                    <a:pt x="705" y="3151"/>
                  </a:lnTo>
                  <a:lnTo>
                    <a:pt x="630" y="3441"/>
                  </a:lnTo>
                  <a:lnTo>
                    <a:pt x="535" y="3396"/>
                  </a:lnTo>
                  <a:lnTo>
                    <a:pt x="430" y="3421"/>
                  </a:lnTo>
                  <a:lnTo>
                    <a:pt x="390" y="3226"/>
                  </a:lnTo>
                  <a:lnTo>
                    <a:pt x="310" y="3241"/>
                  </a:lnTo>
                  <a:lnTo>
                    <a:pt x="240" y="3046"/>
                  </a:lnTo>
                  <a:lnTo>
                    <a:pt x="0" y="2941"/>
                  </a:lnTo>
                  <a:lnTo>
                    <a:pt x="70" y="2881"/>
                  </a:lnTo>
                  <a:lnTo>
                    <a:pt x="45" y="2796"/>
                  </a:lnTo>
                  <a:lnTo>
                    <a:pt x="105" y="2676"/>
                  </a:lnTo>
                  <a:lnTo>
                    <a:pt x="205" y="2596"/>
                  </a:lnTo>
                  <a:lnTo>
                    <a:pt x="272" y="2646"/>
                  </a:lnTo>
                  <a:lnTo>
                    <a:pt x="323" y="2616"/>
                  </a:lnTo>
                  <a:lnTo>
                    <a:pt x="361" y="2527"/>
                  </a:lnTo>
                  <a:lnTo>
                    <a:pt x="146" y="2296"/>
                  </a:lnTo>
                  <a:lnTo>
                    <a:pt x="181" y="2206"/>
                  </a:lnTo>
                  <a:lnTo>
                    <a:pt x="86" y="2145"/>
                  </a:lnTo>
                  <a:lnTo>
                    <a:pt x="115" y="2076"/>
                  </a:lnTo>
                  <a:lnTo>
                    <a:pt x="220" y="2058"/>
                  </a:lnTo>
                  <a:lnTo>
                    <a:pt x="195" y="1836"/>
                  </a:lnTo>
                  <a:lnTo>
                    <a:pt x="121" y="1685"/>
                  </a:lnTo>
                  <a:lnTo>
                    <a:pt x="136" y="1595"/>
                  </a:lnTo>
                  <a:lnTo>
                    <a:pt x="218" y="1499"/>
                  </a:lnTo>
                  <a:lnTo>
                    <a:pt x="326" y="1307"/>
                  </a:lnTo>
                  <a:lnTo>
                    <a:pt x="356" y="1095"/>
                  </a:lnTo>
                  <a:lnTo>
                    <a:pt x="491" y="875"/>
                  </a:lnTo>
                  <a:lnTo>
                    <a:pt x="595" y="888"/>
                  </a:lnTo>
                  <a:lnTo>
                    <a:pt x="731" y="810"/>
                  </a:lnTo>
                  <a:lnTo>
                    <a:pt x="865" y="590"/>
                  </a:lnTo>
                  <a:lnTo>
                    <a:pt x="990" y="470"/>
                  </a:lnTo>
                  <a:lnTo>
                    <a:pt x="910" y="380"/>
                  </a:lnTo>
                  <a:lnTo>
                    <a:pt x="775" y="315"/>
                  </a:lnTo>
                  <a:lnTo>
                    <a:pt x="700" y="320"/>
                  </a:lnTo>
                  <a:lnTo>
                    <a:pt x="730" y="225"/>
                  </a:lnTo>
                  <a:lnTo>
                    <a:pt x="705" y="135"/>
                  </a:lnTo>
                  <a:lnTo>
                    <a:pt x="865" y="150"/>
                  </a:lnTo>
                  <a:lnTo>
                    <a:pt x="1015" y="135"/>
                  </a:lnTo>
                  <a:lnTo>
                    <a:pt x="1138" y="167"/>
                  </a:lnTo>
                  <a:lnTo>
                    <a:pt x="1300" y="80"/>
                  </a:lnTo>
                  <a:lnTo>
                    <a:pt x="1410" y="125"/>
                  </a:lnTo>
                  <a:lnTo>
                    <a:pt x="1515" y="80"/>
                  </a:lnTo>
                  <a:lnTo>
                    <a:pt x="1575" y="0"/>
                  </a:lnTo>
                  <a:close/>
                </a:path>
              </a:pathLst>
            </a:custGeom>
            <a:solidFill>
              <a:schemeClr val="accent6">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30" name="Freeform 12">
              <a:extLst>
                <a:ext uri="{FF2B5EF4-FFF2-40B4-BE49-F238E27FC236}">
                  <a16:creationId xmlns:a16="http://schemas.microsoft.com/office/drawing/2014/main" id="{7393EE9E-3F4B-490A-879C-D2E7F8408726}"/>
                </a:ext>
              </a:extLst>
            </p:cNvPr>
            <p:cNvSpPr>
              <a:spLocks/>
            </p:cNvSpPr>
            <p:nvPr/>
          </p:nvSpPr>
          <p:spPr bwMode="auto">
            <a:xfrm>
              <a:off x="3660963" y="2358650"/>
              <a:ext cx="517525" cy="465138"/>
            </a:xfrm>
            <a:custGeom>
              <a:avLst/>
              <a:gdLst>
                <a:gd name="T0" fmla="*/ 0 w 1628"/>
                <a:gd name="T1" fmla="*/ 0 h 1466"/>
                <a:gd name="T2" fmla="*/ 0 w 1628"/>
                <a:gd name="T3" fmla="*/ 0 h 1466"/>
                <a:gd name="T4" fmla="*/ 0 w 1628"/>
                <a:gd name="T5" fmla="*/ 0 h 1466"/>
                <a:gd name="T6" fmla="*/ 0 w 1628"/>
                <a:gd name="T7" fmla="*/ 0 h 1466"/>
                <a:gd name="T8" fmla="*/ 0 w 1628"/>
                <a:gd name="T9" fmla="*/ 0 h 1466"/>
                <a:gd name="T10" fmla="*/ 0 w 1628"/>
                <a:gd name="T11" fmla="*/ 0 h 1466"/>
                <a:gd name="T12" fmla="*/ 0 w 1628"/>
                <a:gd name="T13" fmla="*/ 0 h 1466"/>
                <a:gd name="T14" fmla="*/ 0 w 1628"/>
                <a:gd name="T15" fmla="*/ 0 h 1466"/>
                <a:gd name="T16" fmla="*/ 0 w 1628"/>
                <a:gd name="T17" fmla="*/ 0 h 1466"/>
                <a:gd name="T18" fmla="*/ 0 w 1628"/>
                <a:gd name="T19" fmla="*/ 0 h 1466"/>
                <a:gd name="T20" fmla="*/ 0 w 1628"/>
                <a:gd name="T21" fmla="*/ 0 h 1466"/>
                <a:gd name="T22" fmla="*/ 0 w 1628"/>
                <a:gd name="T23" fmla="*/ 0 h 1466"/>
                <a:gd name="T24" fmla="*/ 0 w 1628"/>
                <a:gd name="T25" fmla="*/ 0 h 1466"/>
                <a:gd name="T26" fmla="*/ 0 w 1628"/>
                <a:gd name="T27" fmla="*/ 0 h 1466"/>
                <a:gd name="T28" fmla="*/ 0 w 1628"/>
                <a:gd name="T29" fmla="*/ 0 h 1466"/>
                <a:gd name="T30" fmla="*/ 0 w 1628"/>
                <a:gd name="T31" fmla="*/ 0 h 1466"/>
                <a:gd name="T32" fmla="*/ 0 w 1628"/>
                <a:gd name="T33" fmla="*/ 0 h 1466"/>
                <a:gd name="T34" fmla="*/ 0 w 1628"/>
                <a:gd name="T35" fmla="*/ 0 h 1466"/>
                <a:gd name="T36" fmla="*/ 0 w 1628"/>
                <a:gd name="T37" fmla="*/ 0 h 1466"/>
                <a:gd name="T38" fmla="*/ 0 w 1628"/>
                <a:gd name="T39" fmla="*/ 0 h 1466"/>
                <a:gd name="T40" fmla="*/ 0 w 1628"/>
                <a:gd name="T41" fmla="*/ 0 h 1466"/>
                <a:gd name="T42" fmla="*/ 0 w 1628"/>
                <a:gd name="T43" fmla="*/ 0 h 1466"/>
                <a:gd name="T44" fmla="*/ 0 w 1628"/>
                <a:gd name="T45" fmla="*/ 0 h 1466"/>
                <a:gd name="T46" fmla="*/ 0 w 1628"/>
                <a:gd name="T47" fmla="*/ 0 h 1466"/>
                <a:gd name="T48" fmla="*/ 0 w 1628"/>
                <a:gd name="T49" fmla="*/ 0 h 1466"/>
                <a:gd name="T50" fmla="*/ 0 w 1628"/>
                <a:gd name="T51" fmla="*/ 0 h 1466"/>
                <a:gd name="T52" fmla="*/ 0 w 1628"/>
                <a:gd name="T53" fmla="*/ 0 h 1466"/>
                <a:gd name="T54" fmla="*/ 0 w 1628"/>
                <a:gd name="T55" fmla="*/ 0 h 1466"/>
                <a:gd name="T56" fmla="*/ 0 w 1628"/>
                <a:gd name="T57" fmla="*/ 0 h 1466"/>
                <a:gd name="T58" fmla="*/ 0 w 1628"/>
                <a:gd name="T59" fmla="*/ 0 h 1466"/>
                <a:gd name="T60" fmla="*/ 0 w 1628"/>
                <a:gd name="T61" fmla="*/ 0 h 1466"/>
                <a:gd name="T62" fmla="*/ 0 w 1628"/>
                <a:gd name="T63" fmla="*/ 0 h 1466"/>
                <a:gd name="T64" fmla="*/ 0 w 1628"/>
                <a:gd name="T65" fmla="*/ 0 h 1466"/>
                <a:gd name="T66" fmla="*/ 0 w 1628"/>
                <a:gd name="T67" fmla="*/ 0 h 1466"/>
                <a:gd name="T68" fmla="*/ 0 w 1628"/>
                <a:gd name="T69" fmla="*/ 0 h 1466"/>
                <a:gd name="T70" fmla="*/ 0 w 1628"/>
                <a:gd name="T71" fmla="*/ 0 h 146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628" h="1466">
                  <a:moveTo>
                    <a:pt x="0" y="592"/>
                  </a:moveTo>
                  <a:lnTo>
                    <a:pt x="108" y="510"/>
                  </a:lnTo>
                  <a:lnTo>
                    <a:pt x="93" y="405"/>
                  </a:lnTo>
                  <a:lnTo>
                    <a:pt x="108" y="235"/>
                  </a:lnTo>
                  <a:lnTo>
                    <a:pt x="203" y="160"/>
                  </a:lnTo>
                  <a:lnTo>
                    <a:pt x="378" y="101"/>
                  </a:lnTo>
                  <a:lnTo>
                    <a:pt x="535" y="146"/>
                  </a:lnTo>
                  <a:lnTo>
                    <a:pt x="608" y="195"/>
                  </a:lnTo>
                  <a:lnTo>
                    <a:pt x="697" y="191"/>
                  </a:lnTo>
                  <a:lnTo>
                    <a:pt x="624" y="61"/>
                  </a:lnTo>
                  <a:lnTo>
                    <a:pt x="743" y="0"/>
                  </a:lnTo>
                  <a:lnTo>
                    <a:pt x="818" y="60"/>
                  </a:lnTo>
                  <a:lnTo>
                    <a:pt x="848" y="150"/>
                  </a:lnTo>
                  <a:lnTo>
                    <a:pt x="948" y="240"/>
                  </a:lnTo>
                  <a:lnTo>
                    <a:pt x="1143" y="280"/>
                  </a:lnTo>
                  <a:lnTo>
                    <a:pt x="1278" y="385"/>
                  </a:lnTo>
                  <a:lnTo>
                    <a:pt x="1278" y="505"/>
                  </a:lnTo>
                  <a:lnTo>
                    <a:pt x="1488" y="525"/>
                  </a:lnTo>
                  <a:lnTo>
                    <a:pt x="1628" y="660"/>
                  </a:lnTo>
                  <a:lnTo>
                    <a:pt x="1323" y="899"/>
                  </a:lnTo>
                  <a:lnTo>
                    <a:pt x="1312" y="1015"/>
                  </a:lnTo>
                  <a:lnTo>
                    <a:pt x="1278" y="1090"/>
                  </a:lnTo>
                  <a:lnTo>
                    <a:pt x="1329" y="1216"/>
                  </a:lnTo>
                  <a:lnTo>
                    <a:pt x="1207" y="1301"/>
                  </a:lnTo>
                  <a:lnTo>
                    <a:pt x="1209" y="1466"/>
                  </a:lnTo>
                  <a:lnTo>
                    <a:pt x="938" y="1405"/>
                  </a:lnTo>
                  <a:lnTo>
                    <a:pt x="723" y="1300"/>
                  </a:lnTo>
                  <a:lnTo>
                    <a:pt x="579" y="1196"/>
                  </a:lnTo>
                  <a:lnTo>
                    <a:pt x="637" y="1103"/>
                  </a:lnTo>
                  <a:lnTo>
                    <a:pt x="489" y="1046"/>
                  </a:lnTo>
                  <a:lnTo>
                    <a:pt x="399" y="946"/>
                  </a:lnTo>
                  <a:lnTo>
                    <a:pt x="231" y="1045"/>
                  </a:lnTo>
                  <a:lnTo>
                    <a:pt x="109" y="944"/>
                  </a:lnTo>
                  <a:lnTo>
                    <a:pt x="109" y="848"/>
                  </a:lnTo>
                  <a:lnTo>
                    <a:pt x="157" y="673"/>
                  </a:lnTo>
                  <a:lnTo>
                    <a:pt x="0" y="592"/>
                  </a:lnTo>
                  <a:close/>
                </a:path>
              </a:pathLst>
            </a:custGeom>
            <a:solidFill>
              <a:schemeClr val="accent1">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31" name="Freeform 13">
              <a:extLst>
                <a:ext uri="{FF2B5EF4-FFF2-40B4-BE49-F238E27FC236}">
                  <a16:creationId xmlns:a16="http://schemas.microsoft.com/office/drawing/2014/main" id="{8C8FD211-2E35-491C-A61A-DC640EC32B75}"/>
                </a:ext>
              </a:extLst>
            </p:cNvPr>
            <p:cNvSpPr>
              <a:spLocks/>
            </p:cNvSpPr>
            <p:nvPr/>
          </p:nvSpPr>
          <p:spPr bwMode="auto">
            <a:xfrm>
              <a:off x="4548375" y="3038100"/>
              <a:ext cx="776288" cy="549275"/>
            </a:xfrm>
            <a:custGeom>
              <a:avLst/>
              <a:gdLst>
                <a:gd name="T0" fmla="*/ 0 w 2445"/>
                <a:gd name="T1" fmla="*/ 0 h 1731"/>
                <a:gd name="T2" fmla="*/ 0 w 2445"/>
                <a:gd name="T3" fmla="*/ 0 h 1731"/>
                <a:gd name="T4" fmla="*/ 0 w 2445"/>
                <a:gd name="T5" fmla="*/ 0 h 1731"/>
                <a:gd name="T6" fmla="*/ 0 w 2445"/>
                <a:gd name="T7" fmla="*/ 0 h 1731"/>
                <a:gd name="T8" fmla="*/ 0 w 2445"/>
                <a:gd name="T9" fmla="*/ 0 h 1731"/>
                <a:gd name="T10" fmla="*/ 0 w 2445"/>
                <a:gd name="T11" fmla="*/ 0 h 1731"/>
                <a:gd name="T12" fmla="*/ 0 w 2445"/>
                <a:gd name="T13" fmla="*/ 0 h 1731"/>
                <a:gd name="T14" fmla="*/ 0 w 2445"/>
                <a:gd name="T15" fmla="*/ 0 h 1731"/>
                <a:gd name="T16" fmla="*/ 0 w 2445"/>
                <a:gd name="T17" fmla="*/ 0 h 1731"/>
                <a:gd name="T18" fmla="*/ 0 w 2445"/>
                <a:gd name="T19" fmla="*/ 0 h 1731"/>
                <a:gd name="T20" fmla="*/ 0 w 2445"/>
                <a:gd name="T21" fmla="*/ 0 h 1731"/>
                <a:gd name="T22" fmla="*/ 0 w 2445"/>
                <a:gd name="T23" fmla="*/ 0 h 1731"/>
                <a:gd name="T24" fmla="*/ 0 w 2445"/>
                <a:gd name="T25" fmla="*/ 0 h 1731"/>
                <a:gd name="T26" fmla="*/ 0 w 2445"/>
                <a:gd name="T27" fmla="*/ 0 h 1731"/>
                <a:gd name="T28" fmla="*/ 0 w 2445"/>
                <a:gd name="T29" fmla="*/ 0 h 1731"/>
                <a:gd name="T30" fmla="*/ 0 w 2445"/>
                <a:gd name="T31" fmla="*/ 0 h 1731"/>
                <a:gd name="T32" fmla="*/ 0 w 2445"/>
                <a:gd name="T33" fmla="*/ 0 h 1731"/>
                <a:gd name="T34" fmla="*/ 0 w 2445"/>
                <a:gd name="T35" fmla="*/ 0 h 1731"/>
                <a:gd name="T36" fmla="*/ 0 w 2445"/>
                <a:gd name="T37" fmla="*/ 0 h 1731"/>
                <a:gd name="T38" fmla="*/ 0 w 2445"/>
                <a:gd name="T39" fmla="*/ 0 h 1731"/>
                <a:gd name="T40" fmla="*/ 0 w 2445"/>
                <a:gd name="T41" fmla="*/ 0 h 1731"/>
                <a:gd name="T42" fmla="*/ 0 w 2445"/>
                <a:gd name="T43" fmla="*/ 0 h 1731"/>
                <a:gd name="T44" fmla="*/ 0 w 2445"/>
                <a:gd name="T45" fmla="*/ 0 h 1731"/>
                <a:gd name="T46" fmla="*/ 0 w 2445"/>
                <a:gd name="T47" fmla="*/ 0 h 1731"/>
                <a:gd name="T48" fmla="*/ 0 w 2445"/>
                <a:gd name="T49" fmla="*/ 0 h 1731"/>
                <a:gd name="T50" fmla="*/ 0 w 2445"/>
                <a:gd name="T51" fmla="*/ 0 h 1731"/>
                <a:gd name="T52" fmla="*/ 0 w 2445"/>
                <a:gd name="T53" fmla="*/ 0 h 1731"/>
                <a:gd name="T54" fmla="*/ 0 w 2445"/>
                <a:gd name="T55" fmla="*/ 0 h 1731"/>
                <a:gd name="T56" fmla="*/ 0 w 2445"/>
                <a:gd name="T57" fmla="*/ 0 h 1731"/>
                <a:gd name="T58" fmla="*/ 0 w 2445"/>
                <a:gd name="T59" fmla="*/ 0 h 1731"/>
                <a:gd name="T60" fmla="*/ 0 w 2445"/>
                <a:gd name="T61" fmla="*/ 0 h 1731"/>
                <a:gd name="T62" fmla="*/ 0 w 2445"/>
                <a:gd name="T63" fmla="*/ 0 h 1731"/>
                <a:gd name="T64" fmla="*/ 0 w 2445"/>
                <a:gd name="T65" fmla="*/ 0 h 17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445" h="1731">
                  <a:moveTo>
                    <a:pt x="245" y="33"/>
                  </a:moveTo>
                  <a:lnTo>
                    <a:pt x="374" y="0"/>
                  </a:lnTo>
                  <a:lnTo>
                    <a:pt x="500" y="64"/>
                  </a:lnTo>
                  <a:lnTo>
                    <a:pt x="635" y="76"/>
                  </a:lnTo>
                  <a:lnTo>
                    <a:pt x="635" y="255"/>
                  </a:lnTo>
                  <a:lnTo>
                    <a:pt x="735" y="259"/>
                  </a:lnTo>
                  <a:lnTo>
                    <a:pt x="839" y="315"/>
                  </a:lnTo>
                  <a:lnTo>
                    <a:pt x="935" y="364"/>
                  </a:lnTo>
                  <a:lnTo>
                    <a:pt x="1099" y="300"/>
                  </a:lnTo>
                  <a:lnTo>
                    <a:pt x="1144" y="335"/>
                  </a:lnTo>
                  <a:lnTo>
                    <a:pt x="1184" y="435"/>
                  </a:lnTo>
                  <a:lnTo>
                    <a:pt x="1275" y="450"/>
                  </a:lnTo>
                  <a:lnTo>
                    <a:pt x="1370" y="390"/>
                  </a:lnTo>
                  <a:lnTo>
                    <a:pt x="1505" y="425"/>
                  </a:lnTo>
                  <a:lnTo>
                    <a:pt x="1640" y="495"/>
                  </a:lnTo>
                  <a:lnTo>
                    <a:pt x="1815" y="435"/>
                  </a:lnTo>
                  <a:lnTo>
                    <a:pt x="1880" y="540"/>
                  </a:lnTo>
                  <a:lnTo>
                    <a:pt x="2200" y="490"/>
                  </a:lnTo>
                  <a:lnTo>
                    <a:pt x="2355" y="424"/>
                  </a:lnTo>
                  <a:lnTo>
                    <a:pt x="2445" y="545"/>
                  </a:lnTo>
                  <a:lnTo>
                    <a:pt x="2255" y="649"/>
                  </a:lnTo>
                  <a:lnTo>
                    <a:pt x="2205" y="765"/>
                  </a:lnTo>
                  <a:lnTo>
                    <a:pt x="2313" y="892"/>
                  </a:lnTo>
                  <a:lnTo>
                    <a:pt x="2339" y="996"/>
                  </a:lnTo>
                  <a:lnTo>
                    <a:pt x="2256" y="1006"/>
                  </a:lnTo>
                  <a:lnTo>
                    <a:pt x="2235" y="1069"/>
                  </a:lnTo>
                  <a:lnTo>
                    <a:pt x="2247" y="1129"/>
                  </a:lnTo>
                  <a:lnTo>
                    <a:pt x="2135" y="1099"/>
                  </a:lnTo>
                  <a:lnTo>
                    <a:pt x="2016" y="1171"/>
                  </a:lnTo>
                  <a:lnTo>
                    <a:pt x="1940" y="1245"/>
                  </a:lnTo>
                  <a:lnTo>
                    <a:pt x="1911" y="1378"/>
                  </a:lnTo>
                  <a:lnTo>
                    <a:pt x="1893" y="1500"/>
                  </a:lnTo>
                  <a:lnTo>
                    <a:pt x="1760" y="1551"/>
                  </a:lnTo>
                  <a:lnTo>
                    <a:pt x="1635" y="1531"/>
                  </a:lnTo>
                  <a:lnTo>
                    <a:pt x="1610" y="1641"/>
                  </a:lnTo>
                  <a:lnTo>
                    <a:pt x="1520" y="1626"/>
                  </a:lnTo>
                  <a:lnTo>
                    <a:pt x="1500" y="1536"/>
                  </a:lnTo>
                  <a:lnTo>
                    <a:pt x="1395" y="1476"/>
                  </a:lnTo>
                  <a:lnTo>
                    <a:pt x="1219" y="1431"/>
                  </a:lnTo>
                  <a:lnTo>
                    <a:pt x="1184" y="1491"/>
                  </a:lnTo>
                  <a:lnTo>
                    <a:pt x="1124" y="1588"/>
                  </a:lnTo>
                  <a:lnTo>
                    <a:pt x="1025" y="1602"/>
                  </a:lnTo>
                  <a:lnTo>
                    <a:pt x="814" y="1666"/>
                  </a:lnTo>
                  <a:lnTo>
                    <a:pt x="734" y="1591"/>
                  </a:lnTo>
                  <a:lnTo>
                    <a:pt x="659" y="1651"/>
                  </a:lnTo>
                  <a:lnTo>
                    <a:pt x="629" y="1731"/>
                  </a:lnTo>
                  <a:lnTo>
                    <a:pt x="524" y="1671"/>
                  </a:lnTo>
                  <a:lnTo>
                    <a:pt x="524" y="1576"/>
                  </a:lnTo>
                  <a:lnTo>
                    <a:pt x="409" y="1636"/>
                  </a:lnTo>
                  <a:lnTo>
                    <a:pt x="359" y="1546"/>
                  </a:lnTo>
                  <a:lnTo>
                    <a:pt x="299" y="1606"/>
                  </a:lnTo>
                  <a:lnTo>
                    <a:pt x="134" y="1605"/>
                  </a:lnTo>
                  <a:lnTo>
                    <a:pt x="47" y="1441"/>
                  </a:lnTo>
                  <a:lnTo>
                    <a:pt x="0" y="1336"/>
                  </a:lnTo>
                  <a:lnTo>
                    <a:pt x="35" y="1215"/>
                  </a:lnTo>
                  <a:lnTo>
                    <a:pt x="240" y="1095"/>
                  </a:lnTo>
                  <a:lnTo>
                    <a:pt x="404" y="945"/>
                  </a:lnTo>
                  <a:lnTo>
                    <a:pt x="614" y="946"/>
                  </a:lnTo>
                  <a:lnTo>
                    <a:pt x="629" y="861"/>
                  </a:lnTo>
                  <a:lnTo>
                    <a:pt x="379" y="770"/>
                  </a:lnTo>
                  <a:lnTo>
                    <a:pt x="408" y="606"/>
                  </a:lnTo>
                  <a:lnTo>
                    <a:pt x="289" y="570"/>
                  </a:lnTo>
                  <a:lnTo>
                    <a:pt x="374" y="483"/>
                  </a:lnTo>
                  <a:lnTo>
                    <a:pt x="528" y="465"/>
                  </a:lnTo>
                  <a:lnTo>
                    <a:pt x="379" y="335"/>
                  </a:lnTo>
                  <a:lnTo>
                    <a:pt x="289" y="185"/>
                  </a:lnTo>
                  <a:lnTo>
                    <a:pt x="245" y="33"/>
                  </a:lnTo>
                  <a:close/>
                </a:path>
              </a:pathLst>
            </a:custGeom>
            <a:solidFill>
              <a:schemeClr val="accent6">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pPr fontAlgn="base">
                <a:spcBef>
                  <a:spcPct val="0"/>
                </a:spcBef>
                <a:spcAft>
                  <a:spcPct val="0"/>
                </a:spcAft>
              </a:pPr>
              <a:endParaRPr lang="zh-CN" altLang="en-US" b="1" kern="0">
                <a:solidFill>
                  <a:schemeClr val="tx1"/>
                </a:solidFill>
                <a:latin typeface="Arial" charset="0"/>
              </a:endParaRPr>
            </a:p>
          </p:txBody>
        </p:sp>
        <p:sp>
          <p:nvSpPr>
            <p:cNvPr id="332" name="Freeform 14">
              <a:extLst>
                <a:ext uri="{FF2B5EF4-FFF2-40B4-BE49-F238E27FC236}">
                  <a16:creationId xmlns:a16="http://schemas.microsoft.com/office/drawing/2014/main" id="{7CDF41F3-3D5A-4A35-9D5F-FF9E6EBC2D51}"/>
                </a:ext>
              </a:extLst>
            </p:cNvPr>
            <p:cNvSpPr>
              <a:spLocks/>
            </p:cNvSpPr>
            <p:nvPr/>
          </p:nvSpPr>
          <p:spPr bwMode="auto">
            <a:xfrm>
              <a:off x="4264213" y="3881063"/>
              <a:ext cx="973138" cy="839788"/>
            </a:xfrm>
            <a:custGeom>
              <a:avLst/>
              <a:gdLst>
                <a:gd name="T0" fmla="*/ 0 w 3065"/>
                <a:gd name="T1" fmla="*/ 0 h 2646"/>
                <a:gd name="T2" fmla="*/ 0 w 3065"/>
                <a:gd name="T3" fmla="*/ 0 h 2646"/>
                <a:gd name="T4" fmla="*/ 0 w 3065"/>
                <a:gd name="T5" fmla="*/ 0 h 2646"/>
                <a:gd name="T6" fmla="*/ 0 w 3065"/>
                <a:gd name="T7" fmla="*/ 0 h 2646"/>
                <a:gd name="T8" fmla="*/ 0 w 3065"/>
                <a:gd name="T9" fmla="*/ 0 h 2646"/>
                <a:gd name="T10" fmla="*/ 0 w 3065"/>
                <a:gd name="T11" fmla="*/ 0 h 2646"/>
                <a:gd name="T12" fmla="*/ 0 w 3065"/>
                <a:gd name="T13" fmla="*/ 0 h 2646"/>
                <a:gd name="T14" fmla="*/ 0 w 3065"/>
                <a:gd name="T15" fmla="*/ 0 h 2646"/>
                <a:gd name="T16" fmla="*/ 0 w 3065"/>
                <a:gd name="T17" fmla="*/ 0 h 2646"/>
                <a:gd name="T18" fmla="*/ 0 w 3065"/>
                <a:gd name="T19" fmla="*/ 0 h 2646"/>
                <a:gd name="T20" fmla="*/ 0 w 3065"/>
                <a:gd name="T21" fmla="*/ 0 h 2646"/>
                <a:gd name="T22" fmla="*/ 0 w 3065"/>
                <a:gd name="T23" fmla="*/ 0 h 2646"/>
                <a:gd name="T24" fmla="*/ 0 w 3065"/>
                <a:gd name="T25" fmla="*/ 0 h 2646"/>
                <a:gd name="T26" fmla="*/ 0 w 3065"/>
                <a:gd name="T27" fmla="*/ 0 h 2646"/>
                <a:gd name="T28" fmla="*/ 0 w 3065"/>
                <a:gd name="T29" fmla="*/ 0 h 2646"/>
                <a:gd name="T30" fmla="*/ 0 w 3065"/>
                <a:gd name="T31" fmla="*/ 0 h 2646"/>
                <a:gd name="T32" fmla="*/ 0 w 3065"/>
                <a:gd name="T33" fmla="*/ 0 h 2646"/>
                <a:gd name="T34" fmla="*/ 0 w 3065"/>
                <a:gd name="T35" fmla="*/ 0 h 2646"/>
                <a:gd name="T36" fmla="*/ 0 w 3065"/>
                <a:gd name="T37" fmla="*/ 0 h 2646"/>
                <a:gd name="T38" fmla="*/ 0 w 3065"/>
                <a:gd name="T39" fmla="*/ 0 h 2646"/>
                <a:gd name="T40" fmla="*/ 0 w 3065"/>
                <a:gd name="T41" fmla="*/ 0 h 2646"/>
                <a:gd name="T42" fmla="*/ 0 w 3065"/>
                <a:gd name="T43" fmla="*/ 0 h 2646"/>
                <a:gd name="T44" fmla="*/ 0 w 3065"/>
                <a:gd name="T45" fmla="*/ 0 h 2646"/>
                <a:gd name="T46" fmla="*/ 0 w 3065"/>
                <a:gd name="T47" fmla="*/ 0 h 2646"/>
                <a:gd name="T48" fmla="*/ 0 w 3065"/>
                <a:gd name="T49" fmla="*/ 0 h 2646"/>
                <a:gd name="T50" fmla="*/ 0 w 3065"/>
                <a:gd name="T51" fmla="*/ 0 h 2646"/>
                <a:gd name="T52" fmla="*/ 0 w 3065"/>
                <a:gd name="T53" fmla="*/ 0 h 2646"/>
                <a:gd name="T54" fmla="*/ 0 w 3065"/>
                <a:gd name="T55" fmla="*/ 0 h 2646"/>
                <a:gd name="T56" fmla="*/ 0 w 3065"/>
                <a:gd name="T57" fmla="*/ 0 h 2646"/>
                <a:gd name="T58" fmla="*/ 0 w 3065"/>
                <a:gd name="T59" fmla="*/ 0 h 2646"/>
                <a:gd name="T60" fmla="*/ 0 w 3065"/>
                <a:gd name="T61" fmla="*/ 0 h 2646"/>
                <a:gd name="T62" fmla="*/ 0 w 3065"/>
                <a:gd name="T63" fmla="*/ 0 h 2646"/>
                <a:gd name="T64" fmla="*/ 0 w 3065"/>
                <a:gd name="T65" fmla="*/ 0 h 2646"/>
                <a:gd name="T66" fmla="*/ 0 w 3065"/>
                <a:gd name="T67" fmla="*/ 0 h 2646"/>
                <a:gd name="T68" fmla="*/ 0 w 3065"/>
                <a:gd name="T69" fmla="*/ 0 h 2646"/>
                <a:gd name="T70" fmla="*/ 0 w 3065"/>
                <a:gd name="T71" fmla="*/ 0 h 2646"/>
                <a:gd name="T72" fmla="*/ 0 w 3065"/>
                <a:gd name="T73" fmla="*/ 0 h 2646"/>
                <a:gd name="T74" fmla="*/ 0 w 3065"/>
                <a:gd name="T75" fmla="*/ 0 h 2646"/>
                <a:gd name="T76" fmla="*/ 0 w 3065"/>
                <a:gd name="T77" fmla="*/ 0 h 26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3065" h="2646">
                  <a:moveTo>
                    <a:pt x="1288" y="95"/>
                  </a:moveTo>
                  <a:lnTo>
                    <a:pt x="1453" y="120"/>
                  </a:lnTo>
                  <a:lnTo>
                    <a:pt x="1598" y="60"/>
                  </a:lnTo>
                  <a:lnTo>
                    <a:pt x="1823" y="60"/>
                  </a:lnTo>
                  <a:lnTo>
                    <a:pt x="1853" y="165"/>
                  </a:lnTo>
                  <a:lnTo>
                    <a:pt x="1798" y="270"/>
                  </a:lnTo>
                  <a:lnTo>
                    <a:pt x="1918" y="275"/>
                  </a:lnTo>
                  <a:lnTo>
                    <a:pt x="1993" y="230"/>
                  </a:lnTo>
                  <a:lnTo>
                    <a:pt x="2153" y="255"/>
                  </a:lnTo>
                  <a:lnTo>
                    <a:pt x="2258" y="315"/>
                  </a:lnTo>
                  <a:lnTo>
                    <a:pt x="2323" y="215"/>
                  </a:lnTo>
                  <a:lnTo>
                    <a:pt x="2293" y="110"/>
                  </a:lnTo>
                  <a:lnTo>
                    <a:pt x="2273" y="5"/>
                  </a:lnTo>
                  <a:lnTo>
                    <a:pt x="2353" y="0"/>
                  </a:lnTo>
                  <a:lnTo>
                    <a:pt x="2483" y="65"/>
                  </a:lnTo>
                  <a:lnTo>
                    <a:pt x="2723" y="185"/>
                  </a:lnTo>
                  <a:lnTo>
                    <a:pt x="2818" y="320"/>
                  </a:lnTo>
                  <a:lnTo>
                    <a:pt x="2908" y="287"/>
                  </a:lnTo>
                  <a:lnTo>
                    <a:pt x="2960" y="389"/>
                  </a:lnTo>
                  <a:lnTo>
                    <a:pt x="3058" y="381"/>
                  </a:lnTo>
                  <a:lnTo>
                    <a:pt x="3065" y="495"/>
                  </a:lnTo>
                  <a:lnTo>
                    <a:pt x="2903" y="515"/>
                  </a:lnTo>
                  <a:lnTo>
                    <a:pt x="2728" y="705"/>
                  </a:lnTo>
                  <a:lnTo>
                    <a:pt x="2828" y="930"/>
                  </a:lnTo>
                  <a:lnTo>
                    <a:pt x="2843" y="1028"/>
                  </a:lnTo>
                  <a:lnTo>
                    <a:pt x="2738" y="1095"/>
                  </a:lnTo>
                  <a:lnTo>
                    <a:pt x="2768" y="1145"/>
                  </a:lnTo>
                  <a:lnTo>
                    <a:pt x="2608" y="1265"/>
                  </a:lnTo>
                  <a:lnTo>
                    <a:pt x="2503" y="1426"/>
                  </a:lnTo>
                  <a:lnTo>
                    <a:pt x="2075" y="1588"/>
                  </a:lnTo>
                  <a:lnTo>
                    <a:pt x="2093" y="1446"/>
                  </a:lnTo>
                  <a:lnTo>
                    <a:pt x="1958" y="1531"/>
                  </a:lnTo>
                  <a:lnTo>
                    <a:pt x="1918" y="1621"/>
                  </a:lnTo>
                  <a:lnTo>
                    <a:pt x="1933" y="1701"/>
                  </a:lnTo>
                  <a:lnTo>
                    <a:pt x="1819" y="1776"/>
                  </a:lnTo>
                  <a:lnTo>
                    <a:pt x="1739" y="1920"/>
                  </a:lnTo>
                  <a:lnTo>
                    <a:pt x="1688" y="1863"/>
                  </a:lnTo>
                  <a:lnTo>
                    <a:pt x="1558" y="1938"/>
                  </a:lnTo>
                  <a:lnTo>
                    <a:pt x="1491" y="2092"/>
                  </a:lnTo>
                  <a:lnTo>
                    <a:pt x="1356" y="2071"/>
                  </a:lnTo>
                  <a:lnTo>
                    <a:pt x="1223" y="1996"/>
                  </a:lnTo>
                  <a:lnTo>
                    <a:pt x="1137" y="1908"/>
                  </a:lnTo>
                  <a:lnTo>
                    <a:pt x="998" y="1983"/>
                  </a:lnTo>
                  <a:lnTo>
                    <a:pt x="989" y="2070"/>
                  </a:lnTo>
                  <a:lnTo>
                    <a:pt x="884" y="2100"/>
                  </a:lnTo>
                  <a:lnTo>
                    <a:pt x="822" y="2166"/>
                  </a:lnTo>
                  <a:lnTo>
                    <a:pt x="854" y="2317"/>
                  </a:lnTo>
                  <a:lnTo>
                    <a:pt x="743" y="2287"/>
                  </a:lnTo>
                  <a:lnTo>
                    <a:pt x="615" y="2391"/>
                  </a:lnTo>
                  <a:lnTo>
                    <a:pt x="553" y="2211"/>
                  </a:lnTo>
                  <a:lnTo>
                    <a:pt x="474" y="2280"/>
                  </a:lnTo>
                  <a:lnTo>
                    <a:pt x="494" y="2379"/>
                  </a:lnTo>
                  <a:lnTo>
                    <a:pt x="464" y="2481"/>
                  </a:lnTo>
                  <a:lnTo>
                    <a:pt x="163" y="2551"/>
                  </a:lnTo>
                  <a:lnTo>
                    <a:pt x="98" y="2626"/>
                  </a:lnTo>
                  <a:lnTo>
                    <a:pt x="0" y="2646"/>
                  </a:lnTo>
                  <a:lnTo>
                    <a:pt x="74" y="2355"/>
                  </a:lnTo>
                  <a:lnTo>
                    <a:pt x="182" y="2284"/>
                  </a:lnTo>
                  <a:lnTo>
                    <a:pt x="279" y="2188"/>
                  </a:lnTo>
                  <a:lnTo>
                    <a:pt x="419" y="1995"/>
                  </a:lnTo>
                  <a:lnTo>
                    <a:pt x="388" y="1896"/>
                  </a:lnTo>
                  <a:lnTo>
                    <a:pt x="374" y="1779"/>
                  </a:lnTo>
                  <a:lnTo>
                    <a:pt x="308" y="1681"/>
                  </a:lnTo>
                  <a:lnTo>
                    <a:pt x="313" y="1561"/>
                  </a:lnTo>
                  <a:lnTo>
                    <a:pt x="208" y="1461"/>
                  </a:lnTo>
                  <a:lnTo>
                    <a:pt x="263" y="1381"/>
                  </a:lnTo>
                  <a:lnTo>
                    <a:pt x="448" y="1471"/>
                  </a:lnTo>
                  <a:lnTo>
                    <a:pt x="593" y="1531"/>
                  </a:lnTo>
                  <a:lnTo>
                    <a:pt x="718" y="1476"/>
                  </a:lnTo>
                  <a:lnTo>
                    <a:pt x="608" y="1416"/>
                  </a:lnTo>
                  <a:lnTo>
                    <a:pt x="510" y="1370"/>
                  </a:lnTo>
                  <a:lnTo>
                    <a:pt x="493" y="1185"/>
                  </a:lnTo>
                  <a:lnTo>
                    <a:pt x="478" y="1005"/>
                  </a:lnTo>
                  <a:lnTo>
                    <a:pt x="583" y="900"/>
                  </a:lnTo>
                  <a:lnTo>
                    <a:pt x="638" y="785"/>
                  </a:lnTo>
                  <a:lnTo>
                    <a:pt x="838" y="785"/>
                  </a:lnTo>
                  <a:lnTo>
                    <a:pt x="973" y="690"/>
                  </a:lnTo>
                  <a:lnTo>
                    <a:pt x="983" y="530"/>
                  </a:lnTo>
                  <a:lnTo>
                    <a:pt x="1078" y="395"/>
                  </a:lnTo>
                  <a:lnTo>
                    <a:pt x="1078" y="260"/>
                  </a:lnTo>
                  <a:lnTo>
                    <a:pt x="1288" y="95"/>
                  </a:lnTo>
                  <a:close/>
                </a:path>
              </a:pathLst>
            </a:custGeom>
            <a:solidFill>
              <a:schemeClr val="accent6">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dirty="0">
                <a:solidFill>
                  <a:schemeClr val="tx1"/>
                </a:solidFill>
              </a:endParaRPr>
            </a:p>
          </p:txBody>
        </p:sp>
        <p:sp>
          <p:nvSpPr>
            <p:cNvPr id="333" name="Freeform 15">
              <a:extLst>
                <a:ext uri="{FF2B5EF4-FFF2-40B4-BE49-F238E27FC236}">
                  <a16:creationId xmlns:a16="http://schemas.microsoft.com/office/drawing/2014/main" id="{0973575A-9D4B-4C03-9583-63AF058249E1}"/>
                </a:ext>
              </a:extLst>
            </p:cNvPr>
            <p:cNvSpPr>
              <a:spLocks/>
            </p:cNvSpPr>
            <p:nvPr/>
          </p:nvSpPr>
          <p:spPr bwMode="auto">
            <a:xfrm>
              <a:off x="4564250" y="3387350"/>
              <a:ext cx="714375" cy="593725"/>
            </a:xfrm>
            <a:custGeom>
              <a:avLst/>
              <a:gdLst>
                <a:gd name="T0" fmla="*/ 0 w 2251"/>
                <a:gd name="T1" fmla="*/ 0 h 1871"/>
                <a:gd name="T2" fmla="*/ 0 w 2251"/>
                <a:gd name="T3" fmla="*/ 0 h 1871"/>
                <a:gd name="T4" fmla="*/ 0 w 2251"/>
                <a:gd name="T5" fmla="*/ 0 h 1871"/>
                <a:gd name="T6" fmla="*/ 0 w 2251"/>
                <a:gd name="T7" fmla="*/ 0 h 1871"/>
                <a:gd name="T8" fmla="*/ 0 w 2251"/>
                <a:gd name="T9" fmla="*/ 0 h 1871"/>
                <a:gd name="T10" fmla="*/ 0 w 2251"/>
                <a:gd name="T11" fmla="*/ 0 h 1871"/>
                <a:gd name="T12" fmla="*/ 0 w 2251"/>
                <a:gd name="T13" fmla="*/ 0 h 1871"/>
                <a:gd name="T14" fmla="*/ 0 w 2251"/>
                <a:gd name="T15" fmla="*/ 0 h 1871"/>
                <a:gd name="T16" fmla="*/ 0 w 2251"/>
                <a:gd name="T17" fmla="*/ 0 h 1871"/>
                <a:gd name="T18" fmla="*/ 0 w 2251"/>
                <a:gd name="T19" fmla="*/ 0 h 1871"/>
                <a:gd name="T20" fmla="*/ 0 w 2251"/>
                <a:gd name="T21" fmla="*/ 0 h 1871"/>
                <a:gd name="T22" fmla="*/ 0 w 2251"/>
                <a:gd name="T23" fmla="*/ 0 h 1871"/>
                <a:gd name="T24" fmla="*/ 0 w 2251"/>
                <a:gd name="T25" fmla="*/ 0 h 1871"/>
                <a:gd name="T26" fmla="*/ 0 w 2251"/>
                <a:gd name="T27" fmla="*/ 0 h 1871"/>
                <a:gd name="T28" fmla="*/ 0 w 2251"/>
                <a:gd name="T29" fmla="*/ 0 h 1871"/>
                <a:gd name="T30" fmla="*/ 0 w 2251"/>
                <a:gd name="T31" fmla="*/ 0 h 1871"/>
                <a:gd name="T32" fmla="*/ 0 w 2251"/>
                <a:gd name="T33" fmla="*/ 0 h 1871"/>
                <a:gd name="T34" fmla="*/ 0 w 2251"/>
                <a:gd name="T35" fmla="*/ 0 h 1871"/>
                <a:gd name="T36" fmla="*/ 0 w 2251"/>
                <a:gd name="T37" fmla="*/ 0 h 1871"/>
                <a:gd name="T38" fmla="*/ 0 w 2251"/>
                <a:gd name="T39" fmla="*/ 0 h 1871"/>
                <a:gd name="T40" fmla="*/ 0 w 2251"/>
                <a:gd name="T41" fmla="*/ 0 h 1871"/>
                <a:gd name="T42" fmla="*/ 0 w 2251"/>
                <a:gd name="T43" fmla="*/ 0 h 1871"/>
                <a:gd name="T44" fmla="*/ 0 w 2251"/>
                <a:gd name="T45" fmla="*/ 0 h 1871"/>
                <a:gd name="T46" fmla="*/ 0 w 2251"/>
                <a:gd name="T47" fmla="*/ 0 h 1871"/>
                <a:gd name="T48" fmla="*/ 0 w 2251"/>
                <a:gd name="T49" fmla="*/ 0 h 1871"/>
                <a:gd name="T50" fmla="*/ 0 w 2251"/>
                <a:gd name="T51" fmla="*/ 0 h 1871"/>
                <a:gd name="T52" fmla="*/ 0 w 2251"/>
                <a:gd name="T53" fmla="*/ 0 h 1871"/>
                <a:gd name="T54" fmla="*/ 0 w 2251"/>
                <a:gd name="T55" fmla="*/ 0 h 1871"/>
                <a:gd name="T56" fmla="*/ 0 w 2251"/>
                <a:gd name="T57" fmla="*/ 0 h 1871"/>
                <a:gd name="T58" fmla="*/ 0 w 2251"/>
                <a:gd name="T59" fmla="*/ 0 h 1871"/>
                <a:gd name="T60" fmla="*/ 0 w 2251"/>
                <a:gd name="T61" fmla="*/ 0 h 1871"/>
                <a:gd name="T62" fmla="*/ 0 w 2251"/>
                <a:gd name="T63" fmla="*/ 0 h 187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251" h="1871">
                  <a:moveTo>
                    <a:pt x="2201" y="30"/>
                  </a:moveTo>
                  <a:lnTo>
                    <a:pt x="2221" y="175"/>
                  </a:lnTo>
                  <a:lnTo>
                    <a:pt x="2186" y="295"/>
                  </a:lnTo>
                  <a:lnTo>
                    <a:pt x="2251" y="375"/>
                  </a:lnTo>
                  <a:lnTo>
                    <a:pt x="2191" y="510"/>
                  </a:lnTo>
                  <a:lnTo>
                    <a:pt x="2096" y="645"/>
                  </a:lnTo>
                  <a:lnTo>
                    <a:pt x="1921" y="780"/>
                  </a:lnTo>
                  <a:lnTo>
                    <a:pt x="1766" y="790"/>
                  </a:lnTo>
                  <a:lnTo>
                    <a:pt x="1516" y="1047"/>
                  </a:lnTo>
                  <a:lnTo>
                    <a:pt x="1396" y="1007"/>
                  </a:lnTo>
                  <a:lnTo>
                    <a:pt x="1271" y="1047"/>
                  </a:lnTo>
                  <a:lnTo>
                    <a:pt x="1246" y="1207"/>
                  </a:lnTo>
                  <a:lnTo>
                    <a:pt x="1406" y="1262"/>
                  </a:lnTo>
                  <a:lnTo>
                    <a:pt x="1621" y="1452"/>
                  </a:lnTo>
                  <a:lnTo>
                    <a:pt x="1771" y="1592"/>
                  </a:lnTo>
                  <a:lnTo>
                    <a:pt x="1781" y="1742"/>
                  </a:lnTo>
                  <a:lnTo>
                    <a:pt x="1412" y="1557"/>
                  </a:lnTo>
                  <a:lnTo>
                    <a:pt x="1327" y="1563"/>
                  </a:lnTo>
                  <a:lnTo>
                    <a:pt x="1350" y="1666"/>
                  </a:lnTo>
                  <a:lnTo>
                    <a:pt x="1381" y="1773"/>
                  </a:lnTo>
                  <a:lnTo>
                    <a:pt x="1316" y="1871"/>
                  </a:lnTo>
                  <a:lnTo>
                    <a:pt x="1214" y="1812"/>
                  </a:lnTo>
                  <a:lnTo>
                    <a:pt x="1051" y="1788"/>
                  </a:lnTo>
                  <a:lnTo>
                    <a:pt x="973" y="1833"/>
                  </a:lnTo>
                  <a:lnTo>
                    <a:pt x="853" y="1828"/>
                  </a:lnTo>
                  <a:lnTo>
                    <a:pt x="909" y="1722"/>
                  </a:lnTo>
                  <a:lnTo>
                    <a:pt x="881" y="1617"/>
                  </a:lnTo>
                  <a:lnTo>
                    <a:pt x="659" y="1616"/>
                  </a:lnTo>
                  <a:lnTo>
                    <a:pt x="510" y="1677"/>
                  </a:lnTo>
                  <a:lnTo>
                    <a:pt x="345" y="1652"/>
                  </a:lnTo>
                  <a:lnTo>
                    <a:pt x="354" y="1577"/>
                  </a:lnTo>
                  <a:lnTo>
                    <a:pt x="510" y="1424"/>
                  </a:lnTo>
                  <a:lnTo>
                    <a:pt x="506" y="1331"/>
                  </a:lnTo>
                  <a:lnTo>
                    <a:pt x="386" y="1302"/>
                  </a:lnTo>
                  <a:lnTo>
                    <a:pt x="332" y="1188"/>
                  </a:lnTo>
                  <a:lnTo>
                    <a:pt x="346" y="977"/>
                  </a:lnTo>
                  <a:lnTo>
                    <a:pt x="227" y="1022"/>
                  </a:lnTo>
                  <a:lnTo>
                    <a:pt x="119" y="883"/>
                  </a:lnTo>
                  <a:lnTo>
                    <a:pt x="0" y="760"/>
                  </a:lnTo>
                  <a:lnTo>
                    <a:pt x="26" y="569"/>
                  </a:lnTo>
                  <a:lnTo>
                    <a:pt x="87" y="506"/>
                  </a:lnTo>
                  <a:lnTo>
                    <a:pt x="249" y="504"/>
                  </a:lnTo>
                  <a:lnTo>
                    <a:pt x="311" y="446"/>
                  </a:lnTo>
                  <a:lnTo>
                    <a:pt x="362" y="536"/>
                  </a:lnTo>
                  <a:lnTo>
                    <a:pt x="476" y="476"/>
                  </a:lnTo>
                  <a:lnTo>
                    <a:pt x="476" y="571"/>
                  </a:lnTo>
                  <a:lnTo>
                    <a:pt x="579" y="631"/>
                  </a:lnTo>
                  <a:lnTo>
                    <a:pt x="611" y="550"/>
                  </a:lnTo>
                  <a:lnTo>
                    <a:pt x="687" y="491"/>
                  </a:lnTo>
                  <a:lnTo>
                    <a:pt x="765" y="566"/>
                  </a:lnTo>
                  <a:lnTo>
                    <a:pt x="977" y="502"/>
                  </a:lnTo>
                  <a:lnTo>
                    <a:pt x="1077" y="487"/>
                  </a:lnTo>
                  <a:lnTo>
                    <a:pt x="1171" y="330"/>
                  </a:lnTo>
                  <a:lnTo>
                    <a:pt x="1345" y="377"/>
                  </a:lnTo>
                  <a:lnTo>
                    <a:pt x="1451" y="435"/>
                  </a:lnTo>
                  <a:lnTo>
                    <a:pt x="1471" y="527"/>
                  </a:lnTo>
                  <a:lnTo>
                    <a:pt x="1561" y="541"/>
                  </a:lnTo>
                  <a:lnTo>
                    <a:pt x="1586" y="430"/>
                  </a:lnTo>
                  <a:lnTo>
                    <a:pt x="1711" y="451"/>
                  </a:lnTo>
                  <a:lnTo>
                    <a:pt x="1846" y="400"/>
                  </a:lnTo>
                  <a:lnTo>
                    <a:pt x="1861" y="280"/>
                  </a:lnTo>
                  <a:lnTo>
                    <a:pt x="1891" y="145"/>
                  </a:lnTo>
                  <a:lnTo>
                    <a:pt x="1966" y="70"/>
                  </a:lnTo>
                  <a:lnTo>
                    <a:pt x="2086" y="0"/>
                  </a:lnTo>
                  <a:lnTo>
                    <a:pt x="2201" y="30"/>
                  </a:lnTo>
                  <a:close/>
                </a:path>
              </a:pathLst>
            </a:custGeom>
            <a:solidFill>
              <a:schemeClr val="accent6">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34" name="Freeform 16">
              <a:extLst>
                <a:ext uri="{FF2B5EF4-FFF2-40B4-BE49-F238E27FC236}">
                  <a16:creationId xmlns:a16="http://schemas.microsoft.com/office/drawing/2014/main" id="{AF863559-9C59-4EB8-94B4-2059741AF8C0}"/>
                </a:ext>
              </a:extLst>
            </p:cNvPr>
            <p:cNvSpPr>
              <a:spLocks/>
            </p:cNvSpPr>
            <p:nvPr/>
          </p:nvSpPr>
          <p:spPr bwMode="auto">
            <a:xfrm>
              <a:off x="4959538" y="3049213"/>
              <a:ext cx="600075" cy="989013"/>
            </a:xfrm>
            <a:custGeom>
              <a:avLst/>
              <a:gdLst>
                <a:gd name="T0" fmla="*/ 0 w 1891"/>
                <a:gd name="T1" fmla="*/ 0 h 3116"/>
                <a:gd name="T2" fmla="*/ 0 w 1891"/>
                <a:gd name="T3" fmla="*/ 0 h 3116"/>
                <a:gd name="T4" fmla="*/ 0 w 1891"/>
                <a:gd name="T5" fmla="*/ 0 h 3116"/>
                <a:gd name="T6" fmla="*/ 0 w 1891"/>
                <a:gd name="T7" fmla="*/ 0 h 3116"/>
                <a:gd name="T8" fmla="*/ 0 w 1891"/>
                <a:gd name="T9" fmla="*/ 0 h 3116"/>
                <a:gd name="T10" fmla="*/ 0 w 1891"/>
                <a:gd name="T11" fmla="*/ 0 h 3116"/>
                <a:gd name="T12" fmla="*/ 0 w 1891"/>
                <a:gd name="T13" fmla="*/ 0 h 3116"/>
                <a:gd name="T14" fmla="*/ 0 w 1891"/>
                <a:gd name="T15" fmla="*/ 0 h 3116"/>
                <a:gd name="T16" fmla="*/ 0 w 1891"/>
                <a:gd name="T17" fmla="*/ 0 h 3116"/>
                <a:gd name="T18" fmla="*/ 0 w 1891"/>
                <a:gd name="T19" fmla="*/ 0 h 3116"/>
                <a:gd name="T20" fmla="*/ 0 w 1891"/>
                <a:gd name="T21" fmla="*/ 0 h 3116"/>
                <a:gd name="T22" fmla="*/ 0 w 1891"/>
                <a:gd name="T23" fmla="*/ 0 h 3116"/>
                <a:gd name="T24" fmla="*/ 0 w 1891"/>
                <a:gd name="T25" fmla="*/ 0 h 3116"/>
                <a:gd name="T26" fmla="*/ 0 w 1891"/>
                <a:gd name="T27" fmla="*/ 0 h 3116"/>
                <a:gd name="T28" fmla="*/ 0 w 1891"/>
                <a:gd name="T29" fmla="*/ 0 h 3116"/>
                <a:gd name="T30" fmla="*/ 0 w 1891"/>
                <a:gd name="T31" fmla="*/ 0 h 3116"/>
                <a:gd name="T32" fmla="*/ 0 w 1891"/>
                <a:gd name="T33" fmla="*/ 0 h 3116"/>
                <a:gd name="T34" fmla="*/ 0 w 1891"/>
                <a:gd name="T35" fmla="*/ 0 h 3116"/>
                <a:gd name="T36" fmla="*/ 0 w 1891"/>
                <a:gd name="T37" fmla="*/ 0 h 3116"/>
                <a:gd name="T38" fmla="*/ 0 w 1891"/>
                <a:gd name="T39" fmla="*/ 0 h 3116"/>
                <a:gd name="T40" fmla="*/ 0 w 1891"/>
                <a:gd name="T41" fmla="*/ 0 h 3116"/>
                <a:gd name="T42" fmla="*/ 0 w 1891"/>
                <a:gd name="T43" fmla="*/ 0 h 3116"/>
                <a:gd name="T44" fmla="*/ 0 w 1891"/>
                <a:gd name="T45" fmla="*/ 0 h 3116"/>
                <a:gd name="T46" fmla="*/ 0 w 1891"/>
                <a:gd name="T47" fmla="*/ 0 h 3116"/>
                <a:gd name="T48" fmla="*/ 0 w 1891"/>
                <a:gd name="T49" fmla="*/ 0 h 3116"/>
                <a:gd name="T50" fmla="*/ 0 w 1891"/>
                <a:gd name="T51" fmla="*/ 0 h 3116"/>
                <a:gd name="T52" fmla="*/ 0 w 1891"/>
                <a:gd name="T53" fmla="*/ 0 h 3116"/>
                <a:gd name="T54" fmla="*/ 0 w 1891"/>
                <a:gd name="T55" fmla="*/ 0 h 3116"/>
                <a:gd name="T56" fmla="*/ 0 w 1891"/>
                <a:gd name="T57" fmla="*/ 0 h 3116"/>
                <a:gd name="T58" fmla="*/ 0 w 1891"/>
                <a:gd name="T59" fmla="*/ 0 h 3116"/>
                <a:gd name="T60" fmla="*/ 0 w 1891"/>
                <a:gd name="T61" fmla="*/ 0 h 3116"/>
                <a:gd name="T62" fmla="*/ 0 w 1891"/>
                <a:gd name="T63" fmla="*/ 0 h 3116"/>
                <a:gd name="T64" fmla="*/ 0 w 1891"/>
                <a:gd name="T65" fmla="*/ 0 h 3116"/>
                <a:gd name="T66" fmla="*/ 0 w 1891"/>
                <a:gd name="T67" fmla="*/ 0 h 3116"/>
                <a:gd name="T68" fmla="*/ 0 w 1891"/>
                <a:gd name="T69" fmla="*/ 0 h 3116"/>
                <a:gd name="T70" fmla="*/ 0 w 1891"/>
                <a:gd name="T71" fmla="*/ 0 h 3116"/>
                <a:gd name="T72" fmla="*/ 0 w 1891"/>
                <a:gd name="T73" fmla="*/ 0 h 3116"/>
                <a:gd name="T74" fmla="*/ 0 w 1891"/>
                <a:gd name="T75" fmla="*/ 0 h 3116"/>
                <a:gd name="T76" fmla="*/ 0 w 1891"/>
                <a:gd name="T77" fmla="*/ 0 h 3116"/>
                <a:gd name="T78" fmla="*/ 0 w 1891"/>
                <a:gd name="T79" fmla="*/ 0 h 3116"/>
                <a:gd name="T80" fmla="*/ 0 w 1891"/>
                <a:gd name="T81" fmla="*/ 0 h 3116"/>
                <a:gd name="T82" fmla="*/ 0 w 1891"/>
                <a:gd name="T83" fmla="*/ 0 h 31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91" h="3116">
                  <a:moveTo>
                    <a:pt x="879" y="3116"/>
                  </a:moveTo>
                  <a:lnTo>
                    <a:pt x="1050" y="3042"/>
                  </a:lnTo>
                  <a:lnTo>
                    <a:pt x="1150" y="2882"/>
                  </a:lnTo>
                  <a:lnTo>
                    <a:pt x="1495" y="2897"/>
                  </a:lnTo>
                  <a:lnTo>
                    <a:pt x="1680" y="2847"/>
                  </a:lnTo>
                  <a:lnTo>
                    <a:pt x="1590" y="2566"/>
                  </a:lnTo>
                  <a:lnTo>
                    <a:pt x="1588" y="2354"/>
                  </a:lnTo>
                  <a:lnTo>
                    <a:pt x="1545" y="2276"/>
                  </a:lnTo>
                  <a:lnTo>
                    <a:pt x="1605" y="2176"/>
                  </a:lnTo>
                  <a:lnTo>
                    <a:pt x="1464" y="2125"/>
                  </a:lnTo>
                  <a:lnTo>
                    <a:pt x="1465" y="2038"/>
                  </a:lnTo>
                  <a:lnTo>
                    <a:pt x="1359" y="1981"/>
                  </a:lnTo>
                  <a:lnTo>
                    <a:pt x="1345" y="1843"/>
                  </a:lnTo>
                  <a:lnTo>
                    <a:pt x="1410" y="1796"/>
                  </a:lnTo>
                  <a:lnTo>
                    <a:pt x="1440" y="1706"/>
                  </a:lnTo>
                  <a:lnTo>
                    <a:pt x="1360" y="1591"/>
                  </a:lnTo>
                  <a:lnTo>
                    <a:pt x="1150" y="1499"/>
                  </a:lnTo>
                  <a:lnTo>
                    <a:pt x="1060" y="1409"/>
                  </a:lnTo>
                  <a:lnTo>
                    <a:pt x="1120" y="1244"/>
                  </a:lnTo>
                  <a:lnTo>
                    <a:pt x="1215" y="1269"/>
                  </a:lnTo>
                  <a:lnTo>
                    <a:pt x="1270" y="1214"/>
                  </a:lnTo>
                  <a:lnTo>
                    <a:pt x="1230" y="1134"/>
                  </a:lnTo>
                  <a:lnTo>
                    <a:pt x="1320" y="1104"/>
                  </a:lnTo>
                  <a:lnTo>
                    <a:pt x="1450" y="1134"/>
                  </a:lnTo>
                  <a:lnTo>
                    <a:pt x="1495" y="1049"/>
                  </a:lnTo>
                  <a:lnTo>
                    <a:pt x="1396" y="924"/>
                  </a:lnTo>
                  <a:lnTo>
                    <a:pt x="1303" y="942"/>
                  </a:lnTo>
                  <a:lnTo>
                    <a:pt x="1150" y="774"/>
                  </a:lnTo>
                  <a:lnTo>
                    <a:pt x="1075" y="794"/>
                  </a:lnTo>
                  <a:lnTo>
                    <a:pt x="1065" y="704"/>
                  </a:lnTo>
                  <a:lnTo>
                    <a:pt x="1090" y="592"/>
                  </a:lnTo>
                  <a:lnTo>
                    <a:pt x="1260" y="493"/>
                  </a:lnTo>
                  <a:lnTo>
                    <a:pt x="1173" y="420"/>
                  </a:lnTo>
                  <a:lnTo>
                    <a:pt x="1215" y="358"/>
                  </a:lnTo>
                  <a:lnTo>
                    <a:pt x="1330" y="443"/>
                  </a:lnTo>
                  <a:lnTo>
                    <a:pt x="1305" y="524"/>
                  </a:lnTo>
                  <a:lnTo>
                    <a:pt x="1375" y="569"/>
                  </a:lnTo>
                  <a:lnTo>
                    <a:pt x="1495" y="493"/>
                  </a:lnTo>
                  <a:lnTo>
                    <a:pt x="1455" y="428"/>
                  </a:lnTo>
                  <a:lnTo>
                    <a:pt x="1545" y="428"/>
                  </a:lnTo>
                  <a:lnTo>
                    <a:pt x="1585" y="524"/>
                  </a:lnTo>
                  <a:lnTo>
                    <a:pt x="1635" y="599"/>
                  </a:lnTo>
                  <a:lnTo>
                    <a:pt x="1755" y="669"/>
                  </a:lnTo>
                  <a:lnTo>
                    <a:pt x="1770" y="539"/>
                  </a:lnTo>
                  <a:lnTo>
                    <a:pt x="1855" y="503"/>
                  </a:lnTo>
                  <a:lnTo>
                    <a:pt x="1891" y="234"/>
                  </a:lnTo>
                  <a:lnTo>
                    <a:pt x="1657" y="163"/>
                  </a:lnTo>
                  <a:lnTo>
                    <a:pt x="1584" y="205"/>
                  </a:lnTo>
                  <a:lnTo>
                    <a:pt x="1398" y="92"/>
                  </a:lnTo>
                  <a:lnTo>
                    <a:pt x="1359" y="6"/>
                  </a:lnTo>
                  <a:lnTo>
                    <a:pt x="1210" y="59"/>
                  </a:lnTo>
                  <a:lnTo>
                    <a:pt x="1075" y="68"/>
                  </a:lnTo>
                  <a:lnTo>
                    <a:pt x="990" y="0"/>
                  </a:lnTo>
                  <a:lnTo>
                    <a:pt x="949" y="70"/>
                  </a:lnTo>
                  <a:lnTo>
                    <a:pt x="1005" y="148"/>
                  </a:lnTo>
                  <a:lnTo>
                    <a:pt x="1090" y="268"/>
                  </a:lnTo>
                  <a:lnTo>
                    <a:pt x="1063" y="388"/>
                  </a:lnTo>
                  <a:lnTo>
                    <a:pt x="1149" y="509"/>
                  </a:lnTo>
                  <a:lnTo>
                    <a:pt x="960" y="614"/>
                  </a:lnTo>
                  <a:lnTo>
                    <a:pt x="909" y="729"/>
                  </a:lnTo>
                  <a:lnTo>
                    <a:pt x="1018" y="856"/>
                  </a:lnTo>
                  <a:lnTo>
                    <a:pt x="1045" y="959"/>
                  </a:lnTo>
                  <a:lnTo>
                    <a:pt x="960" y="969"/>
                  </a:lnTo>
                  <a:lnTo>
                    <a:pt x="939" y="1034"/>
                  </a:lnTo>
                  <a:lnTo>
                    <a:pt x="960" y="1119"/>
                  </a:lnTo>
                  <a:lnTo>
                    <a:pt x="975" y="1240"/>
                  </a:lnTo>
                  <a:lnTo>
                    <a:pt x="939" y="1359"/>
                  </a:lnTo>
                  <a:lnTo>
                    <a:pt x="1005" y="1438"/>
                  </a:lnTo>
                  <a:lnTo>
                    <a:pt x="944" y="1576"/>
                  </a:lnTo>
                  <a:lnTo>
                    <a:pt x="853" y="1709"/>
                  </a:lnTo>
                  <a:lnTo>
                    <a:pt x="678" y="1844"/>
                  </a:lnTo>
                  <a:lnTo>
                    <a:pt x="519" y="1856"/>
                  </a:lnTo>
                  <a:lnTo>
                    <a:pt x="268" y="2111"/>
                  </a:lnTo>
                  <a:lnTo>
                    <a:pt x="151" y="2071"/>
                  </a:lnTo>
                  <a:lnTo>
                    <a:pt x="25" y="2111"/>
                  </a:lnTo>
                  <a:lnTo>
                    <a:pt x="0" y="2272"/>
                  </a:lnTo>
                  <a:lnTo>
                    <a:pt x="160" y="2326"/>
                  </a:lnTo>
                  <a:lnTo>
                    <a:pt x="355" y="2498"/>
                  </a:lnTo>
                  <a:lnTo>
                    <a:pt x="526" y="2658"/>
                  </a:lnTo>
                  <a:lnTo>
                    <a:pt x="534" y="2807"/>
                  </a:lnTo>
                  <a:lnTo>
                    <a:pt x="629" y="2942"/>
                  </a:lnTo>
                  <a:lnTo>
                    <a:pt x="719" y="2907"/>
                  </a:lnTo>
                  <a:lnTo>
                    <a:pt x="774" y="3012"/>
                  </a:lnTo>
                  <a:lnTo>
                    <a:pt x="869" y="3002"/>
                  </a:lnTo>
                  <a:lnTo>
                    <a:pt x="879" y="3116"/>
                  </a:lnTo>
                  <a:close/>
                </a:path>
              </a:pathLst>
            </a:custGeom>
            <a:solidFill>
              <a:schemeClr val="accent6">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dirty="0">
                <a:solidFill>
                  <a:schemeClr val="tx1"/>
                </a:solidFill>
              </a:endParaRPr>
            </a:p>
          </p:txBody>
        </p:sp>
        <p:sp>
          <p:nvSpPr>
            <p:cNvPr id="335" name="Freeform 17">
              <a:extLst>
                <a:ext uri="{FF2B5EF4-FFF2-40B4-BE49-F238E27FC236}">
                  <a16:creationId xmlns:a16="http://schemas.microsoft.com/office/drawing/2014/main" id="{37CC880C-9303-46A9-BACC-15D20E95CA8E}"/>
                </a:ext>
              </a:extLst>
            </p:cNvPr>
            <p:cNvSpPr>
              <a:spLocks/>
            </p:cNvSpPr>
            <p:nvPr/>
          </p:nvSpPr>
          <p:spPr bwMode="auto">
            <a:xfrm>
              <a:off x="3195825" y="2436438"/>
              <a:ext cx="466725" cy="568325"/>
            </a:xfrm>
            <a:custGeom>
              <a:avLst/>
              <a:gdLst>
                <a:gd name="T0" fmla="*/ 0 w 1471"/>
                <a:gd name="T1" fmla="*/ 0 h 1788"/>
                <a:gd name="T2" fmla="*/ 0 w 1471"/>
                <a:gd name="T3" fmla="*/ 0 h 1788"/>
                <a:gd name="T4" fmla="*/ 0 w 1471"/>
                <a:gd name="T5" fmla="*/ 0 h 1788"/>
                <a:gd name="T6" fmla="*/ 0 w 1471"/>
                <a:gd name="T7" fmla="*/ 0 h 1788"/>
                <a:gd name="T8" fmla="*/ 0 w 1471"/>
                <a:gd name="T9" fmla="*/ 0 h 1788"/>
                <a:gd name="T10" fmla="*/ 0 w 1471"/>
                <a:gd name="T11" fmla="*/ 0 h 1788"/>
                <a:gd name="T12" fmla="*/ 0 w 1471"/>
                <a:gd name="T13" fmla="*/ 0 h 1788"/>
                <a:gd name="T14" fmla="*/ 0 w 1471"/>
                <a:gd name="T15" fmla="*/ 0 h 1788"/>
                <a:gd name="T16" fmla="*/ 0 w 1471"/>
                <a:gd name="T17" fmla="*/ 0 h 1788"/>
                <a:gd name="T18" fmla="*/ 0 w 1471"/>
                <a:gd name="T19" fmla="*/ 0 h 1788"/>
                <a:gd name="T20" fmla="*/ 0 w 1471"/>
                <a:gd name="T21" fmla="*/ 0 h 1788"/>
                <a:gd name="T22" fmla="*/ 0 w 1471"/>
                <a:gd name="T23" fmla="*/ 0 h 1788"/>
                <a:gd name="T24" fmla="*/ 0 w 1471"/>
                <a:gd name="T25" fmla="*/ 0 h 1788"/>
                <a:gd name="T26" fmla="*/ 0 w 1471"/>
                <a:gd name="T27" fmla="*/ 0 h 1788"/>
                <a:gd name="T28" fmla="*/ 0 w 1471"/>
                <a:gd name="T29" fmla="*/ 0 h 1788"/>
                <a:gd name="T30" fmla="*/ 0 w 1471"/>
                <a:gd name="T31" fmla="*/ 0 h 1788"/>
                <a:gd name="T32" fmla="*/ 0 w 1471"/>
                <a:gd name="T33" fmla="*/ 0 h 1788"/>
                <a:gd name="T34" fmla="*/ 0 w 1471"/>
                <a:gd name="T35" fmla="*/ 0 h 1788"/>
                <a:gd name="T36" fmla="*/ 0 w 1471"/>
                <a:gd name="T37" fmla="*/ 0 h 1788"/>
                <a:gd name="T38" fmla="*/ 0 w 1471"/>
                <a:gd name="T39" fmla="*/ 0 h 1788"/>
                <a:gd name="T40" fmla="*/ 0 w 1471"/>
                <a:gd name="T41" fmla="*/ 0 h 1788"/>
                <a:gd name="T42" fmla="*/ 0 w 1471"/>
                <a:gd name="T43" fmla="*/ 0 h 1788"/>
                <a:gd name="T44" fmla="*/ 0 w 1471"/>
                <a:gd name="T45" fmla="*/ 0 h 1788"/>
                <a:gd name="T46" fmla="*/ 0 w 1471"/>
                <a:gd name="T47" fmla="*/ 0 h 1788"/>
                <a:gd name="T48" fmla="*/ 0 w 1471"/>
                <a:gd name="T49" fmla="*/ 0 h 1788"/>
                <a:gd name="T50" fmla="*/ 0 w 1471"/>
                <a:gd name="T51" fmla="*/ 0 h 1788"/>
                <a:gd name="T52" fmla="*/ 0 w 1471"/>
                <a:gd name="T53" fmla="*/ 0 h 1788"/>
                <a:gd name="T54" fmla="*/ 0 w 1471"/>
                <a:gd name="T55" fmla="*/ 0 h 1788"/>
                <a:gd name="T56" fmla="*/ 0 w 1471"/>
                <a:gd name="T57" fmla="*/ 0 h 1788"/>
                <a:gd name="T58" fmla="*/ 0 w 1471"/>
                <a:gd name="T59" fmla="*/ 0 h 1788"/>
                <a:gd name="T60" fmla="*/ 0 w 1471"/>
                <a:gd name="T61" fmla="*/ 0 h 1788"/>
                <a:gd name="T62" fmla="*/ 0 w 1471"/>
                <a:gd name="T63" fmla="*/ 0 h 1788"/>
                <a:gd name="T64" fmla="*/ 0 w 1471"/>
                <a:gd name="T65" fmla="*/ 0 h 1788"/>
                <a:gd name="T66" fmla="*/ 0 w 1471"/>
                <a:gd name="T67" fmla="*/ 0 h 1788"/>
                <a:gd name="T68" fmla="*/ 0 w 1471"/>
                <a:gd name="T69" fmla="*/ 0 h 1788"/>
                <a:gd name="T70" fmla="*/ 0 w 1471"/>
                <a:gd name="T71" fmla="*/ 0 h 1788"/>
                <a:gd name="T72" fmla="*/ 0 w 1471"/>
                <a:gd name="T73" fmla="*/ 0 h 1788"/>
                <a:gd name="T74" fmla="*/ 0 w 1471"/>
                <a:gd name="T75" fmla="*/ 0 h 1788"/>
                <a:gd name="T76" fmla="*/ 0 w 1471"/>
                <a:gd name="T77" fmla="*/ 0 h 1788"/>
                <a:gd name="T78" fmla="*/ 0 w 1471"/>
                <a:gd name="T79" fmla="*/ 0 h 1788"/>
                <a:gd name="T80" fmla="*/ 0 w 1471"/>
                <a:gd name="T81" fmla="*/ 0 h 1788"/>
                <a:gd name="T82" fmla="*/ 0 w 1471"/>
                <a:gd name="T83" fmla="*/ 0 h 1788"/>
                <a:gd name="T84" fmla="*/ 0 w 1471"/>
                <a:gd name="T85" fmla="*/ 0 h 1788"/>
                <a:gd name="T86" fmla="*/ 0 w 1471"/>
                <a:gd name="T87" fmla="*/ 0 h 1788"/>
                <a:gd name="T88" fmla="*/ 0 w 1471"/>
                <a:gd name="T89" fmla="*/ 0 h 178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471" h="1788">
                  <a:moveTo>
                    <a:pt x="33" y="543"/>
                  </a:moveTo>
                  <a:lnTo>
                    <a:pt x="196" y="498"/>
                  </a:lnTo>
                  <a:lnTo>
                    <a:pt x="332" y="574"/>
                  </a:lnTo>
                  <a:lnTo>
                    <a:pt x="347" y="711"/>
                  </a:lnTo>
                  <a:lnTo>
                    <a:pt x="514" y="619"/>
                  </a:lnTo>
                  <a:lnTo>
                    <a:pt x="646" y="624"/>
                  </a:lnTo>
                  <a:lnTo>
                    <a:pt x="740" y="679"/>
                  </a:lnTo>
                  <a:lnTo>
                    <a:pt x="816" y="573"/>
                  </a:lnTo>
                  <a:lnTo>
                    <a:pt x="828" y="456"/>
                  </a:lnTo>
                  <a:lnTo>
                    <a:pt x="997" y="468"/>
                  </a:lnTo>
                  <a:lnTo>
                    <a:pt x="1022" y="368"/>
                  </a:lnTo>
                  <a:lnTo>
                    <a:pt x="1087" y="262"/>
                  </a:lnTo>
                  <a:lnTo>
                    <a:pt x="1172" y="292"/>
                  </a:lnTo>
                  <a:lnTo>
                    <a:pt x="1221" y="290"/>
                  </a:lnTo>
                  <a:lnTo>
                    <a:pt x="1206" y="137"/>
                  </a:lnTo>
                  <a:lnTo>
                    <a:pt x="1143" y="111"/>
                  </a:lnTo>
                  <a:lnTo>
                    <a:pt x="1113" y="65"/>
                  </a:lnTo>
                  <a:lnTo>
                    <a:pt x="1110" y="42"/>
                  </a:lnTo>
                  <a:lnTo>
                    <a:pt x="1141" y="38"/>
                  </a:lnTo>
                  <a:lnTo>
                    <a:pt x="1147" y="18"/>
                  </a:lnTo>
                  <a:lnTo>
                    <a:pt x="1153" y="2"/>
                  </a:lnTo>
                  <a:lnTo>
                    <a:pt x="1170" y="0"/>
                  </a:lnTo>
                  <a:lnTo>
                    <a:pt x="1206" y="39"/>
                  </a:lnTo>
                  <a:lnTo>
                    <a:pt x="1339" y="149"/>
                  </a:lnTo>
                  <a:lnTo>
                    <a:pt x="1317" y="197"/>
                  </a:lnTo>
                  <a:lnTo>
                    <a:pt x="1298" y="242"/>
                  </a:lnTo>
                  <a:lnTo>
                    <a:pt x="1471" y="346"/>
                  </a:lnTo>
                  <a:lnTo>
                    <a:pt x="1417" y="460"/>
                  </a:lnTo>
                  <a:lnTo>
                    <a:pt x="1299" y="562"/>
                  </a:lnTo>
                  <a:lnTo>
                    <a:pt x="1221" y="744"/>
                  </a:lnTo>
                  <a:lnTo>
                    <a:pt x="1283" y="1099"/>
                  </a:lnTo>
                  <a:lnTo>
                    <a:pt x="1266" y="1151"/>
                  </a:lnTo>
                  <a:lnTo>
                    <a:pt x="1194" y="1181"/>
                  </a:lnTo>
                  <a:lnTo>
                    <a:pt x="1206" y="1263"/>
                  </a:lnTo>
                  <a:lnTo>
                    <a:pt x="1159" y="1296"/>
                  </a:lnTo>
                  <a:lnTo>
                    <a:pt x="1197" y="1329"/>
                  </a:lnTo>
                  <a:lnTo>
                    <a:pt x="1249" y="1304"/>
                  </a:lnTo>
                  <a:lnTo>
                    <a:pt x="1296" y="1373"/>
                  </a:lnTo>
                  <a:lnTo>
                    <a:pt x="1351" y="1328"/>
                  </a:lnTo>
                  <a:lnTo>
                    <a:pt x="1433" y="1449"/>
                  </a:lnTo>
                  <a:lnTo>
                    <a:pt x="1429" y="1568"/>
                  </a:lnTo>
                  <a:lnTo>
                    <a:pt x="1342" y="1748"/>
                  </a:lnTo>
                  <a:lnTo>
                    <a:pt x="1205" y="1734"/>
                  </a:lnTo>
                  <a:lnTo>
                    <a:pt x="1133" y="1788"/>
                  </a:lnTo>
                  <a:lnTo>
                    <a:pt x="1132" y="1625"/>
                  </a:lnTo>
                  <a:lnTo>
                    <a:pt x="1102" y="1489"/>
                  </a:lnTo>
                  <a:lnTo>
                    <a:pt x="1027" y="1585"/>
                  </a:lnTo>
                  <a:lnTo>
                    <a:pt x="932" y="1630"/>
                  </a:lnTo>
                  <a:lnTo>
                    <a:pt x="887" y="1540"/>
                  </a:lnTo>
                  <a:lnTo>
                    <a:pt x="787" y="1570"/>
                  </a:lnTo>
                  <a:lnTo>
                    <a:pt x="740" y="1704"/>
                  </a:lnTo>
                  <a:lnTo>
                    <a:pt x="667" y="1685"/>
                  </a:lnTo>
                  <a:lnTo>
                    <a:pt x="691" y="1535"/>
                  </a:lnTo>
                  <a:lnTo>
                    <a:pt x="631" y="1400"/>
                  </a:lnTo>
                  <a:lnTo>
                    <a:pt x="485" y="1295"/>
                  </a:lnTo>
                  <a:lnTo>
                    <a:pt x="497" y="1090"/>
                  </a:lnTo>
                  <a:lnTo>
                    <a:pt x="436" y="1012"/>
                  </a:lnTo>
                  <a:lnTo>
                    <a:pt x="440" y="880"/>
                  </a:lnTo>
                  <a:lnTo>
                    <a:pt x="307" y="904"/>
                  </a:lnTo>
                  <a:lnTo>
                    <a:pt x="63" y="874"/>
                  </a:lnTo>
                  <a:lnTo>
                    <a:pt x="60" y="715"/>
                  </a:lnTo>
                  <a:lnTo>
                    <a:pt x="0" y="624"/>
                  </a:lnTo>
                  <a:lnTo>
                    <a:pt x="33" y="543"/>
                  </a:lnTo>
                  <a:close/>
                </a:path>
              </a:pathLst>
            </a:custGeom>
            <a:solidFill>
              <a:schemeClr val="accent1">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36" name="Freeform 18">
              <a:extLst>
                <a:ext uri="{FF2B5EF4-FFF2-40B4-BE49-F238E27FC236}">
                  <a16:creationId xmlns:a16="http://schemas.microsoft.com/office/drawing/2014/main" id="{C59D9304-04E8-45AE-838B-8200C29CD644}"/>
                </a:ext>
              </a:extLst>
            </p:cNvPr>
            <p:cNvSpPr>
              <a:spLocks/>
            </p:cNvSpPr>
            <p:nvPr/>
          </p:nvSpPr>
          <p:spPr bwMode="auto">
            <a:xfrm>
              <a:off x="3376800" y="5459038"/>
              <a:ext cx="704850" cy="954088"/>
            </a:xfrm>
            <a:custGeom>
              <a:avLst/>
              <a:gdLst>
                <a:gd name="T0" fmla="*/ 0 w 2218"/>
                <a:gd name="T1" fmla="*/ 0 h 3005"/>
                <a:gd name="T2" fmla="*/ 0 w 2218"/>
                <a:gd name="T3" fmla="*/ 0 h 3005"/>
                <a:gd name="T4" fmla="*/ 0 w 2218"/>
                <a:gd name="T5" fmla="*/ 0 h 3005"/>
                <a:gd name="T6" fmla="*/ 0 w 2218"/>
                <a:gd name="T7" fmla="*/ 0 h 3005"/>
                <a:gd name="T8" fmla="*/ 0 w 2218"/>
                <a:gd name="T9" fmla="*/ 0 h 3005"/>
                <a:gd name="T10" fmla="*/ 0 w 2218"/>
                <a:gd name="T11" fmla="*/ 0 h 3005"/>
                <a:gd name="T12" fmla="*/ 0 w 2218"/>
                <a:gd name="T13" fmla="*/ 0 h 3005"/>
                <a:gd name="T14" fmla="*/ 0 w 2218"/>
                <a:gd name="T15" fmla="*/ 0 h 3005"/>
                <a:gd name="T16" fmla="*/ 0 w 2218"/>
                <a:gd name="T17" fmla="*/ 0 h 3005"/>
                <a:gd name="T18" fmla="*/ 0 w 2218"/>
                <a:gd name="T19" fmla="*/ 0 h 3005"/>
                <a:gd name="T20" fmla="*/ 0 w 2218"/>
                <a:gd name="T21" fmla="*/ 0 h 3005"/>
                <a:gd name="T22" fmla="*/ 0 w 2218"/>
                <a:gd name="T23" fmla="*/ 0 h 3005"/>
                <a:gd name="T24" fmla="*/ 0 w 2218"/>
                <a:gd name="T25" fmla="*/ 0 h 3005"/>
                <a:gd name="T26" fmla="*/ 0 w 2218"/>
                <a:gd name="T27" fmla="*/ 0 h 3005"/>
                <a:gd name="T28" fmla="*/ 0 w 2218"/>
                <a:gd name="T29" fmla="*/ 0 h 3005"/>
                <a:gd name="T30" fmla="*/ 0 w 2218"/>
                <a:gd name="T31" fmla="*/ 0 h 3005"/>
                <a:gd name="T32" fmla="*/ 0 w 2218"/>
                <a:gd name="T33" fmla="*/ 0 h 3005"/>
                <a:gd name="T34" fmla="*/ 0 w 2218"/>
                <a:gd name="T35" fmla="*/ 0 h 3005"/>
                <a:gd name="T36" fmla="*/ 0 w 2218"/>
                <a:gd name="T37" fmla="*/ 0 h 3005"/>
                <a:gd name="T38" fmla="*/ 0 w 2218"/>
                <a:gd name="T39" fmla="*/ 0 h 3005"/>
                <a:gd name="T40" fmla="*/ 0 w 2218"/>
                <a:gd name="T41" fmla="*/ 0 h 3005"/>
                <a:gd name="T42" fmla="*/ 0 w 2218"/>
                <a:gd name="T43" fmla="*/ 0 h 3005"/>
                <a:gd name="T44" fmla="*/ 0 w 2218"/>
                <a:gd name="T45" fmla="*/ 0 h 3005"/>
                <a:gd name="T46" fmla="*/ 0 w 2218"/>
                <a:gd name="T47" fmla="*/ 0 h 3005"/>
                <a:gd name="T48" fmla="*/ 0 w 2218"/>
                <a:gd name="T49" fmla="*/ 0 h 3005"/>
                <a:gd name="T50" fmla="*/ 0 w 2218"/>
                <a:gd name="T51" fmla="*/ 0 h 3005"/>
                <a:gd name="T52" fmla="*/ 0 w 2218"/>
                <a:gd name="T53" fmla="*/ 0 h 3005"/>
                <a:gd name="T54" fmla="*/ 0 w 2218"/>
                <a:gd name="T55" fmla="*/ 0 h 3005"/>
                <a:gd name="T56" fmla="*/ 0 w 2218"/>
                <a:gd name="T57" fmla="*/ 0 h 3005"/>
                <a:gd name="T58" fmla="*/ 0 w 2218"/>
                <a:gd name="T59" fmla="*/ 0 h 3005"/>
                <a:gd name="T60" fmla="*/ 0 w 2218"/>
                <a:gd name="T61" fmla="*/ 0 h 3005"/>
                <a:gd name="T62" fmla="*/ 0 w 2218"/>
                <a:gd name="T63" fmla="*/ 0 h 3005"/>
                <a:gd name="T64" fmla="*/ 0 w 2218"/>
                <a:gd name="T65" fmla="*/ 0 h 3005"/>
                <a:gd name="T66" fmla="*/ 0 w 2218"/>
                <a:gd name="T67" fmla="*/ 0 h 3005"/>
                <a:gd name="T68" fmla="*/ 0 w 2218"/>
                <a:gd name="T69" fmla="*/ 0 h 300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218" h="3005">
                  <a:moveTo>
                    <a:pt x="0" y="1120"/>
                  </a:moveTo>
                  <a:lnTo>
                    <a:pt x="120" y="1210"/>
                  </a:lnTo>
                  <a:lnTo>
                    <a:pt x="120" y="1315"/>
                  </a:lnTo>
                  <a:lnTo>
                    <a:pt x="215" y="1305"/>
                  </a:lnTo>
                  <a:lnTo>
                    <a:pt x="275" y="1395"/>
                  </a:lnTo>
                  <a:lnTo>
                    <a:pt x="210" y="1455"/>
                  </a:lnTo>
                  <a:lnTo>
                    <a:pt x="345" y="1561"/>
                  </a:lnTo>
                  <a:lnTo>
                    <a:pt x="285" y="1646"/>
                  </a:lnTo>
                  <a:lnTo>
                    <a:pt x="305" y="1831"/>
                  </a:lnTo>
                  <a:lnTo>
                    <a:pt x="375" y="1856"/>
                  </a:lnTo>
                  <a:lnTo>
                    <a:pt x="495" y="1796"/>
                  </a:lnTo>
                  <a:lnTo>
                    <a:pt x="540" y="1891"/>
                  </a:lnTo>
                  <a:lnTo>
                    <a:pt x="510" y="1981"/>
                  </a:lnTo>
                  <a:lnTo>
                    <a:pt x="530" y="2111"/>
                  </a:lnTo>
                  <a:lnTo>
                    <a:pt x="450" y="2166"/>
                  </a:lnTo>
                  <a:lnTo>
                    <a:pt x="545" y="2191"/>
                  </a:lnTo>
                  <a:lnTo>
                    <a:pt x="630" y="2261"/>
                  </a:lnTo>
                  <a:lnTo>
                    <a:pt x="570" y="2351"/>
                  </a:lnTo>
                  <a:lnTo>
                    <a:pt x="470" y="2501"/>
                  </a:lnTo>
                  <a:lnTo>
                    <a:pt x="495" y="2607"/>
                  </a:lnTo>
                  <a:lnTo>
                    <a:pt x="481" y="2695"/>
                  </a:lnTo>
                  <a:lnTo>
                    <a:pt x="514" y="2800"/>
                  </a:lnTo>
                  <a:lnTo>
                    <a:pt x="465" y="2953"/>
                  </a:lnTo>
                  <a:lnTo>
                    <a:pt x="562" y="2993"/>
                  </a:lnTo>
                  <a:lnTo>
                    <a:pt x="670" y="3005"/>
                  </a:lnTo>
                  <a:lnTo>
                    <a:pt x="750" y="2937"/>
                  </a:lnTo>
                  <a:lnTo>
                    <a:pt x="930" y="2833"/>
                  </a:lnTo>
                  <a:lnTo>
                    <a:pt x="1010" y="2746"/>
                  </a:lnTo>
                  <a:lnTo>
                    <a:pt x="1026" y="2632"/>
                  </a:lnTo>
                  <a:lnTo>
                    <a:pt x="1018" y="2541"/>
                  </a:lnTo>
                  <a:lnTo>
                    <a:pt x="1086" y="2461"/>
                  </a:lnTo>
                  <a:lnTo>
                    <a:pt x="1186" y="2401"/>
                  </a:lnTo>
                  <a:lnTo>
                    <a:pt x="1334" y="2349"/>
                  </a:lnTo>
                  <a:lnTo>
                    <a:pt x="1542" y="2329"/>
                  </a:lnTo>
                  <a:lnTo>
                    <a:pt x="1498" y="2289"/>
                  </a:lnTo>
                  <a:lnTo>
                    <a:pt x="1422" y="2205"/>
                  </a:lnTo>
                  <a:lnTo>
                    <a:pt x="1486" y="2089"/>
                  </a:lnTo>
                  <a:lnTo>
                    <a:pt x="1554" y="1981"/>
                  </a:lnTo>
                  <a:lnTo>
                    <a:pt x="1650" y="1861"/>
                  </a:lnTo>
                  <a:lnTo>
                    <a:pt x="1682" y="1753"/>
                  </a:lnTo>
                  <a:lnTo>
                    <a:pt x="1810" y="1741"/>
                  </a:lnTo>
                  <a:lnTo>
                    <a:pt x="1950" y="1793"/>
                  </a:lnTo>
                  <a:lnTo>
                    <a:pt x="1966" y="1677"/>
                  </a:lnTo>
                  <a:lnTo>
                    <a:pt x="1970" y="1470"/>
                  </a:lnTo>
                  <a:lnTo>
                    <a:pt x="1902" y="1441"/>
                  </a:lnTo>
                  <a:lnTo>
                    <a:pt x="1842" y="1397"/>
                  </a:lnTo>
                  <a:lnTo>
                    <a:pt x="1874" y="1353"/>
                  </a:lnTo>
                  <a:lnTo>
                    <a:pt x="1958" y="1349"/>
                  </a:lnTo>
                  <a:lnTo>
                    <a:pt x="1954" y="1257"/>
                  </a:lnTo>
                  <a:lnTo>
                    <a:pt x="1925" y="1135"/>
                  </a:lnTo>
                  <a:lnTo>
                    <a:pt x="1893" y="945"/>
                  </a:lnTo>
                  <a:lnTo>
                    <a:pt x="1854" y="942"/>
                  </a:lnTo>
                  <a:lnTo>
                    <a:pt x="1821" y="918"/>
                  </a:lnTo>
                  <a:lnTo>
                    <a:pt x="1806" y="873"/>
                  </a:lnTo>
                  <a:lnTo>
                    <a:pt x="1830" y="834"/>
                  </a:lnTo>
                  <a:lnTo>
                    <a:pt x="1842" y="792"/>
                  </a:lnTo>
                  <a:lnTo>
                    <a:pt x="1887" y="807"/>
                  </a:lnTo>
                  <a:lnTo>
                    <a:pt x="1932" y="843"/>
                  </a:lnTo>
                  <a:lnTo>
                    <a:pt x="1947" y="750"/>
                  </a:lnTo>
                  <a:lnTo>
                    <a:pt x="2105" y="645"/>
                  </a:lnTo>
                  <a:lnTo>
                    <a:pt x="2138" y="485"/>
                  </a:lnTo>
                  <a:lnTo>
                    <a:pt x="2190" y="321"/>
                  </a:lnTo>
                  <a:lnTo>
                    <a:pt x="2218" y="161"/>
                  </a:lnTo>
                  <a:lnTo>
                    <a:pt x="2182" y="45"/>
                  </a:lnTo>
                  <a:lnTo>
                    <a:pt x="2115" y="0"/>
                  </a:lnTo>
                  <a:lnTo>
                    <a:pt x="1978" y="130"/>
                  </a:lnTo>
                  <a:lnTo>
                    <a:pt x="1798" y="120"/>
                  </a:lnTo>
                  <a:lnTo>
                    <a:pt x="1638" y="268"/>
                  </a:lnTo>
                  <a:lnTo>
                    <a:pt x="1485" y="280"/>
                  </a:lnTo>
                  <a:lnTo>
                    <a:pt x="1355" y="265"/>
                  </a:lnTo>
                  <a:lnTo>
                    <a:pt x="1205" y="495"/>
                  </a:lnTo>
                  <a:lnTo>
                    <a:pt x="1115" y="490"/>
                  </a:lnTo>
                  <a:lnTo>
                    <a:pt x="1104" y="421"/>
                  </a:lnTo>
                  <a:lnTo>
                    <a:pt x="950" y="405"/>
                  </a:lnTo>
                  <a:lnTo>
                    <a:pt x="860" y="360"/>
                  </a:lnTo>
                  <a:lnTo>
                    <a:pt x="830" y="465"/>
                  </a:lnTo>
                  <a:lnTo>
                    <a:pt x="725" y="550"/>
                  </a:lnTo>
                  <a:lnTo>
                    <a:pt x="755" y="655"/>
                  </a:lnTo>
                  <a:lnTo>
                    <a:pt x="690" y="735"/>
                  </a:lnTo>
                  <a:lnTo>
                    <a:pt x="900" y="805"/>
                  </a:lnTo>
                  <a:lnTo>
                    <a:pt x="635" y="975"/>
                  </a:lnTo>
                  <a:lnTo>
                    <a:pt x="395" y="970"/>
                  </a:lnTo>
                  <a:lnTo>
                    <a:pt x="270" y="1065"/>
                  </a:lnTo>
                  <a:lnTo>
                    <a:pt x="105" y="1035"/>
                  </a:lnTo>
                  <a:lnTo>
                    <a:pt x="0" y="1120"/>
                  </a:lnTo>
                  <a:close/>
                </a:path>
              </a:pathLst>
            </a:custGeom>
            <a:solidFill>
              <a:srgbClr val="124A9B"/>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37" name="Freeform 19">
              <a:extLst>
                <a:ext uri="{FF2B5EF4-FFF2-40B4-BE49-F238E27FC236}">
                  <a16:creationId xmlns:a16="http://schemas.microsoft.com/office/drawing/2014/main" id="{1CA7BC90-8F2F-43B1-9535-D0A1B0CCEB84}"/>
                </a:ext>
              </a:extLst>
            </p:cNvPr>
            <p:cNvSpPr>
              <a:spLocks/>
            </p:cNvSpPr>
            <p:nvPr/>
          </p:nvSpPr>
          <p:spPr bwMode="auto">
            <a:xfrm>
              <a:off x="3152963" y="5590800"/>
              <a:ext cx="423863" cy="804863"/>
            </a:xfrm>
            <a:custGeom>
              <a:avLst/>
              <a:gdLst>
                <a:gd name="T0" fmla="*/ 0 w 1336"/>
                <a:gd name="T1" fmla="*/ 0 h 2535"/>
                <a:gd name="T2" fmla="*/ 0 w 1336"/>
                <a:gd name="T3" fmla="*/ 0 h 2535"/>
                <a:gd name="T4" fmla="*/ 0 w 1336"/>
                <a:gd name="T5" fmla="*/ 0 h 2535"/>
                <a:gd name="T6" fmla="*/ 0 w 1336"/>
                <a:gd name="T7" fmla="*/ 0 h 2535"/>
                <a:gd name="T8" fmla="*/ 0 w 1336"/>
                <a:gd name="T9" fmla="*/ 0 h 2535"/>
                <a:gd name="T10" fmla="*/ 0 w 1336"/>
                <a:gd name="T11" fmla="*/ 0 h 2535"/>
                <a:gd name="T12" fmla="*/ 0 w 1336"/>
                <a:gd name="T13" fmla="*/ 0 h 2535"/>
                <a:gd name="T14" fmla="*/ 0 w 1336"/>
                <a:gd name="T15" fmla="*/ 0 h 2535"/>
                <a:gd name="T16" fmla="*/ 0 w 1336"/>
                <a:gd name="T17" fmla="*/ 0 h 2535"/>
                <a:gd name="T18" fmla="*/ 0 w 1336"/>
                <a:gd name="T19" fmla="*/ 0 h 2535"/>
                <a:gd name="T20" fmla="*/ 0 w 1336"/>
                <a:gd name="T21" fmla="*/ 0 h 2535"/>
                <a:gd name="T22" fmla="*/ 0 w 1336"/>
                <a:gd name="T23" fmla="*/ 0 h 2535"/>
                <a:gd name="T24" fmla="*/ 0 w 1336"/>
                <a:gd name="T25" fmla="*/ 0 h 2535"/>
                <a:gd name="T26" fmla="*/ 0 w 1336"/>
                <a:gd name="T27" fmla="*/ 0 h 2535"/>
                <a:gd name="T28" fmla="*/ 0 w 1336"/>
                <a:gd name="T29" fmla="*/ 0 h 2535"/>
                <a:gd name="T30" fmla="*/ 0 w 1336"/>
                <a:gd name="T31" fmla="*/ 0 h 2535"/>
                <a:gd name="T32" fmla="*/ 0 w 1336"/>
                <a:gd name="T33" fmla="*/ 0 h 2535"/>
                <a:gd name="T34" fmla="*/ 0 w 1336"/>
                <a:gd name="T35" fmla="*/ 0 h 2535"/>
                <a:gd name="T36" fmla="*/ 0 w 1336"/>
                <a:gd name="T37" fmla="*/ 0 h 2535"/>
                <a:gd name="T38" fmla="*/ 0 w 1336"/>
                <a:gd name="T39" fmla="*/ 0 h 2535"/>
                <a:gd name="T40" fmla="*/ 0 w 1336"/>
                <a:gd name="T41" fmla="*/ 0 h 2535"/>
                <a:gd name="T42" fmla="*/ 0 w 1336"/>
                <a:gd name="T43" fmla="*/ 0 h 2535"/>
                <a:gd name="T44" fmla="*/ 0 w 1336"/>
                <a:gd name="T45" fmla="*/ 0 h 2535"/>
                <a:gd name="T46" fmla="*/ 0 w 1336"/>
                <a:gd name="T47" fmla="*/ 0 h 2535"/>
                <a:gd name="T48" fmla="*/ 0 w 1336"/>
                <a:gd name="T49" fmla="*/ 0 h 2535"/>
                <a:gd name="T50" fmla="*/ 0 w 1336"/>
                <a:gd name="T51" fmla="*/ 0 h 2535"/>
                <a:gd name="T52" fmla="*/ 0 w 1336"/>
                <a:gd name="T53" fmla="*/ 0 h 2535"/>
                <a:gd name="T54" fmla="*/ 0 w 1336"/>
                <a:gd name="T55" fmla="*/ 0 h 2535"/>
                <a:gd name="T56" fmla="*/ 0 w 1336"/>
                <a:gd name="T57" fmla="*/ 0 h 2535"/>
                <a:gd name="T58" fmla="*/ 0 w 1336"/>
                <a:gd name="T59" fmla="*/ 0 h 2535"/>
                <a:gd name="T60" fmla="*/ 0 w 1336"/>
                <a:gd name="T61" fmla="*/ 0 h 2535"/>
                <a:gd name="T62" fmla="*/ 0 w 1336"/>
                <a:gd name="T63" fmla="*/ 0 h 2535"/>
                <a:gd name="T64" fmla="*/ 0 w 1336"/>
                <a:gd name="T65" fmla="*/ 0 h 2535"/>
                <a:gd name="T66" fmla="*/ 0 w 1336"/>
                <a:gd name="T67" fmla="*/ 0 h 2535"/>
                <a:gd name="T68" fmla="*/ 0 w 1336"/>
                <a:gd name="T69" fmla="*/ 0 h 2535"/>
                <a:gd name="T70" fmla="*/ 0 w 1336"/>
                <a:gd name="T71" fmla="*/ 0 h 2535"/>
                <a:gd name="T72" fmla="*/ 0 w 1336"/>
                <a:gd name="T73" fmla="*/ 0 h 2535"/>
                <a:gd name="T74" fmla="*/ 0 w 1336"/>
                <a:gd name="T75" fmla="*/ 0 h 2535"/>
                <a:gd name="T76" fmla="*/ 0 w 1336"/>
                <a:gd name="T77" fmla="*/ 0 h 2535"/>
                <a:gd name="T78" fmla="*/ 0 w 1336"/>
                <a:gd name="T79" fmla="*/ 0 h 253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336" h="2535">
                  <a:moveTo>
                    <a:pt x="0" y="0"/>
                  </a:moveTo>
                  <a:lnTo>
                    <a:pt x="135" y="391"/>
                  </a:lnTo>
                  <a:lnTo>
                    <a:pt x="225" y="457"/>
                  </a:lnTo>
                  <a:lnTo>
                    <a:pt x="273" y="492"/>
                  </a:lnTo>
                  <a:lnTo>
                    <a:pt x="301" y="478"/>
                  </a:lnTo>
                  <a:lnTo>
                    <a:pt x="333" y="487"/>
                  </a:lnTo>
                  <a:lnTo>
                    <a:pt x="339" y="531"/>
                  </a:lnTo>
                  <a:lnTo>
                    <a:pt x="301" y="547"/>
                  </a:lnTo>
                  <a:lnTo>
                    <a:pt x="320" y="635"/>
                  </a:lnTo>
                  <a:lnTo>
                    <a:pt x="454" y="860"/>
                  </a:lnTo>
                  <a:lnTo>
                    <a:pt x="510" y="1145"/>
                  </a:lnTo>
                  <a:lnTo>
                    <a:pt x="683" y="1491"/>
                  </a:lnTo>
                  <a:lnTo>
                    <a:pt x="707" y="1668"/>
                  </a:lnTo>
                  <a:lnTo>
                    <a:pt x="766" y="1793"/>
                  </a:lnTo>
                  <a:lnTo>
                    <a:pt x="741" y="1881"/>
                  </a:lnTo>
                  <a:lnTo>
                    <a:pt x="861" y="2180"/>
                  </a:lnTo>
                  <a:lnTo>
                    <a:pt x="966" y="2360"/>
                  </a:lnTo>
                  <a:lnTo>
                    <a:pt x="981" y="2430"/>
                  </a:lnTo>
                  <a:lnTo>
                    <a:pt x="1171" y="2535"/>
                  </a:lnTo>
                  <a:lnTo>
                    <a:pt x="1221" y="2385"/>
                  </a:lnTo>
                  <a:lnTo>
                    <a:pt x="1186" y="2280"/>
                  </a:lnTo>
                  <a:lnTo>
                    <a:pt x="1201" y="2190"/>
                  </a:lnTo>
                  <a:lnTo>
                    <a:pt x="1176" y="2085"/>
                  </a:lnTo>
                  <a:lnTo>
                    <a:pt x="1336" y="1845"/>
                  </a:lnTo>
                  <a:lnTo>
                    <a:pt x="1252" y="1776"/>
                  </a:lnTo>
                  <a:lnTo>
                    <a:pt x="1154" y="1752"/>
                  </a:lnTo>
                  <a:lnTo>
                    <a:pt x="1236" y="1696"/>
                  </a:lnTo>
                  <a:lnTo>
                    <a:pt x="1216" y="1569"/>
                  </a:lnTo>
                  <a:lnTo>
                    <a:pt x="1246" y="1475"/>
                  </a:lnTo>
                  <a:lnTo>
                    <a:pt x="1201" y="1380"/>
                  </a:lnTo>
                  <a:lnTo>
                    <a:pt x="1081" y="1440"/>
                  </a:lnTo>
                  <a:lnTo>
                    <a:pt x="1013" y="1418"/>
                  </a:lnTo>
                  <a:lnTo>
                    <a:pt x="992" y="1232"/>
                  </a:lnTo>
                  <a:lnTo>
                    <a:pt x="1052" y="1146"/>
                  </a:lnTo>
                  <a:lnTo>
                    <a:pt x="917" y="1040"/>
                  </a:lnTo>
                  <a:lnTo>
                    <a:pt x="981" y="980"/>
                  </a:lnTo>
                  <a:lnTo>
                    <a:pt x="920" y="890"/>
                  </a:lnTo>
                  <a:lnTo>
                    <a:pt x="824" y="899"/>
                  </a:lnTo>
                  <a:lnTo>
                    <a:pt x="827" y="794"/>
                  </a:lnTo>
                  <a:lnTo>
                    <a:pt x="707" y="704"/>
                  </a:lnTo>
                  <a:lnTo>
                    <a:pt x="808" y="622"/>
                  </a:lnTo>
                  <a:lnTo>
                    <a:pt x="650" y="471"/>
                  </a:lnTo>
                  <a:lnTo>
                    <a:pt x="541" y="442"/>
                  </a:lnTo>
                  <a:lnTo>
                    <a:pt x="270" y="255"/>
                  </a:lnTo>
                  <a:lnTo>
                    <a:pt x="138" y="49"/>
                  </a:lnTo>
                  <a:lnTo>
                    <a:pt x="0" y="0"/>
                  </a:lnTo>
                  <a:close/>
                </a:path>
              </a:pathLst>
            </a:custGeom>
            <a:solidFill>
              <a:srgbClr val="124A9B"/>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38" name="Freeform 20">
              <a:extLst>
                <a:ext uri="{FF2B5EF4-FFF2-40B4-BE49-F238E27FC236}">
                  <a16:creationId xmlns:a16="http://schemas.microsoft.com/office/drawing/2014/main" id="{1E6F9F35-0DC9-4111-A72B-D0839570A575}"/>
                </a:ext>
              </a:extLst>
            </p:cNvPr>
            <p:cNvSpPr>
              <a:spLocks/>
            </p:cNvSpPr>
            <p:nvPr/>
          </p:nvSpPr>
          <p:spPr bwMode="auto">
            <a:xfrm>
              <a:off x="3383150" y="2041150"/>
              <a:ext cx="500063" cy="504825"/>
            </a:xfrm>
            <a:custGeom>
              <a:avLst/>
              <a:gdLst>
                <a:gd name="T0" fmla="*/ 0 w 1575"/>
                <a:gd name="T1" fmla="*/ 0 h 1591"/>
                <a:gd name="T2" fmla="*/ 0 w 1575"/>
                <a:gd name="T3" fmla="*/ 0 h 1591"/>
                <a:gd name="T4" fmla="*/ 0 w 1575"/>
                <a:gd name="T5" fmla="*/ 0 h 1591"/>
                <a:gd name="T6" fmla="*/ 0 w 1575"/>
                <a:gd name="T7" fmla="*/ 0 h 1591"/>
                <a:gd name="T8" fmla="*/ 0 w 1575"/>
                <a:gd name="T9" fmla="*/ 0 h 1591"/>
                <a:gd name="T10" fmla="*/ 0 w 1575"/>
                <a:gd name="T11" fmla="*/ 0 h 1591"/>
                <a:gd name="T12" fmla="*/ 0 w 1575"/>
                <a:gd name="T13" fmla="*/ 0 h 1591"/>
                <a:gd name="T14" fmla="*/ 0 w 1575"/>
                <a:gd name="T15" fmla="*/ 0 h 1591"/>
                <a:gd name="T16" fmla="*/ 0 w 1575"/>
                <a:gd name="T17" fmla="*/ 0 h 1591"/>
                <a:gd name="T18" fmla="*/ 0 w 1575"/>
                <a:gd name="T19" fmla="*/ 0 h 1591"/>
                <a:gd name="T20" fmla="*/ 0 w 1575"/>
                <a:gd name="T21" fmla="*/ 0 h 1591"/>
                <a:gd name="T22" fmla="*/ 0 w 1575"/>
                <a:gd name="T23" fmla="*/ 0 h 1591"/>
                <a:gd name="T24" fmla="*/ 0 w 1575"/>
                <a:gd name="T25" fmla="*/ 0 h 1591"/>
                <a:gd name="T26" fmla="*/ 0 w 1575"/>
                <a:gd name="T27" fmla="*/ 0 h 1591"/>
                <a:gd name="T28" fmla="*/ 0 w 1575"/>
                <a:gd name="T29" fmla="*/ 0 h 1591"/>
                <a:gd name="T30" fmla="*/ 0 w 1575"/>
                <a:gd name="T31" fmla="*/ 0 h 1591"/>
                <a:gd name="T32" fmla="*/ 0 w 1575"/>
                <a:gd name="T33" fmla="*/ 0 h 1591"/>
                <a:gd name="T34" fmla="*/ 0 w 1575"/>
                <a:gd name="T35" fmla="*/ 0 h 1591"/>
                <a:gd name="T36" fmla="*/ 0 w 1575"/>
                <a:gd name="T37" fmla="*/ 0 h 1591"/>
                <a:gd name="T38" fmla="*/ 0 w 1575"/>
                <a:gd name="T39" fmla="*/ 0 h 1591"/>
                <a:gd name="T40" fmla="*/ 0 w 1575"/>
                <a:gd name="T41" fmla="*/ 0 h 1591"/>
                <a:gd name="T42" fmla="*/ 0 w 1575"/>
                <a:gd name="T43" fmla="*/ 0 h 1591"/>
                <a:gd name="T44" fmla="*/ 0 w 1575"/>
                <a:gd name="T45" fmla="*/ 0 h 1591"/>
                <a:gd name="T46" fmla="*/ 0 w 1575"/>
                <a:gd name="T47" fmla="*/ 0 h 1591"/>
                <a:gd name="T48" fmla="*/ 0 w 1575"/>
                <a:gd name="T49" fmla="*/ 0 h 1591"/>
                <a:gd name="T50" fmla="*/ 0 w 1575"/>
                <a:gd name="T51" fmla="*/ 0 h 1591"/>
                <a:gd name="T52" fmla="*/ 0 w 1575"/>
                <a:gd name="T53" fmla="*/ 0 h 1591"/>
                <a:gd name="T54" fmla="*/ 0 w 1575"/>
                <a:gd name="T55" fmla="*/ 0 h 1591"/>
                <a:gd name="T56" fmla="*/ 0 w 1575"/>
                <a:gd name="T57" fmla="*/ 0 h 1591"/>
                <a:gd name="T58" fmla="*/ 0 w 1575"/>
                <a:gd name="T59" fmla="*/ 0 h 1591"/>
                <a:gd name="T60" fmla="*/ 0 w 1575"/>
                <a:gd name="T61" fmla="*/ 0 h 1591"/>
                <a:gd name="T62" fmla="*/ 0 w 1575"/>
                <a:gd name="T63" fmla="*/ 0 h 1591"/>
                <a:gd name="T64" fmla="*/ 0 w 1575"/>
                <a:gd name="T65" fmla="*/ 0 h 1591"/>
                <a:gd name="T66" fmla="*/ 0 w 1575"/>
                <a:gd name="T67" fmla="*/ 0 h 1591"/>
                <a:gd name="T68" fmla="*/ 0 w 1575"/>
                <a:gd name="T69" fmla="*/ 0 h 1591"/>
                <a:gd name="T70" fmla="*/ 0 w 1575"/>
                <a:gd name="T71" fmla="*/ 0 h 1591"/>
                <a:gd name="T72" fmla="*/ 0 w 1575"/>
                <a:gd name="T73" fmla="*/ 0 h 1591"/>
                <a:gd name="T74" fmla="*/ 0 w 1575"/>
                <a:gd name="T75" fmla="*/ 0 h 1591"/>
                <a:gd name="T76" fmla="*/ 0 w 1575"/>
                <a:gd name="T77" fmla="*/ 0 h 1591"/>
                <a:gd name="T78" fmla="*/ 0 w 1575"/>
                <a:gd name="T79" fmla="*/ 0 h 1591"/>
                <a:gd name="T80" fmla="*/ 0 w 1575"/>
                <a:gd name="T81" fmla="*/ 0 h 159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575" h="1591">
                  <a:moveTo>
                    <a:pt x="77" y="384"/>
                  </a:moveTo>
                  <a:lnTo>
                    <a:pt x="131" y="461"/>
                  </a:lnTo>
                  <a:lnTo>
                    <a:pt x="44" y="533"/>
                  </a:lnTo>
                  <a:lnTo>
                    <a:pt x="0" y="620"/>
                  </a:lnTo>
                  <a:lnTo>
                    <a:pt x="102" y="701"/>
                  </a:lnTo>
                  <a:lnTo>
                    <a:pt x="181" y="894"/>
                  </a:lnTo>
                  <a:lnTo>
                    <a:pt x="259" y="984"/>
                  </a:lnTo>
                  <a:lnTo>
                    <a:pt x="357" y="966"/>
                  </a:lnTo>
                  <a:lnTo>
                    <a:pt x="406" y="1019"/>
                  </a:lnTo>
                  <a:lnTo>
                    <a:pt x="459" y="1034"/>
                  </a:lnTo>
                  <a:lnTo>
                    <a:pt x="474" y="1091"/>
                  </a:lnTo>
                  <a:lnTo>
                    <a:pt x="496" y="1172"/>
                  </a:lnTo>
                  <a:lnTo>
                    <a:pt x="514" y="1181"/>
                  </a:lnTo>
                  <a:lnTo>
                    <a:pt x="513" y="1199"/>
                  </a:lnTo>
                  <a:lnTo>
                    <a:pt x="535" y="1190"/>
                  </a:lnTo>
                  <a:lnTo>
                    <a:pt x="538" y="1209"/>
                  </a:lnTo>
                  <a:lnTo>
                    <a:pt x="555" y="1224"/>
                  </a:lnTo>
                  <a:lnTo>
                    <a:pt x="562" y="1248"/>
                  </a:lnTo>
                  <a:lnTo>
                    <a:pt x="580" y="1248"/>
                  </a:lnTo>
                  <a:lnTo>
                    <a:pt x="613" y="1284"/>
                  </a:lnTo>
                  <a:lnTo>
                    <a:pt x="747" y="1394"/>
                  </a:lnTo>
                  <a:lnTo>
                    <a:pt x="708" y="1490"/>
                  </a:lnTo>
                  <a:lnTo>
                    <a:pt x="877" y="1591"/>
                  </a:lnTo>
                  <a:lnTo>
                    <a:pt x="984" y="1509"/>
                  </a:lnTo>
                  <a:lnTo>
                    <a:pt x="970" y="1399"/>
                  </a:lnTo>
                  <a:lnTo>
                    <a:pt x="986" y="1232"/>
                  </a:lnTo>
                  <a:lnTo>
                    <a:pt x="1080" y="1159"/>
                  </a:lnTo>
                  <a:lnTo>
                    <a:pt x="1255" y="1099"/>
                  </a:lnTo>
                  <a:lnTo>
                    <a:pt x="1410" y="1144"/>
                  </a:lnTo>
                  <a:lnTo>
                    <a:pt x="1485" y="1194"/>
                  </a:lnTo>
                  <a:lnTo>
                    <a:pt x="1575" y="1189"/>
                  </a:lnTo>
                  <a:lnTo>
                    <a:pt x="1500" y="1059"/>
                  </a:lnTo>
                  <a:lnTo>
                    <a:pt x="1465" y="979"/>
                  </a:lnTo>
                  <a:lnTo>
                    <a:pt x="1510" y="909"/>
                  </a:lnTo>
                  <a:lnTo>
                    <a:pt x="1465" y="814"/>
                  </a:lnTo>
                  <a:lnTo>
                    <a:pt x="1480" y="695"/>
                  </a:lnTo>
                  <a:lnTo>
                    <a:pt x="1410" y="610"/>
                  </a:lnTo>
                  <a:lnTo>
                    <a:pt x="1360" y="490"/>
                  </a:lnTo>
                  <a:lnTo>
                    <a:pt x="1285" y="425"/>
                  </a:lnTo>
                  <a:lnTo>
                    <a:pt x="1260" y="290"/>
                  </a:lnTo>
                  <a:lnTo>
                    <a:pt x="1110" y="335"/>
                  </a:lnTo>
                  <a:lnTo>
                    <a:pt x="1080" y="260"/>
                  </a:lnTo>
                  <a:lnTo>
                    <a:pt x="970" y="145"/>
                  </a:lnTo>
                  <a:lnTo>
                    <a:pt x="805" y="215"/>
                  </a:lnTo>
                  <a:lnTo>
                    <a:pt x="676" y="185"/>
                  </a:lnTo>
                  <a:lnTo>
                    <a:pt x="556" y="40"/>
                  </a:lnTo>
                  <a:lnTo>
                    <a:pt x="431" y="0"/>
                  </a:lnTo>
                  <a:lnTo>
                    <a:pt x="286" y="70"/>
                  </a:lnTo>
                  <a:lnTo>
                    <a:pt x="196" y="185"/>
                  </a:lnTo>
                  <a:lnTo>
                    <a:pt x="106" y="185"/>
                  </a:lnTo>
                  <a:lnTo>
                    <a:pt x="126" y="263"/>
                  </a:lnTo>
                  <a:lnTo>
                    <a:pt x="77" y="384"/>
                  </a:lnTo>
                  <a:close/>
                </a:path>
              </a:pathLst>
            </a:custGeom>
            <a:solidFill>
              <a:schemeClr val="accent1">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39" name="Freeform 21">
              <a:extLst>
                <a:ext uri="{FF2B5EF4-FFF2-40B4-BE49-F238E27FC236}">
                  <a16:creationId xmlns:a16="http://schemas.microsoft.com/office/drawing/2014/main" id="{3BD33FF4-484A-4EFD-9244-7D8B6E8E0C8D}"/>
                </a:ext>
              </a:extLst>
            </p:cNvPr>
            <p:cNvSpPr>
              <a:spLocks/>
            </p:cNvSpPr>
            <p:nvPr/>
          </p:nvSpPr>
          <p:spPr bwMode="auto">
            <a:xfrm>
              <a:off x="2957700" y="1358525"/>
              <a:ext cx="1119188" cy="836613"/>
            </a:xfrm>
            <a:custGeom>
              <a:avLst/>
              <a:gdLst>
                <a:gd name="T0" fmla="*/ 0 w 3525"/>
                <a:gd name="T1" fmla="*/ 0 h 2636"/>
                <a:gd name="T2" fmla="*/ 0 w 3525"/>
                <a:gd name="T3" fmla="*/ 0 h 2636"/>
                <a:gd name="T4" fmla="*/ 0 w 3525"/>
                <a:gd name="T5" fmla="*/ 0 h 2636"/>
                <a:gd name="T6" fmla="*/ 0 w 3525"/>
                <a:gd name="T7" fmla="*/ 0 h 2636"/>
                <a:gd name="T8" fmla="*/ 0 w 3525"/>
                <a:gd name="T9" fmla="*/ 0 h 2636"/>
                <a:gd name="T10" fmla="*/ 0 w 3525"/>
                <a:gd name="T11" fmla="*/ 0 h 2636"/>
                <a:gd name="T12" fmla="*/ 0 w 3525"/>
                <a:gd name="T13" fmla="*/ 0 h 2636"/>
                <a:gd name="T14" fmla="*/ 0 w 3525"/>
                <a:gd name="T15" fmla="*/ 0 h 2636"/>
                <a:gd name="T16" fmla="*/ 0 w 3525"/>
                <a:gd name="T17" fmla="*/ 0 h 2636"/>
                <a:gd name="T18" fmla="*/ 0 w 3525"/>
                <a:gd name="T19" fmla="*/ 0 h 2636"/>
                <a:gd name="T20" fmla="*/ 0 w 3525"/>
                <a:gd name="T21" fmla="*/ 0 h 2636"/>
                <a:gd name="T22" fmla="*/ 0 w 3525"/>
                <a:gd name="T23" fmla="*/ 0 h 2636"/>
                <a:gd name="T24" fmla="*/ 0 w 3525"/>
                <a:gd name="T25" fmla="*/ 0 h 2636"/>
                <a:gd name="T26" fmla="*/ 0 w 3525"/>
                <a:gd name="T27" fmla="*/ 0 h 2636"/>
                <a:gd name="T28" fmla="*/ 0 w 3525"/>
                <a:gd name="T29" fmla="*/ 0 h 2636"/>
                <a:gd name="T30" fmla="*/ 0 w 3525"/>
                <a:gd name="T31" fmla="*/ 0 h 2636"/>
                <a:gd name="T32" fmla="*/ 0 w 3525"/>
                <a:gd name="T33" fmla="*/ 0 h 2636"/>
                <a:gd name="T34" fmla="*/ 0 w 3525"/>
                <a:gd name="T35" fmla="*/ 0 h 2636"/>
                <a:gd name="T36" fmla="*/ 0 w 3525"/>
                <a:gd name="T37" fmla="*/ 0 h 2636"/>
                <a:gd name="T38" fmla="*/ 0 w 3525"/>
                <a:gd name="T39" fmla="*/ 0 h 2636"/>
                <a:gd name="T40" fmla="*/ 0 w 3525"/>
                <a:gd name="T41" fmla="*/ 0 h 2636"/>
                <a:gd name="T42" fmla="*/ 0 w 3525"/>
                <a:gd name="T43" fmla="*/ 0 h 2636"/>
                <a:gd name="T44" fmla="*/ 0 w 3525"/>
                <a:gd name="T45" fmla="*/ 0 h 2636"/>
                <a:gd name="T46" fmla="*/ 0 w 3525"/>
                <a:gd name="T47" fmla="*/ 0 h 2636"/>
                <a:gd name="T48" fmla="*/ 0 w 3525"/>
                <a:gd name="T49" fmla="*/ 0 h 2636"/>
                <a:gd name="T50" fmla="*/ 0 w 3525"/>
                <a:gd name="T51" fmla="*/ 0 h 2636"/>
                <a:gd name="T52" fmla="*/ 0 w 3525"/>
                <a:gd name="T53" fmla="*/ 0 h 2636"/>
                <a:gd name="T54" fmla="*/ 0 w 3525"/>
                <a:gd name="T55" fmla="*/ 0 h 2636"/>
                <a:gd name="T56" fmla="*/ 0 w 3525"/>
                <a:gd name="T57" fmla="*/ 0 h 2636"/>
                <a:gd name="T58" fmla="*/ 0 w 3525"/>
                <a:gd name="T59" fmla="*/ 0 h 2636"/>
                <a:gd name="T60" fmla="*/ 0 w 3525"/>
                <a:gd name="T61" fmla="*/ 0 h 2636"/>
                <a:gd name="T62" fmla="*/ 0 w 3525"/>
                <a:gd name="T63" fmla="*/ 0 h 26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525" h="2636">
                  <a:moveTo>
                    <a:pt x="1242" y="2636"/>
                  </a:moveTo>
                  <a:lnTo>
                    <a:pt x="408" y="2156"/>
                  </a:lnTo>
                  <a:lnTo>
                    <a:pt x="440" y="1785"/>
                  </a:lnTo>
                  <a:lnTo>
                    <a:pt x="363" y="1427"/>
                  </a:lnTo>
                  <a:lnTo>
                    <a:pt x="576" y="1256"/>
                  </a:lnTo>
                  <a:lnTo>
                    <a:pt x="704" y="1096"/>
                  </a:lnTo>
                  <a:lnTo>
                    <a:pt x="560" y="1032"/>
                  </a:lnTo>
                  <a:lnTo>
                    <a:pt x="557" y="827"/>
                  </a:lnTo>
                  <a:lnTo>
                    <a:pt x="456" y="852"/>
                  </a:lnTo>
                  <a:lnTo>
                    <a:pt x="364" y="776"/>
                  </a:lnTo>
                  <a:lnTo>
                    <a:pt x="254" y="626"/>
                  </a:lnTo>
                  <a:lnTo>
                    <a:pt x="0" y="581"/>
                  </a:lnTo>
                  <a:lnTo>
                    <a:pt x="29" y="416"/>
                  </a:lnTo>
                  <a:lnTo>
                    <a:pt x="184" y="316"/>
                  </a:lnTo>
                  <a:lnTo>
                    <a:pt x="329" y="146"/>
                  </a:lnTo>
                  <a:lnTo>
                    <a:pt x="644" y="102"/>
                  </a:lnTo>
                  <a:lnTo>
                    <a:pt x="917" y="0"/>
                  </a:lnTo>
                  <a:lnTo>
                    <a:pt x="1115" y="41"/>
                  </a:lnTo>
                  <a:lnTo>
                    <a:pt x="1272" y="2"/>
                  </a:lnTo>
                  <a:lnTo>
                    <a:pt x="1311" y="119"/>
                  </a:lnTo>
                  <a:lnTo>
                    <a:pt x="1904" y="526"/>
                  </a:lnTo>
                  <a:lnTo>
                    <a:pt x="1934" y="672"/>
                  </a:lnTo>
                  <a:lnTo>
                    <a:pt x="2178" y="747"/>
                  </a:lnTo>
                  <a:lnTo>
                    <a:pt x="2209" y="886"/>
                  </a:lnTo>
                  <a:lnTo>
                    <a:pt x="2564" y="842"/>
                  </a:lnTo>
                  <a:lnTo>
                    <a:pt x="2675" y="705"/>
                  </a:lnTo>
                  <a:lnTo>
                    <a:pt x="2927" y="690"/>
                  </a:lnTo>
                  <a:lnTo>
                    <a:pt x="3104" y="602"/>
                  </a:lnTo>
                  <a:lnTo>
                    <a:pt x="3215" y="675"/>
                  </a:lnTo>
                  <a:lnTo>
                    <a:pt x="3410" y="722"/>
                  </a:lnTo>
                  <a:lnTo>
                    <a:pt x="3525" y="866"/>
                  </a:lnTo>
                  <a:lnTo>
                    <a:pt x="3440" y="1118"/>
                  </a:lnTo>
                  <a:lnTo>
                    <a:pt x="3423" y="1383"/>
                  </a:lnTo>
                  <a:lnTo>
                    <a:pt x="3315" y="1412"/>
                  </a:lnTo>
                  <a:lnTo>
                    <a:pt x="3200" y="1485"/>
                  </a:lnTo>
                  <a:lnTo>
                    <a:pt x="3210" y="1632"/>
                  </a:lnTo>
                  <a:lnTo>
                    <a:pt x="3108" y="1722"/>
                  </a:lnTo>
                  <a:lnTo>
                    <a:pt x="2999" y="1706"/>
                  </a:lnTo>
                  <a:lnTo>
                    <a:pt x="2869" y="1751"/>
                  </a:lnTo>
                  <a:lnTo>
                    <a:pt x="2959" y="1936"/>
                  </a:lnTo>
                  <a:lnTo>
                    <a:pt x="2879" y="1976"/>
                  </a:lnTo>
                  <a:lnTo>
                    <a:pt x="2894" y="2101"/>
                  </a:lnTo>
                  <a:lnTo>
                    <a:pt x="3109" y="2156"/>
                  </a:lnTo>
                  <a:lnTo>
                    <a:pt x="3104" y="2311"/>
                  </a:lnTo>
                  <a:lnTo>
                    <a:pt x="3194" y="2461"/>
                  </a:lnTo>
                  <a:lnTo>
                    <a:pt x="3004" y="2566"/>
                  </a:lnTo>
                  <a:lnTo>
                    <a:pt x="2909" y="2626"/>
                  </a:lnTo>
                  <a:lnTo>
                    <a:pt x="2834" y="2581"/>
                  </a:lnTo>
                  <a:lnTo>
                    <a:pt x="2804" y="2486"/>
                  </a:lnTo>
                  <a:lnTo>
                    <a:pt x="2719" y="2491"/>
                  </a:lnTo>
                  <a:lnTo>
                    <a:pt x="2624" y="2576"/>
                  </a:lnTo>
                  <a:lnTo>
                    <a:pt x="2600" y="2442"/>
                  </a:lnTo>
                  <a:lnTo>
                    <a:pt x="2450" y="2487"/>
                  </a:lnTo>
                  <a:lnTo>
                    <a:pt x="2418" y="2408"/>
                  </a:lnTo>
                  <a:lnTo>
                    <a:pt x="2309" y="2297"/>
                  </a:lnTo>
                  <a:lnTo>
                    <a:pt x="2141" y="2366"/>
                  </a:lnTo>
                  <a:lnTo>
                    <a:pt x="2013" y="2336"/>
                  </a:lnTo>
                  <a:lnTo>
                    <a:pt x="1895" y="2190"/>
                  </a:lnTo>
                  <a:lnTo>
                    <a:pt x="1770" y="2150"/>
                  </a:lnTo>
                  <a:lnTo>
                    <a:pt x="1625" y="2222"/>
                  </a:lnTo>
                  <a:lnTo>
                    <a:pt x="1536" y="2336"/>
                  </a:lnTo>
                  <a:lnTo>
                    <a:pt x="1446" y="2337"/>
                  </a:lnTo>
                  <a:lnTo>
                    <a:pt x="1469" y="2412"/>
                  </a:lnTo>
                  <a:lnTo>
                    <a:pt x="1416" y="2532"/>
                  </a:lnTo>
                  <a:lnTo>
                    <a:pt x="1242" y="2636"/>
                  </a:lnTo>
                  <a:close/>
                </a:path>
              </a:pathLst>
            </a:custGeom>
            <a:solidFill>
              <a:schemeClr val="accent1">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40" name="Freeform 22">
              <a:extLst>
                <a:ext uri="{FF2B5EF4-FFF2-40B4-BE49-F238E27FC236}">
                  <a16:creationId xmlns:a16="http://schemas.microsoft.com/office/drawing/2014/main" id="{60033DC2-03A9-44D6-9935-C7DE1E355B59}"/>
                </a:ext>
              </a:extLst>
            </p:cNvPr>
            <p:cNvSpPr>
              <a:spLocks/>
            </p:cNvSpPr>
            <p:nvPr/>
          </p:nvSpPr>
          <p:spPr bwMode="auto">
            <a:xfrm>
              <a:off x="3106925" y="2163388"/>
              <a:ext cx="476250" cy="500063"/>
            </a:xfrm>
            <a:custGeom>
              <a:avLst/>
              <a:gdLst>
                <a:gd name="T0" fmla="*/ 0 w 1502"/>
                <a:gd name="T1" fmla="*/ 0 h 1576"/>
                <a:gd name="T2" fmla="*/ 0 w 1502"/>
                <a:gd name="T3" fmla="*/ 0 h 1576"/>
                <a:gd name="T4" fmla="*/ 0 w 1502"/>
                <a:gd name="T5" fmla="*/ 0 h 1576"/>
                <a:gd name="T6" fmla="*/ 0 w 1502"/>
                <a:gd name="T7" fmla="*/ 0 h 1576"/>
                <a:gd name="T8" fmla="*/ 0 w 1502"/>
                <a:gd name="T9" fmla="*/ 0 h 1576"/>
                <a:gd name="T10" fmla="*/ 0 w 1502"/>
                <a:gd name="T11" fmla="*/ 0 h 1576"/>
                <a:gd name="T12" fmla="*/ 0 w 1502"/>
                <a:gd name="T13" fmla="*/ 0 h 1576"/>
                <a:gd name="T14" fmla="*/ 0 w 1502"/>
                <a:gd name="T15" fmla="*/ 0 h 1576"/>
                <a:gd name="T16" fmla="*/ 0 w 1502"/>
                <a:gd name="T17" fmla="*/ 0 h 1576"/>
                <a:gd name="T18" fmla="*/ 0 w 1502"/>
                <a:gd name="T19" fmla="*/ 0 h 1576"/>
                <a:gd name="T20" fmla="*/ 0 w 1502"/>
                <a:gd name="T21" fmla="*/ 0 h 1576"/>
                <a:gd name="T22" fmla="*/ 0 w 1502"/>
                <a:gd name="T23" fmla="*/ 0 h 1576"/>
                <a:gd name="T24" fmla="*/ 0 w 1502"/>
                <a:gd name="T25" fmla="*/ 0 h 1576"/>
                <a:gd name="T26" fmla="*/ 0 w 1502"/>
                <a:gd name="T27" fmla="*/ 0 h 1576"/>
                <a:gd name="T28" fmla="*/ 0 w 1502"/>
                <a:gd name="T29" fmla="*/ 0 h 1576"/>
                <a:gd name="T30" fmla="*/ 0 w 1502"/>
                <a:gd name="T31" fmla="*/ 0 h 1576"/>
                <a:gd name="T32" fmla="*/ 0 w 1502"/>
                <a:gd name="T33" fmla="*/ 0 h 1576"/>
                <a:gd name="T34" fmla="*/ 0 w 1502"/>
                <a:gd name="T35" fmla="*/ 0 h 1576"/>
                <a:gd name="T36" fmla="*/ 0 w 1502"/>
                <a:gd name="T37" fmla="*/ 0 h 1576"/>
                <a:gd name="T38" fmla="*/ 0 w 1502"/>
                <a:gd name="T39" fmla="*/ 0 h 1576"/>
                <a:gd name="T40" fmla="*/ 0 w 1502"/>
                <a:gd name="T41" fmla="*/ 0 h 1576"/>
                <a:gd name="T42" fmla="*/ 0 w 1502"/>
                <a:gd name="T43" fmla="*/ 0 h 1576"/>
                <a:gd name="T44" fmla="*/ 0 w 1502"/>
                <a:gd name="T45" fmla="*/ 0 h 1576"/>
                <a:gd name="T46" fmla="*/ 0 w 1502"/>
                <a:gd name="T47" fmla="*/ 0 h 1576"/>
                <a:gd name="T48" fmla="*/ 0 w 1502"/>
                <a:gd name="T49" fmla="*/ 0 h 1576"/>
                <a:gd name="T50" fmla="*/ 0 w 1502"/>
                <a:gd name="T51" fmla="*/ 0 h 1576"/>
                <a:gd name="T52" fmla="*/ 0 w 1502"/>
                <a:gd name="T53" fmla="*/ 0 h 1576"/>
                <a:gd name="T54" fmla="*/ 0 w 1502"/>
                <a:gd name="T55" fmla="*/ 0 h 1576"/>
                <a:gd name="T56" fmla="*/ 0 w 1502"/>
                <a:gd name="T57" fmla="*/ 0 h 1576"/>
                <a:gd name="T58" fmla="*/ 0 w 1502"/>
                <a:gd name="T59" fmla="*/ 0 h 1576"/>
                <a:gd name="T60" fmla="*/ 0 w 1502"/>
                <a:gd name="T61" fmla="*/ 0 h 1576"/>
                <a:gd name="T62" fmla="*/ 0 w 1502"/>
                <a:gd name="T63" fmla="*/ 0 h 1576"/>
                <a:gd name="T64" fmla="*/ 0 w 1502"/>
                <a:gd name="T65" fmla="*/ 0 h 1576"/>
                <a:gd name="T66" fmla="*/ 0 w 1502"/>
                <a:gd name="T67" fmla="*/ 0 h 1576"/>
                <a:gd name="T68" fmla="*/ 0 w 1502"/>
                <a:gd name="T69" fmla="*/ 0 h 157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02" h="1576">
                  <a:moveTo>
                    <a:pt x="556" y="242"/>
                  </a:moveTo>
                  <a:lnTo>
                    <a:pt x="431" y="312"/>
                  </a:lnTo>
                  <a:lnTo>
                    <a:pt x="346" y="417"/>
                  </a:lnTo>
                  <a:lnTo>
                    <a:pt x="391" y="537"/>
                  </a:lnTo>
                  <a:lnTo>
                    <a:pt x="326" y="657"/>
                  </a:lnTo>
                  <a:lnTo>
                    <a:pt x="376" y="767"/>
                  </a:lnTo>
                  <a:lnTo>
                    <a:pt x="241" y="811"/>
                  </a:lnTo>
                  <a:lnTo>
                    <a:pt x="76" y="1061"/>
                  </a:lnTo>
                  <a:lnTo>
                    <a:pt x="0" y="1292"/>
                  </a:lnTo>
                  <a:lnTo>
                    <a:pt x="76" y="1376"/>
                  </a:lnTo>
                  <a:lnTo>
                    <a:pt x="317" y="1406"/>
                  </a:lnTo>
                  <a:lnTo>
                    <a:pt x="476" y="1361"/>
                  </a:lnTo>
                  <a:lnTo>
                    <a:pt x="611" y="1436"/>
                  </a:lnTo>
                  <a:lnTo>
                    <a:pt x="626" y="1576"/>
                  </a:lnTo>
                  <a:lnTo>
                    <a:pt x="790" y="1481"/>
                  </a:lnTo>
                  <a:lnTo>
                    <a:pt x="925" y="1486"/>
                  </a:lnTo>
                  <a:lnTo>
                    <a:pt x="1020" y="1541"/>
                  </a:lnTo>
                  <a:lnTo>
                    <a:pt x="1095" y="1436"/>
                  </a:lnTo>
                  <a:lnTo>
                    <a:pt x="1106" y="1320"/>
                  </a:lnTo>
                  <a:lnTo>
                    <a:pt x="1274" y="1331"/>
                  </a:lnTo>
                  <a:lnTo>
                    <a:pt x="1300" y="1231"/>
                  </a:lnTo>
                  <a:lnTo>
                    <a:pt x="1364" y="1127"/>
                  </a:lnTo>
                  <a:lnTo>
                    <a:pt x="1451" y="1158"/>
                  </a:lnTo>
                  <a:lnTo>
                    <a:pt x="1502" y="1154"/>
                  </a:lnTo>
                  <a:lnTo>
                    <a:pt x="1484" y="998"/>
                  </a:lnTo>
                  <a:lnTo>
                    <a:pt x="1424" y="976"/>
                  </a:lnTo>
                  <a:lnTo>
                    <a:pt x="1394" y="926"/>
                  </a:lnTo>
                  <a:lnTo>
                    <a:pt x="1388" y="907"/>
                  </a:lnTo>
                  <a:lnTo>
                    <a:pt x="1357" y="899"/>
                  </a:lnTo>
                  <a:lnTo>
                    <a:pt x="1345" y="883"/>
                  </a:lnTo>
                  <a:lnTo>
                    <a:pt x="1339" y="865"/>
                  </a:lnTo>
                  <a:lnTo>
                    <a:pt x="1328" y="844"/>
                  </a:lnTo>
                  <a:lnTo>
                    <a:pt x="1313" y="850"/>
                  </a:lnTo>
                  <a:lnTo>
                    <a:pt x="1300" y="847"/>
                  </a:lnTo>
                  <a:lnTo>
                    <a:pt x="1297" y="818"/>
                  </a:lnTo>
                  <a:lnTo>
                    <a:pt x="1309" y="812"/>
                  </a:lnTo>
                  <a:lnTo>
                    <a:pt x="1334" y="808"/>
                  </a:lnTo>
                  <a:lnTo>
                    <a:pt x="1355" y="806"/>
                  </a:lnTo>
                  <a:lnTo>
                    <a:pt x="1364" y="788"/>
                  </a:lnTo>
                  <a:lnTo>
                    <a:pt x="1348" y="706"/>
                  </a:lnTo>
                  <a:lnTo>
                    <a:pt x="1330" y="650"/>
                  </a:lnTo>
                  <a:lnTo>
                    <a:pt x="1274" y="635"/>
                  </a:lnTo>
                  <a:lnTo>
                    <a:pt x="1226" y="583"/>
                  </a:lnTo>
                  <a:lnTo>
                    <a:pt x="1133" y="599"/>
                  </a:lnTo>
                  <a:lnTo>
                    <a:pt x="1045" y="499"/>
                  </a:lnTo>
                  <a:lnTo>
                    <a:pt x="970" y="317"/>
                  </a:lnTo>
                  <a:lnTo>
                    <a:pt x="870" y="237"/>
                  </a:lnTo>
                  <a:lnTo>
                    <a:pt x="910" y="152"/>
                  </a:lnTo>
                  <a:lnTo>
                    <a:pt x="1000" y="77"/>
                  </a:lnTo>
                  <a:lnTo>
                    <a:pt x="946" y="0"/>
                  </a:lnTo>
                  <a:lnTo>
                    <a:pt x="773" y="103"/>
                  </a:lnTo>
                  <a:lnTo>
                    <a:pt x="706" y="222"/>
                  </a:lnTo>
                  <a:lnTo>
                    <a:pt x="556" y="242"/>
                  </a:lnTo>
                  <a:close/>
                </a:path>
              </a:pathLst>
            </a:custGeom>
            <a:solidFill>
              <a:schemeClr val="accent1">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41" name="Freeform 23">
              <a:extLst>
                <a:ext uri="{FF2B5EF4-FFF2-40B4-BE49-F238E27FC236}">
                  <a16:creationId xmlns:a16="http://schemas.microsoft.com/office/drawing/2014/main" id="{1D953BC9-7896-4488-A07D-D58B7DBB9C5C}"/>
                </a:ext>
              </a:extLst>
            </p:cNvPr>
            <p:cNvSpPr>
              <a:spLocks/>
            </p:cNvSpPr>
            <p:nvPr/>
          </p:nvSpPr>
          <p:spPr bwMode="auto">
            <a:xfrm>
              <a:off x="5548500" y="2820613"/>
              <a:ext cx="935038" cy="719138"/>
            </a:xfrm>
            <a:custGeom>
              <a:avLst/>
              <a:gdLst>
                <a:gd name="T0" fmla="*/ 0 w 2946"/>
                <a:gd name="T1" fmla="*/ 0 h 2265"/>
                <a:gd name="T2" fmla="*/ 0 w 2946"/>
                <a:gd name="T3" fmla="*/ 0 h 2265"/>
                <a:gd name="T4" fmla="*/ 0 w 2946"/>
                <a:gd name="T5" fmla="*/ 0 h 2265"/>
                <a:gd name="T6" fmla="*/ 0 w 2946"/>
                <a:gd name="T7" fmla="*/ 0 h 2265"/>
                <a:gd name="T8" fmla="*/ 0 w 2946"/>
                <a:gd name="T9" fmla="*/ 0 h 2265"/>
                <a:gd name="T10" fmla="*/ 0 w 2946"/>
                <a:gd name="T11" fmla="*/ 0 h 2265"/>
                <a:gd name="T12" fmla="*/ 0 w 2946"/>
                <a:gd name="T13" fmla="*/ 0 h 2265"/>
                <a:gd name="T14" fmla="*/ 0 w 2946"/>
                <a:gd name="T15" fmla="*/ 0 h 2265"/>
                <a:gd name="T16" fmla="*/ 0 w 2946"/>
                <a:gd name="T17" fmla="*/ 0 h 2265"/>
                <a:gd name="T18" fmla="*/ 0 w 2946"/>
                <a:gd name="T19" fmla="*/ 0 h 2265"/>
                <a:gd name="T20" fmla="*/ 0 w 2946"/>
                <a:gd name="T21" fmla="*/ 0 h 2265"/>
                <a:gd name="T22" fmla="*/ 0 w 2946"/>
                <a:gd name="T23" fmla="*/ 0 h 2265"/>
                <a:gd name="T24" fmla="*/ 0 w 2946"/>
                <a:gd name="T25" fmla="*/ 0 h 2265"/>
                <a:gd name="T26" fmla="*/ 0 w 2946"/>
                <a:gd name="T27" fmla="*/ 0 h 2265"/>
                <a:gd name="T28" fmla="*/ 0 w 2946"/>
                <a:gd name="T29" fmla="*/ 0 h 2265"/>
                <a:gd name="T30" fmla="*/ 0 w 2946"/>
                <a:gd name="T31" fmla="*/ 0 h 2265"/>
                <a:gd name="T32" fmla="*/ 0 w 2946"/>
                <a:gd name="T33" fmla="*/ 0 h 2265"/>
                <a:gd name="T34" fmla="*/ 0 w 2946"/>
                <a:gd name="T35" fmla="*/ 0 h 2265"/>
                <a:gd name="T36" fmla="*/ 0 w 2946"/>
                <a:gd name="T37" fmla="*/ 0 h 2265"/>
                <a:gd name="T38" fmla="*/ 0 w 2946"/>
                <a:gd name="T39" fmla="*/ 0 h 2265"/>
                <a:gd name="T40" fmla="*/ 0 w 2946"/>
                <a:gd name="T41" fmla="*/ 0 h 2265"/>
                <a:gd name="T42" fmla="*/ 0 w 2946"/>
                <a:gd name="T43" fmla="*/ 0 h 2265"/>
                <a:gd name="T44" fmla="*/ 0 w 2946"/>
                <a:gd name="T45" fmla="*/ 0 h 2265"/>
                <a:gd name="T46" fmla="*/ 0 w 2946"/>
                <a:gd name="T47" fmla="*/ 0 h 2265"/>
                <a:gd name="T48" fmla="*/ 0 w 2946"/>
                <a:gd name="T49" fmla="*/ 0 h 2265"/>
                <a:gd name="T50" fmla="*/ 0 w 2946"/>
                <a:gd name="T51" fmla="*/ 0 h 2265"/>
                <a:gd name="T52" fmla="*/ 0 w 2946"/>
                <a:gd name="T53" fmla="*/ 0 h 2265"/>
                <a:gd name="T54" fmla="*/ 0 w 2946"/>
                <a:gd name="T55" fmla="*/ 0 h 2265"/>
                <a:gd name="T56" fmla="*/ 0 w 2946"/>
                <a:gd name="T57" fmla="*/ 0 h 2265"/>
                <a:gd name="T58" fmla="*/ 0 w 2946"/>
                <a:gd name="T59" fmla="*/ 0 h 2265"/>
                <a:gd name="T60" fmla="*/ 0 w 2946"/>
                <a:gd name="T61" fmla="*/ 0 h 2265"/>
                <a:gd name="T62" fmla="*/ 0 w 2946"/>
                <a:gd name="T63" fmla="*/ 0 h 2265"/>
                <a:gd name="T64" fmla="*/ 0 w 2946"/>
                <a:gd name="T65" fmla="*/ 0 h 2265"/>
                <a:gd name="T66" fmla="*/ 0 w 2946"/>
                <a:gd name="T67" fmla="*/ 0 h 2265"/>
                <a:gd name="T68" fmla="*/ 0 w 2946"/>
                <a:gd name="T69" fmla="*/ 0 h 2265"/>
                <a:gd name="T70" fmla="*/ 0 w 2946"/>
                <a:gd name="T71" fmla="*/ 0 h 2265"/>
                <a:gd name="T72" fmla="*/ 0 w 2946"/>
                <a:gd name="T73" fmla="*/ 0 h 2265"/>
                <a:gd name="T74" fmla="*/ 0 w 2946"/>
                <a:gd name="T75" fmla="*/ 0 h 2265"/>
                <a:gd name="T76" fmla="*/ 0 w 2946"/>
                <a:gd name="T77" fmla="*/ 0 h 2265"/>
                <a:gd name="T78" fmla="*/ 0 w 2946"/>
                <a:gd name="T79" fmla="*/ 0 h 2265"/>
                <a:gd name="T80" fmla="*/ 0 w 2946"/>
                <a:gd name="T81" fmla="*/ 0 h 2265"/>
                <a:gd name="T82" fmla="*/ 0 w 2946"/>
                <a:gd name="T83" fmla="*/ 0 h 2265"/>
                <a:gd name="T84" fmla="*/ 0 w 2946"/>
                <a:gd name="T85" fmla="*/ 0 h 2265"/>
                <a:gd name="T86" fmla="*/ 0 w 2946"/>
                <a:gd name="T87" fmla="*/ 0 h 2265"/>
                <a:gd name="T88" fmla="*/ 0 w 2946"/>
                <a:gd name="T89" fmla="*/ 0 h 2265"/>
                <a:gd name="T90" fmla="*/ 0 w 2946"/>
                <a:gd name="T91" fmla="*/ 0 h 2265"/>
                <a:gd name="T92" fmla="*/ 0 w 2946"/>
                <a:gd name="T93" fmla="*/ 0 h 2265"/>
                <a:gd name="T94" fmla="*/ 0 w 2946"/>
                <a:gd name="T95" fmla="*/ 0 h 2265"/>
                <a:gd name="T96" fmla="*/ 0 w 2946"/>
                <a:gd name="T97" fmla="*/ 0 h 2265"/>
                <a:gd name="T98" fmla="*/ 0 w 2946"/>
                <a:gd name="T99" fmla="*/ 0 h 2265"/>
                <a:gd name="T100" fmla="*/ 0 w 2946"/>
                <a:gd name="T101" fmla="*/ 0 h 2265"/>
                <a:gd name="T102" fmla="*/ 0 w 2946"/>
                <a:gd name="T103" fmla="*/ 0 h 2265"/>
                <a:gd name="T104" fmla="*/ 0 w 2946"/>
                <a:gd name="T105" fmla="*/ 0 h 2265"/>
                <a:gd name="T106" fmla="*/ 0 w 2946"/>
                <a:gd name="T107" fmla="*/ 0 h 2265"/>
                <a:gd name="T108" fmla="*/ 0 w 2946"/>
                <a:gd name="T109" fmla="*/ 0 h 2265"/>
                <a:gd name="T110" fmla="*/ 0 w 2946"/>
                <a:gd name="T111" fmla="*/ 0 h 2265"/>
                <a:gd name="T112" fmla="*/ 0 w 2946"/>
                <a:gd name="T113" fmla="*/ 0 h 226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46" h="2265">
                  <a:moveTo>
                    <a:pt x="95" y="1614"/>
                  </a:moveTo>
                  <a:lnTo>
                    <a:pt x="0" y="1224"/>
                  </a:lnTo>
                  <a:lnTo>
                    <a:pt x="36" y="955"/>
                  </a:lnTo>
                  <a:lnTo>
                    <a:pt x="140" y="900"/>
                  </a:lnTo>
                  <a:lnTo>
                    <a:pt x="275" y="825"/>
                  </a:lnTo>
                  <a:lnTo>
                    <a:pt x="380" y="895"/>
                  </a:lnTo>
                  <a:lnTo>
                    <a:pt x="575" y="880"/>
                  </a:lnTo>
                  <a:lnTo>
                    <a:pt x="770" y="850"/>
                  </a:lnTo>
                  <a:lnTo>
                    <a:pt x="980" y="780"/>
                  </a:lnTo>
                  <a:lnTo>
                    <a:pt x="1115" y="790"/>
                  </a:lnTo>
                  <a:lnTo>
                    <a:pt x="1400" y="670"/>
                  </a:lnTo>
                  <a:lnTo>
                    <a:pt x="1566" y="715"/>
                  </a:lnTo>
                  <a:lnTo>
                    <a:pt x="1696" y="655"/>
                  </a:lnTo>
                  <a:lnTo>
                    <a:pt x="1846" y="690"/>
                  </a:lnTo>
                  <a:lnTo>
                    <a:pt x="1951" y="540"/>
                  </a:lnTo>
                  <a:lnTo>
                    <a:pt x="2041" y="400"/>
                  </a:lnTo>
                  <a:lnTo>
                    <a:pt x="2166" y="285"/>
                  </a:lnTo>
                  <a:lnTo>
                    <a:pt x="2359" y="202"/>
                  </a:lnTo>
                  <a:lnTo>
                    <a:pt x="2556" y="85"/>
                  </a:lnTo>
                  <a:lnTo>
                    <a:pt x="2746" y="40"/>
                  </a:lnTo>
                  <a:lnTo>
                    <a:pt x="2901" y="0"/>
                  </a:lnTo>
                  <a:lnTo>
                    <a:pt x="2851" y="175"/>
                  </a:lnTo>
                  <a:lnTo>
                    <a:pt x="2946" y="374"/>
                  </a:lnTo>
                  <a:lnTo>
                    <a:pt x="2731" y="430"/>
                  </a:lnTo>
                  <a:lnTo>
                    <a:pt x="2626" y="584"/>
                  </a:lnTo>
                  <a:lnTo>
                    <a:pt x="2463" y="640"/>
                  </a:lnTo>
                  <a:lnTo>
                    <a:pt x="2301" y="795"/>
                  </a:lnTo>
                  <a:lnTo>
                    <a:pt x="2291" y="870"/>
                  </a:lnTo>
                  <a:lnTo>
                    <a:pt x="2244" y="951"/>
                  </a:lnTo>
                  <a:lnTo>
                    <a:pt x="2195" y="910"/>
                  </a:lnTo>
                  <a:lnTo>
                    <a:pt x="2077" y="1066"/>
                  </a:lnTo>
                  <a:lnTo>
                    <a:pt x="2076" y="1240"/>
                  </a:lnTo>
                  <a:lnTo>
                    <a:pt x="1876" y="1304"/>
                  </a:lnTo>
                  <a:lnTo>
                    <a:pt x="1761" y="1449"/>
                  </a:lnTo>
                  <a:lnTo>
                    <a:pt x="1836" y="1599"/>
                  </a:lnTo>
                  <a:lnTo>
                    <a:pt x="1764" y="1776"/>
                  </a:lnTo>
                  <a:lnTo>
                    <a:pt x="1665" y="1945"/>
                  </a:lnTo>
                  <a:lnTo>
                    <a:pt x="1681" y="2124"/>
                  </a:lnTo>
                  <a:lnTo>
                    <a:pt x="1551" y="2109"/>
                  </a:lnTo>
                  <a:lnTo>
                    <a:pt x="1486" y="2204"/>
                  </a:lnTo>
                  <a:lnTo>
                    <a:pt x="1356" y="2265"/>
                  </a:lnTo>
                  <a:lnTo>
                    <a:pt x="1269" y="2079"/>
                  </a:lnTo>
                  <a:lnTo>
                    <a:pt x="1289" y="1932"/>
                  </a:lnTo>
                  <a:lnTo>
                    <a:pt x="1320" y="1906"/>
                  </a:lnTo>
                  <a:lnTo>
                    <a:pt x="1389" y="1954"/>
                  </a:lnTo>
                  <a:lnTo>
                    <a:pt x="1422" y="1945"/>
                  </a:lnTo>
                  <a:lnTo>
                    <a:pt x="1437" y="1882"/>
                  </a:lnTo>
                  <a:lnTo>
                    <a:pt x="1365" y="1844"/>
                  </a:lnTo>
                  <a:lnTo>
                    <a:pt x="1380" y="1734"/>
                  </a:lnTo>
                  <a:lnTo>
                    <a:pt x="1470" y="1644"/>
                  </a:lnTo>
                  <a:lnTo>
                    <a:pt x="1425" y="1464"/>
                  </a:lnTo>
                  <a:lnTo>
                    <a:pt x="1320" y="1404"/>
                  </a:lnTo>
                  <a:lnTo>
                    <a:pt x="1185" y="1404"/>
                  </a:lnTo>
                  <a:lnTo>
                    <a:pt x="1155" y="1239"/>
                  </a:lnTo>
                  <a:lnTo>
                    <a:pt x="1040" y="1229"/>
                  </a:lnTo>
                  <a:lnTo>
                    <a:pt x="900" y="1314"/>
                  </a:lnTo>
                  <a:lnTo>
                    <a:pt x="865" y="1404"/>
                  </a:lnTo>
                  <a:lnTo>
                    <a:pt x="495" y="1374"/>
                  </a:lnTo>
                  <a:lnTo>
                    <a:pt x="270" y="1334"/>
                  </a:lnTo>
                  <a:lnTo>
                    <a:pt x="120" y="1464"/>
                  </a:lnTo>
                  <a:lnTo>
                    <a:pt x="165" y="1559"/>
                  </a:lnTo>
                  <a:lnTo>
                    <a:pt x="95" y="1614"/>
                  </a:lnTo>
                  <a:close/>
                </a:path>
              </a:pathLst>
            </a:custGeom>
            <a:solidFill>
              <a:schemeClr val="accent6">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42" name="Freeform 24">
              <a:extLst>
                <a:ext uri="{FF2B5EF4-FFF2-40B4-BE49-F238E27FC236}">
                  <a16:creationId xmlns:a16="http://schemas.microsoft.com/office/drawing/2014/main" id="{0C39D9A1-3289-4851-B5D8-DEAB1CA7F64C}"/>
                </a:ext>
              </a:extLst>
            </p:cNvPr>
            <p:cNvSpPr>
              <a:spLocks/>
            </p:cNvSpPr>
            <p:nvPr/>
          </p:nvSpPr>
          <p:spPr bwMode="auto">
            <a:xfrm>
              <a:off x="5813613" y="2561850"/>
              <a:ext cx="874713" cy="555625"/>
            </a:xfrm>
            <a:custGeom>
              <a:avLst/>
              <a:gdLst>
                <a:gd name="T0" fmla="*/ 0 w 2753"/>
                <a:gd name="T1" fmla="*/ 0 h 1749"/>
                <a:gd name="T2" fmla="*/ 0 w 2753"/>
                <a:gd name="T3" fmla="*/ 0 h 1749"/>
                <a:gd name="T4" fmla="*/ 0 w 2753"/>
                <a:gd name="T5" fmla="*/ 0 h 1749"/>
                <a:gd name="T6" fmla="*/ 0 w 2753"/>
                <a:gd name="T7" fmla="*/ 0 h 1749"/>
                <a:gd name="T8" fmla="*/ 0 w 2753"/>
                <a:gd name="T9" fmla="*/ 0 h 1749"/>
                <a:gd name="T10" fmla="*/ 0 w 2753"/>
                <a:gd name="T11" fmla="*/ 0 h 1749"/>
                <a:gd name="T12" fmla="*/ 0 w 2753"/>
                <a:gd name="T13" fmla="*/ 0 h 1749"/>
                <a:gd name="T14" fmla="*/ 0 w 2753"/>
                <a:gd name="T15" fmla="*/ 0 h 1749"/>
                <a:gd name="T16" fmla="*/ 0 w 2753"/>
                <a:gd name="T17" fmla="*/ 0 h 1749"/>
                <a:gd name="T18" fmla="*/ 0 w 2753"/>
                <a:gd name="T19" fmla="*/ 0 h 1749"/>
                <a:gd name="T20" fmla="*/ 0 w 2753"/>
                <a:gd name="T21" fmla="*/ 0 h 1749"/>
                <a:gd name="T22" fmla="*/ 0 w 2753"/>
                <a:gd name="T23" fmla="*/ 0 h 1749"/>
                <a:gd name="T24" fmla="*/ 0 w 2753"/>
                <a:gd name="T25" fmla="*/ 0 h 1749"/>
                <a:gd name="T26" fmla="*/ 0 w 2753"/>
                <a:gd name="T27" fmla="*/ 0 h 1749"/>
                <a:gd name="T28" fmla="*/ 0 w 2753"/>
                <a:gd name="T29" fmla="*/ 0 h 1749"/>
                <a:gd name="T30" fmla="*/ 0 w 2753"/>
                <a:gd name="T31" fmla="*/ 0 h 1749"/>
                <a:gd name="T32" fmla="*/ 0 w 2753"/>
                <a:gd name="T33" fmla="*/ 0 h 1749"/>
                <a:gd name="T34" fmla="*/ 0 w 2753"/>
                <a:gd name="T35" fmla="*/ 0 h 1749"/>
                <a:gd name="T36" fmla="*/ 0 w 2753"/>
                <a:gd name="T37" fmla="*/ 0 h 1749"/>
                <a:gd name="T38" fmla="*/ 0 w 2753"/>
                <a:gd name="T39" fmla="*/ 0 h 1749"/>
                <a:gd name="T40" fmla="*/ 0 w 2753"/>
                <a:gd name="T41" fmla="*/ 0 h 1749"/>
                <a:gd name="T42" fmla="*/ 0 w 2753"/>
                <a:gd name="T43" fmla="*/ 0 h 1749"/>
                <a:gd name="T44" fmla="*/ 0 w 2753"/>
                <a:gd name="T45" fmla="*/ 0 h 1749"/>
                <a:gd name="T46" fmla="*/ 0 w 2753"/>
                <a:gd name="T47" fmla="*/ 0 h 1749"/>
                <a:gd name="T48" fmla="*/ 0 w 2753"/>
                <a:gd name="T49" fmla="*/ 0 h 1749"/>
                <a:gd name="T50" fmla="*/ 0 w 2753"/>
                <a:gd name="T51" fmla="*/ 0 h 1749"/>
                <a:gd name="T52" fmla="*/ 0 w 2753"/>
                <a:gd name="T53" fmla="*/ 0 h 1749"/>
                <a:gd name="T54" fmla="*/ 0 w 2753"/>
                <a:gd name="T55" fmla="*/ 0 h 1749"/>
                <a:gd name="T56" fmla="*/ 0 w 2753"/>
                <a:gd name="T57" fmla="*/ 0 h 1749"/>
                <a:gd name="T58" fmla="*/ 0 w 2753"/>
                <a:gd name="T59" fmla="*/ 0 h 1749"/>
                <a:gd name="T60" fmla="*/ 0 w 2753"/>
                <a:gd name="T61" fmla="*/ 0 h 1749"/>
                <a:gd name="T62" fmla="*/ 0 w 2753"/>
                <a:gd name="T63" fmla="*/ 0 h 1749"/>
                <a:gd name="T64" fmla="*/ 0 w 2753"/>
                <a:gd name="T65" fmla="*/ 0 h 1749"/>
                <a:gd name="T66" fmla="*/ 0 w 2753"/>
                <a:gd name="T67" fmla="*/ 0 h 174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753" h="1749">
                  <a:moveTo>
                    <a:pt x="0" y="1100"/>
                  </a:moveTo>
                  <a:lnTo>
                    <a:pt x="0" y="1235"/>
                  </a:lnTo>
                  <a:lnTo>
                    <a:pt x="80" y="1280"/>
                  </a:lnTo>
                  <a:lnTo>
                    <a:pt x="185" y="1265"/>
                  </a:lnTo>
                  <a:lnTo>
                    <a:pt x="245" y="1350"/>
                  </a:lnTo>
                  <a:lnTo>
                    <a:pt x="225" y="1470"/>
                  </a:lnTo>
                  <a:lnTo>
                    <a:pt x="270" y="1605"/>
                  </a:lnTo>
                  <a:lnTo>
                    <a:pt x="560" y="1486"/>
                  </a:lnTo>
                  <a:lnTo>
                    <a:pt x="721" y="1530"/>
                  </a:lnTo>
                  <a:lnTo>
                    <a:pt x="856" y="1470"/>
                  </a:lnTo>
                  <a:lnTo>
                    <a:pt x="1006" y="1504"/>
                  </a:lnTo>
                  <a:lnTo>
                    <a:pt x="1117" y="1348"/>
                  </a:lnTo>
                  <a:lnTo>
                    <a:pt x="1201" y="1213"/>
                  </a:lnTo>
                  <a:lnTo>
                    <a:pt x="1329" y="1099"/>
                  </a:lnTo>
                  <a:lnTo>
                    <a:pt x="1517" y="1020"/>
                  </a:lnTo>
                  <a:lnTo>
                    <a:pt x="1717" y="900"/>
                  </a:lnTo>
                  <a:lnTo>
                    <a:pt x="2063" y="815"/>
                  </a:lnTo>
                  <a:lnTo>
                    <a:pt x="2012" y="990"/>
                  </a:lnTo>
                  <a:lnTo>
                    <a:pt x="2108" y="1190"/>
                  </a:lnTo>
                  <a:lnTo>
                    <a:pt x="1892" y="1245"/>
                  </a:lnTo>
                  <a:lnTo>
                    <a:pt x="1787" y="1399"/>
                  </a:lnTo>
                  <a:lnTo>
                    <a:pt x="1625" y="1455"/>
                  </a:lnTo>
                  <a:lnTo>
                    <a:pt x="1462" y="1610"/>
                  </a:lnTo>
                  <a:lnTo>
                    <a:pt x="1456" y="1682"/>
                  </a:lnTo>
                  <a:lnTo>
                    <a:pt x="1585" y="1682"/>
                  </a:lnTo>
                  <a:lnTo>
                    <a:pt x="1649" y="1731"/>
                  </a:lnTo>
                  <a:lnTo>
                    <a:pt x="1742" y="1749"/>
                  </a:lnTo>
                  <a:lnTo>
                    <a:pt x="1808" y="1651"/>
                  </a:lnTo>
                  <a:lnTo>
                    <a:pt x="1896" y="1579"/>
                  </a:lnTo>
                  <a:lnTo>
                    <a:pt x="1976" y="1507"/>
                  </a:lnTo>
                  <a:lnTo>
                    <a:pt x="2096" y="1403"/>
                  </a:lnTo>
                  <a:lnTo>
                    <a:pt x="2216" y="1259"/>
                  </a:lnTo>
                  <a:lnTo>
                    <a:pt x="2336" y="1195"/>
                  </a:lnTo>
                  <a:lnTo>
                    <a:pt x="2424" y="1179"/>
                  </a:lnTo>
                  <a:lnTo>
                    <a:pt x="2543" y="1140"/>
                  </a:lnTo>
                  <a:lnTo>
                    <a:pt x="2588" y="1220"/>
                  </a:lnTo>
                  <a:lnTo>
                    <a:pt x="2672" y="1299"/>
                  </a:lnTo>
                  <a:lnTo>
                    <a:pt x="2720" y="1267"/>
                  </a:lnTo>
                  <a:lnTo>
                    <a:pt x="2693" y="1190"/>
                  </a:lnTo>
                  <a:lnTo>
                    <a:pt x="2648" y="1140"/>
                  </a:lnTo>
                  <a:lnTo>
                    <a:pt x="2573" y="1040"/>
                  </a:lnTo>
                  <a:lnTo>
                    <a:pt x="2543" y="935"/>
                  </a:lnTo>
                  <a:lnTo>
                    <a:pt x="2733" y="795"/>
                  </a:lnTo>
                  <a:lnTo>
                    <a:pt x="2753" y="630"/>
                  </a:lnTo>
                  <a:lnTo>
                    <a:pt x="2618" y="560"/>
                  </a:lnTo>
                  <a:lnTo>
                    <a:pt x="2363" y="530"/>
                  </a:lnTo>
                  <a:lnTo>
                    <a:pt x="2268" y="585"/>
                  </a:lnTo>
                  <a:lnTo>
                    <a:pt x="2213" y="555"/>
                  </a:lnTo>
                  <a:lnTo>
                    <a:pt x="2198" y="485"/>
                  </a:lnTo>
                  <a:lnTo>
                    <a:pt x="2313" y="350"/>
                  </a:lnTo>
                  <a:lnTo>
                    <a:pt x="2283" y="195"/>
                  </a:lnTo>
                  <a:lnTo>
                    <a:pt x="2193" y="195"/>
                  </a:lnTo>
                  <a:lnTo>
                    <a:pt x="2078" y="255"/>
                  </a:lnTo>
                  <a:lnTo>
                    <a:pt x="2093" y="165"/>
                  </a:lnTo>
                  <a:lnTo>
                    <a:pt x="2193" y="105"/>
                  </a:lnTo>
                  <a:lnTo>
                    <a:pt x="2103" y="65"/>
                  </a:lnTo>
                  <a:lnTo>
                    <a:pt x="2073" y="0"/>
                  </a:lnTo>
                  <a:lnTo>
                    <a:pt x="1907" y="75"/>
                  </a:lnTo>
                  <a:lnTo>
                    <a:pt x="1802" y="135"/>
                  </a:lnTo>
                  <a:lnTo>
                    <a:pt x="1732" y="230"/>
                  </a:lnTo>
                  <a:lnTo>
                    <a:pt x="1522" y="225"/>
                  </a:lnTo>
                  <a:lnTo>
                    <a:pt x="1356" y="120"/>
                  </a:lnTo>
                  <a:lnTo>
                    <a:pt x="1201" y="255"/>
                  </a:lnTo>
                  <a:lnTo>
                    <a:pt x="1066" y="485"/>
                  </a:lnTo>
                  <a:lnTo>
                    <a:pt x="946" y="545"/>
                  </a:lnTo>
                  <a:lnTo>
                    <a:pt x="786" y="560"/>
                  </a:lnTo>
                  <a:lnTo>
                    <a:pt x="691" y="705"/>
                  </a:lnTo>
                  <a:lnTo>
                    <a:pt x="630" y="765"/>
                  </a:lnTo>
                  <a:lnTo>
                    <a:pt x="485" y="860"/>
                  </a:lnTo>
                  <a:lnTo>
                    <a:pt x="455" y="990"/>
                  </a:lnTo>
                  <a:lnTo>
                    <a:pt x="380" y="1070"/>
                  </a:lnTo>
                  <a:lnTo>
                    <a:pt x="260" y="1020"/>
                  </a:lnTo>
                  <a:lnTo>
                    <a:pt x="150" y="1110"/>
                  </a:lnTo>
                  <a:lnTo>
                    <a:pt x="65" y="1085"/>
                  </a:lnTo>
                  <a:lnTo>
                    <a:pt x="0" y="1100"/>
                  </a:lnTo>
                  <a:close/>
                </a:path>
              </a:pathLst>
            </a:custGeom>
            <a:solidFill>
              <a:schemeClr val="accent6">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43" name="Freeform 25">
              <a:extLst>
                <a:ext uri="{FF2B5EF4-FFF2-40B4-BE49-F238E27FC236}">
                  <a16:creationId xmlns:a16="http://schemas.microsoft.com/office/drawing/2014/main" id="{07390BAF-B450-4D02-9C45-42EAE1EE25B4}"/>
                </a:ext>
              </a:extLst>
            </p:cNvPr>
            <p:cNvSpPr>
              <a:spLocks/>
            </p:cNvSpPr>
            <p:nvPr/>
          </p:nvSpPr>
          <p:spPr bwMode="auto">
            <a:xfrm>
              <a:off x="6107300" y="3096838"/>
              <a:ext cx="288925" cy="231775"/>
            </a:xfrm>
            <a:custGeom>
              <a:avLst/>
              <a:gdLst>
                <a:gd name="T0" fmla="*/ 0 w 912"/>
                <a:gd name="T1" fmla="*/ 0 h 732"/>
                <a:gd name="T2" fmla="*/ 0 w 912"/>
                <a:gd name="T3" fmla="*/ 0 h 732"/>
                <a:gd name="T4" fmla="*/ 0 w 912"/>
                <a:gd name="T5" fmla="*/ 0 h 732"/>
                <a:gd name="T6" fmla="*/ 0 w 912"/>
                <a:gd name="T7" fmla="*/ 0 h 732"/>
                <a:gd name="T8" fmla="*/ 0 w 912"/>
                <a:gd name="T9" fmla="*/ 0 h 732"/>
                <a:gd name="T10" fmla="*/ 0 w 912"/>
                <a:gd name="T11" fmla="*/ 0 h 732"/>
                <a:gd name="T12" fmla="*/ 0 w 912"/>
                <a:gd name="T13" fmla="*/ 0 h 732"/>
                <a:gd name="T14" fmla="*/ 0 w 912"/>
                <a:gd name="T15" fmla="*/ 0 h 732"/>
                <a:gd name="T16" fmla="*/ 0 w 912"/>
                <a:gd name="T17" fmla="*/ 0 h 732"/>
                <a:gd name="T18" fmla="*/ 0 w 912"/>
                <a:gd name="T19" fmla="*/ 0 h 732"/>
                <a:gd name="T20" fmla="*/ 0 w 912"/>
                <a:gd name="T21" fmla="*/ 0 h 732"/>
                <a:gd name="T22" fmla="*/ 0 w 912"/>
                <a:gd name="T23" fmla="*/ 0 h 732"/>
                <a:gd name="T24" fmla="*/ 0 w 912"/>
                <a:gd name="T25" fmla="*/ 0 h 732"/>
                <a:gd name="T26" fmla="*/ 0 w 912"/>
                <a:gd name="T27" fmla="*/ 0 h 732"/>
                <a:gd name="T28" fmla="*/ 0 w 912"/>
                <a:gd name="T29" fmla="*/ 0 h 732"/>
                <a:gd name="T30" fmla="*/ 0 w 912"/>
                <a:gd name="T31" fmla="*/ 0 h 732"/>
                <a:gd name="T32" fmla="*/ 0 w 912"/>
                <a:gd name="T33" fmla="*/ 0 h 732"/>
                <a:gd name="T34" fmla="*/ 0 w 912"/>
                <a:gd name="T35" fmla="*/ 0 h 732"/>
                <a:gd name="T36" fmla="*/ 0 w 912"/>
                <a:gd name="T37" fmla="*/ 0 h 732"/>
                <a:gd name="T38" fmla="*/ 0 w 912"/>
                <a:gd name="T39" fmla="*/ 0 h 732"/>
                <a:gd name="T40" fmla="*/ 0 w 912"/>
                <a:gd name="T41" fmla="*/ 0 h 732"/>
                <a:gd name="T42" fmla="*/ 0 w 912"/>
                <a:gd name="T43" fmla="*/ 0 h 732"/>
                <a:gd name="T44" fmla="*/ 0 w 912"/>
                <a:gd name="T45" fmla="*/ 0 h 732"/>
                <a:gd name="T46" fmla="*/ 0 w 912"/>
                <a:gd name="T47" fmla="*/ 0 h 7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912" h="732">
                  <a:moveTo>
                    <a:pt x="656" y="582"/>
                  </a:moveTo>
                  <a:lnTo>
                    <a:pt x="653" y="482"/>
                  </a:lnTo>
                  <a:lnTo>
                    <a:pt x="564" y="512"/>
                  </a:lnTo>
                  <a:lnTo>
                    <a:pt x="533" y="593"/>
                  </a:lnTo>
                  <a:lnTo>
                    <a:pt x="401" y="582"/>
                  </a:lnTo>
                  <a:lnTo>
                    <a:pt x="341" y="537"/>
                  </a:lnTo>
                  <a:lnTo>
                    <a:pt x="226" y="580"/>
                  </a:lnTo>
                  <a:lnTo>
                    <a:pt x="250" y="658"/>
                  </a:lnTo>
                  <a:lnTo>
                    <a:pt x="166" y="721"/>
                  </a:lnTo>
                  <a:lnTo>
                    <a:pt x="75" y="732"/>
                  </a:lnTo>
                  <a:lnTo>
                    <a:pt x="0" y="583"/>
                  </a:lnTo>
                  <a:lnTo>
                    <a:pt x="115" y="437"/>
                  </a:lnTo>
                  <a:lnTo>
                    <a:pt x="316" y="372"/>
                  </a:lnTo>
                  <a:lnTo>
                    <a:pt x="316" y="196"/>
                  </a:lnTo>
                  <a:lnTo>
                    <a:pt x="432" y="44"/>
                  </a:lnTo>
                  <a:lnTo>
                    <a:pt x="485" y="80"/>
                  </a:lnTo>
                  <a:lnTo>
                    <a:pt x="533" y="0"/>
                  </a:lnTo>
                  <a:lnTo>
                    <a:pt x="661" y="0"/>
                  </a:lnTo>
                  <a:lnTo>
                    <a:pt x="725" y="48"/>
                  </a:lnTo>
                  <a:lnTo>
                    <a:pt x="821" y="64"/>
                  </a:lnTo>
                  <a:lnTo>
                    <a:pt x="861" y="136"/>
                  </a:lnTo>
                  <a:lnTo>
                    <a:pt x="912" y="206"/>
                  </a:lnTo>
                  <a:lnTo>
                    <a:pt x="855" y="320"/>
                  </a:lnTo>
                  <a:lnTo>
                    <a:pt x="767" y="450"/>
                  </a:lnTo>
                  <a:lnTo>
                    <a:pt x="752" y="591"/>
                  </a:lnTo>
                  <a:lnTo>
                    <a:pt x="656" y="582"/>
                  </a:lnTo>
                  <a:close/>
                </a:path>
              </a:pathLst>
            </a:custGeom>
            <a:solidFill>
              <a:schemeClr val="accent6">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44" name="Freeform 26">
              <a:extLst>
                <a:ext uri="{FF2B5EF4-FFF2-40B4-BE49-F238E27FC236}">
                  <a16:creationId xmlns:a16="http://schemas.microsoft.com/office/drawing/2014/main" id="{13B6D1A1-AC85-490B-9F12-93443116E1B4}"/>
                </a:ext>
              </a:extLst>
            </p:cNvPr>
            <p:cNvSpPr>
              <a:spLocks/>
            </p:cNvSpPr>
            <p:nvPr/>
          </p:nvSpPr>
          <p:spPr bwMode="auto">
            <a:xfrm>
              <a:off x="6077138" y="3249238"/>
              <a:ext cx="280988" cy="304800"/>
            </a:xfrm>
            <a:custGeom>
              <a:avLst/>
              <a:gdLst>
                <a:gd name="T0" fmla="*/ 0 w 884"/>
                <a:gd name="T1" fmla="*/ 0 h 962"/>
                <a:gd name="T2" fmla="*/ 0 w 884"/>
                <a:gd name="T3" fmla="*/ 0 h 962"/>
                <a:gd name="T4" fmla="*/ 0 w 884"/>
                <a:gd name="T5" fmla="*/ 0 h 962"/>
                <a:gd name="T6" fmla="*/ 0 w 884"/>
                <a:gd name="T7" fmla="*/ 0 h 962"/>
                <a:gd name="T8" fmla="*/ 0 w 884"/>
                <a:gd name="T9" fmla="*/ 0 h 962"/>
                <a:gd name="T10" fmla="*/ 0 w 884"/>
                <a:gd name="T11" fmla="*/ 0 h 962"/>
                <a:gd name="T12" fmla="*/ 0 w 884"/>
                <a:gd name="T13" fmla="*/ 0 h 962"/>
                <a:gd name="T14" fmla="*/ 0 w 884"/>
                <a:gd name="T15" fmla="*/ 0 h 962"/>
                <a:gd name="T16" fmla="*/ 0 w 884"/>
                <a:gd name="T17" fmla="*/ 0 h 962"/>
                <a:gd name="T18" fmla="*/ 0 w 884"/>
                <a:gd name="T19" fmla="*/ 0 h 962"/>
                <a:gd name="T20" fmla="*/ 0 w 884"/>
                <a:gd name="T21" fmla="*/ 0 h 962"/>
                <a:gd name="T22" fmla="*/ 0 w 884"/>
                <a:gd name="T23" fmla="*/ 0 h 962"/>
                <a:gd name="T24" fmla="*/ 0 w 884"/>
                <a:gd name="T25" fmla="*/ 0 h 962"/>
                <a:gd name="T26" fmla="*/ 0 w 884"/>
                <a:gd name="T27" fmla="*/ 0 h 962"/>
                <a:gd name="T28" fmla="*/ 0 w 884"/>
                <a:gd name="T29" fmla="*/ 0 h 962"/>
                <a:gd name="T30" fmla="*/ 0 w 884"/>
                <a:gd name="T31" fmla="*/ 0 h 962"/>
                <a:gd name="T32" fmla="*/ 0 w 884"/>
                <a:gd name="T33" fmla="*/ 0 h 962"/>
                <a:gd name="T34" fmla="*/ 0 w 884"/>
                <a:gd name="T35" fmla="*/ 0 h 962"/>
                <a:gd name="T36" fmla="*/ 0 w 884"/>
                <a:gd name="T37" fmla="*/ 0 h 962"/>
                <a:gd name="T38" fmla="*/ 0 w 884"/>
                <a:gd name="T39" fmla="*/ 0 h 962"/>
                <a:gd name="T40" fmla="*/ 0 w 884"/>
                <a:gd name="T41" fmla="*/ 0 h 962"/>
                <a:gd name="T42" fmla="*/ 0 w 884"/>
                <a:gd name="T43" fmla="*/ 0 h 962"/>
                <a:gd name="T44" fmla="*/ 0 w 884"/>
                <a:gd name="T45" fmla="*/ 0 h 96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4" h="962">
                  <a:moveTo>
                    <a:pt x="752" y="102"/>
                  </a:moveTo>
                  <a:lnTo>
                    <a:pt x="748" y="0"/>
                  </a:lnTo>
                  <a:lnTo>
                    <a:pt x="660" y="32"/>
                  </a:lnTo>
                  <a:lnTo>
                    <a:pt x="628" y="112"/>
                  </a:lnTo>
                  <a:lnTo>
                    <a:pt x="495" y="101"/>
                  </a:lnTo>
                  <a:lnTo>
                    <a:pt x="435" y="56"/>
                  </a:lnTo>
                  <a:lnTo>
                    <a:pt x="320" y="101"/>
                  </a:lnTo>
                  <a:lnTo>
                    <a:pt x="345" y="176"/>
                  </a:lnTo>
                  <a:lnTo>
                    <a:pt x="260" y="241"/>
                  </a:lnTo>
                  <a:lnTo>
                    <a:pt x="170" y="251"/>
                  </a:lnTo>
                  <a:lnTo>
                    <a:pt x="95" y="431"/>
                  </a:lnTo>
                  <a:lnTo>
                    <a:pt x="0" y="597"/>
                  </a:lnTo>
                  <a:lnTo>
                    <a:pt x="15" y="777"/>
                  </a:lnTo>
                  <a:lnTo>
                    <a:pt x="20" y="872"/>
                  </a:lnTo>
                  <a:lnTo>
                    <a:pt x="80" y="932"/>
                  </a:lnTo>
                  <a:lnTo>
                    <a:pt x="165" y="932"/>
                  </a:lnTo>
                  <a:lnTo>
                    <a:pt x="300" y="957"/>
                  </a:lnTo>
                  <a:lnTo>
                    <a:pt x="380" y="927"/>
                  </a:lnTo>
                  <a:lnTo>
                    <a:pt x="560" y="962"/>
                  </a:lnTo>
                  <a:lnTo>
                    <a:pt x="620" y="872"/>
                  </a:lnTo>
                  <a:lnTo>
                    <a:pt x="700" y="696"/>
                  </a:lnTo>
                  <a:lnTo>
                    <a:pt x="740" y="560"/>
                  </a:lnTo>
                  <a:lnTo>
                    <a:pt x="812" y="464"/>
                  </a:lnTo>
                  <a:lnTo>
                    <a:pt x="884" y="392"/>
                  </a:lnTo>
                  <a:lnTo>
                    <a:pt x="815" y="286"/>
                  </a:lnTo>
                  <a:lnTo>
                    <a:pt x="735" y="221"/>
                  </a:lnTo>
                  <a:lnTo>
                    <a:pt x="752" y="102"/>
                  </a:lnTo>
                  <a:close/>
                </a:path>
              </a:pathLst>
            </a:custGeom>
            <a:solidFill>
              <a:schemeClr val="accent6">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45" name="Freeform 27">
              <a:extLst>
                <a:ext uri="{FF2B5EF4-FFF2-40B4-BE49-F238E27FC236}">
                  <a16:creationId xmlns:a16="http://schemas.microsoft.com/office/drawing/2014/main" id="{C6668C82-FEA3-4451-BB89-FE80322CA9BE}"/>
                </a:ext>
              </a:extLst>
            </p:cNvPr>
            <p:cNvSpPr>
              <a:spLocks/>
            </p:cNvSpPr>
            <p:nvPr/>
          </p:nvSpPr>
          <p:spPr bwMode="auto">
            <a:xfrm>
              <a:off x="5967600" y="3490538"/>
              <a:ext cx="204788" cy="419100"/>
            </a:xfrm>
            <a:custGeom>
              <a:avLst/>
              <a:gdLst>
                <a:gd name="T0" fmla="*/ 0 w 645"/>
                <a:gd name="T1" fmla="*/ 0 h 1321"/>
                <a:gd name="T2" fmla="*/ 0 w 645"/>
                <a:gd name="T3" fmla="*/ 0 h 1321"/>
                <a:gd name="T4" fmla="*/ 0 w 645"/>
                <a:gd name="T5" fmla="*/ 0 h 1321"/>
                <a:gd name="T6" fmla="*/ 0 w 645"/>
                <a:gd name="T7" fmla="*/ 0 h 1321"/>
                <a:gd name="T8" fmla="*/ 0 w 645"/>
                <a:gd name="T9" fmla="*/ 0 h 1321"/>
                <a:gd name="T10" fmla="*/ 0 w 645"/>
                <a:gd name="T11" fmla="*/ 0 h 1321"/>
                <a:gd name="T12" fmla="*/ 0 w 645"/>
                <a:gd name="T13" fmla="*/ 0 h 1321"/>
                <a:gd name="T14" fmla="*/ 0 w 645"/>
                <a:gd name="T15" fmla="*/ 0 h 1321"/>
                <a:gd name="T16" fmla="*/ 0 w 645"/>
                <a:gd name="T17" fmla="*/ 0 h 1321"/>
                <a:gd name="T18" fmla="*/ 0 w 645"/>
                <a:gd name="T19" fmla="*/ 0 h 1321"/>
                <a:gd name="T20" fmla="*/ 0 w 645"/>
                <a:gd name="T21" fmla="*/ 0 h 1321"/>
                <a:gd name="T22" fmla="*/ 0 w 645"/>
                <a:gd name="T23" fmla="*/ 0 h 1321"/>
                <a:gd name="T24" fmla="*/ 0 w 645"/>
                <a:gd name="T25" fmla="*/ 0 h 1321"/>
                <a:gd name="T26" fmla="*/ 0 w 645"/>
                <a:gd name="T27" fmla="*/ 0 h 1321"/>
                <a:gd name="T28" fmla="*/ 0 w 645"/>
                <a:gd name="T29" fmla="*/ 0 h 1321"/>
                <a:gd name="T30" fmla="*/ 0 w 645"/>
                <a:gd name="T31" fmla="*/ 0 h 1321"/>
                <a:gd name="T32" fmla="*/ 0 w 645"/>
                <a:gd name="T33" fmla="*/ 0 h 1321"/>
                <a:gd name="T34" fmla="*/ 0 w 645"/>
                <a:gd name="T35" fmla="*/ 0 h 1321"/>
                <a:gd name="T36" fmla="*/ 0 w 645"/>
                <a:gd name="T37" fmla="*/ 0 h 1321"/>
                <a:gd name="T38" fmla="*/ 0 w 645"/>
                <a:gd name="T39" fmla="*/ 0 h 1321"/>
                <a:gd name="T40" fmla="*/ 0 w 645"/>
                <a:gd name="T41" fmla="*/ 0 h 1321"/>
                <a:gd name="T42" fmla="*/ 0 w 645"/>
                <a:gd name="T43" fmla="*/ 0 h 1321"/>
                <a:gd name="T44" fmla="*/ 0 w 645"/>
                <a:gd name="T45" fmla="*/ 0 h 1321"/>
                <a:gd name="T46" fmla="*/ 0 w 645"/>
                <a:gd name="T47" fmla="*/ 0 h 1321"/>
                <a:gd name="T48" fmla="*/ 0 w 645"/>
                <a:gd name="T49" fmla="*/ 0 h 132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45" h="1321">
                  <a:moveTo>
                    <a:pt x="36" y="153"/>
                  </a:moveTo>
                  <a:lnTo>
                    <a:pt x="0" y="375"/>
                  </a:lnTo>
                  <a:lnTo>
                    <a:pt x="63" y="489"/>
                  </a:lnTo>
                  <a:lnTo>
                    <a:pt x="95" y="600"/>
                  </a:lnTo>
                  <a:lnTo>
                    <a:pt x="60" y="665"/>
                  </a:lnTo>
                  <a:lnTo>
                    <a:pt x="132" y="856"/>
                  </a:lnTo>
                  <a:lnTo>
                    <a:pt x="231" y="1027"/>
                  </a:lnTo>
                  <a:lnTo>
                    <a:pt x="249" y="1195"/>
                  </a:lnTo>
                  <a:lnTo>
                    <a:pt x="260" y="1295"/>
                  </a:lnTo>
                  <a:lnTo>
                    <a:pt x="380" y="1234"/>
                  </a:lnTo>
                  <a:lnTo>
                    <a:pt x="440" y="1321"/>
                  </a:lnTo>
                  <a:lnTo>
                    <a:pt x="485" y="1259"/>
                  </a:lnTo>
                  <a:lnTo>
                    <a:pt x="525" y="1174"/>
                  </a:lnTo>
                  <a:lnTo>
                    <a:pt x="510" y="1039"/>
                  </a:lnTo>
                  <a:lnTo>
                    <a:pt x="480" y="884"/>
                  </a:lnTo>
                  <a:lnTo>
                    <a:pt x="453" y="790"/>
                  </a:lnTo>
                  <a:lnTo>
                    <a:pt x="549" y="790"/>
                  </a:lnTo>
                  <a:lnTo>
                    <a:pt x="597" y="678"/>
                  </a:lnTo>
                  <a:lnTo>
                    <a:pt x="645" y="550"/>
                  </a:lnTo>
                  <a:lnTo>
                    <a:pt x="605" y="359"/>
                  </a:lnTo>
                  <a:lnTo>
                    <a:pt x="515" y="169"/>
                  </a:lnTo>
                  <a:lnTo>
                    <a:pt x="428" y="170"/>
                  </a:lnTo>
                  <a:lnTo>
                    <a:pt x="365" y="113"/>
                  </a:lnTo>
                  <a:lnTo>
                    <a:pt x="359" y="14"/>
                  </a:lnTo>
                  <a:lnTo>
                    <a:pt x="230" y="0"/>
                  </a:lnTo>
                  <a:lnTo>
                    <a:pt x="165" y="95"/>
                  </a:lnTo>
                  <a:lnTo>
                    <a:pt x="36" y="153"/>
                  </a:lnTo>
                  <a:close/>
                </a:path>
              </a:pathLst>
            </a:custGeom>
            <a:solidFill>
              <a:schemeClr val="accent6">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46" name="Freeform 28">
              <a:extLst>
                <a:ext uri="{FF2B5EF4-FFF2-40B4-BE49-F238E27FC236}">
                  <a16:creationId xmlns:a16="http://schemas.microsoft.com/office/drawing/2014/main" id="{607A5BF7-0755-44A2-B762-0C0C3493DC24}"/>
                </a:ext>
              </a:extLst>
            </p:cNvPr>
            <p:cNvSpPr>
              <a:spLocks/>
            </p:cNvSpPr>
            <p:nvPr/>
          </p:nvSpPr>
          <p:spPr bwMode="auto">
            <a:xfrm>
              <a:off x="5269100" y="2887288"/>
              <a:ext cx="133350" cy="184150"/>
            </a:xfrm>
            <a:custGeom>
              <a:avLst/>
              <a:gdLst>
                <a:gd name="T0" fmla="*/ 0 w 420"/>
                <a:gd name="T1" fmla="*/ 0 h 580"/>
                <a:gd name="T2" fmla="*/ 0 w 420"/>
                <a:gd name="T3" fmla="*/ 0 h 580"/>
                <a:gd name="T4" fmla="*/ 0 w 420"/>
                <a:gd name="T5" fmla="*/ 0 h 580"/>
                <a:gd name="T6" fmla="*/ 0 w 420"/>
                <a:gd name="T7" fmla="*/ 0 h 580"/>
                <a:gd name="T8" fmla="*/ 0 w 420"/>
                <a:gd name="T9" fmla="*/ 0 h 580"/>
                <a:gd name="T10" fmla="*/ 0 w 420"/>
                <a:gd name="T11" fmla="*/ 0 h 580"/>
                <a:gd name="T12" fmla="*/ 0 w 420"/>
                <a:gd name="T13" fmla="*/ 0 h 580"/>
                <a:gd name="T14" fmla="*/ 0 w 420"/>
                <a:gd name="T15" fmla="*/ 0 h 580"/>
                <a:gd name="T16" fmla="*/ 0 w 420"/>
                <a:gd name="T17" fmla="*/ 0 h 580"/>
                <a:gd name="T18" fmla="*/ 0 w 420"/>
                <a:gd name="T19" fmla="*/ 0 h 580"/>
                <a:gd name="T20" fmla="*/ 0 w 420"/>
                <a:gd name="T21" fmla="*/ 0 h 580"/>
                <a:gd name="T22" fmla="*/ 0 w 420"/>
                <a:gd name="T23" fmla="*/ 0 h 580"/>
                <a:gd name="T24" fmla="*/ 0 w 420"/>
                <a:gd name="T25" fmla="*/ 0 h 580"/>
                <a:gd name="T26" fmla="*/ 0 w 420"/>
                <a:gd name="T27" fmla="*/ 0 h 5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0" h="580">
                  <a:moveTo>
                    <a:pt x="384" y="516"/>
                  </a:moveTo>
                  <a:lnTo>
                    <a:pt x="405" y="430"/>
                  </a:lnTo>
                  <a:lnTo>
                    <a:pt x="360" y="315"/>
                  </a:lnTo>
                  <a:lnTo>
                    <a:pt x="420" y="135"/>
                  </a:lnTo>
                  <a:lnTo>
                    <a:pt x="385" y="60"/>
                  </a:lnTo>
                  <a:lnTo>
                    <a:pt x="265" y="0"/>
                  </a:lnTo>
                  <a:lnTo>
                    <a:pt x="144" y="70"/>
                  </a:lnTo>
                  <a:lnTo>
                    <a:pt x="30" y="104"/>
                  </a:lnTo>
                  <a:lnTo>
                    <a:pt x="54" y="248"/>
                  </a:lnTo>
                  <a:lnTo>
                    <a:pt x="0" y="356"/>
                  </a:lnTo>
                  <a:lnTo>
                    <a:pt x="14" y="511"/>
                  </a:lnTo>
                  <a:lnTo>
                    <a:pt x="99" y="580"/>
                  </a:lnTo>
                  <a:lnTo>
                    <a:pt x="235" y="570"/>
                  </a:lnTo>
                  <a:lnTo>
                    <a:pt x="384" y="516"/>
                  </a:lnTo>
                  <a:close/>
                </a:path>
              </a:pathLst>
            </a:custGeom>
            <a:solidFill>
              <a:schemeClr val="accent6">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47" name="Freeform 29">
              <a:extLst>
                <a:ext uri="{FF2B5EF4-FFF2-40B4-BE49-F238E27FC236}">
                  <a16:creationId xmlns:a16="http://schemas.microsoft.com/office/drawing/2014/main" id="{5F1B4FC8-1466-4CE3-B9AD-1D80C130B82D}"/>
                </a:ext>
              </a:extLst>
            </p:cNvPr>
            <p:cNvSpPr>
              <a:spLocks/>
            </p:cNvSpPr>
            <p:nvPr/>
          </p:nvSpPr>
          <p:spPr bwMode="auto">
            <a:xfrm>
              <a:off x="2967225" y="5049463"/>
              <a:ext cx="100013" cy="166688"/>
            </a:xfrm>
            <a:custGeom>
              <a:avLst/>
              <a:gdLst>
                <a:gd name="T0" fmla="*/ 0 w 315"/>
                <a:gd name="T1" fmla="*/ 0 h 525"/>
                <a:gd name="T2" fmla="*/ 0 w 315"/>
                <a:gd name="T3" fmla="*/ 0 h 525"/>
                <a:gd name="T4" fmla="*/ 0 w 315"/>
                <a:gd name="T5" fmla="*/ 0 h 525"/>
                <a:gd name="T6" fmla="*/ 0 w 315"/>
                <a:gd name="T7" fmla="*/ 0 h 525"/>
                <a:gd name="T8" fmla="*/ 0 w 315"/>
                <a:gd name="T9" fmla="*/ 0 h 525"/>
                <a:gd name="T10" fmla="*/ 0 w 315"/>
                <a:gd name="T11" fmla="*/ 0 h 525"/>
                <a:gd name="T12" fmla="*/ 0 w 315"/>
                <a:gd name="T13" fmla="*/ 0 h 525"/>
                <a:gd name="T14" fmla="*/ 0 w 315"/>
                <a:gd name="T15" fmla="*/ 0 h 525"/>
                <a:gd name="T16" fmla="*/ 0 w 315"/>
                <a:gd name="T17" fmla="*/ 0 h 525"/>
                <a:gd name="T18" fmla="*/ 0 w 315"/>
                <a:gd name="T19" fmla="*/ 0 h 525"/>
                <a:gd name="T20" fmla="*/ 0 w 315"/>
                <a:gd name="T21" fmla="*/ 0 h 5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15" h="525">
                  <a:moveTo>
                    <a:pt x="244" y="525"/>
                  </a:moveTo>
                  <a:lnTo>
                    <a:pt x="124" y="430"/>
                  </a:lnTo>
                  <a:lnTo>
                    <a:pt x="109" y="295"/>
                  </a:lnTo>
                  <a:lnTo>
                    <a:pt x="44" y="205"/>
                  </a:lnTo>
                  <a:lnTo>
                    <a:pt x="0" y="24"/>
                  </a:lnTo>
                  <a:lnTo>
                    <a:pt x="93" y="0"/>
                  </a:lnTo>
                  <a:lnTo>
                    <a:pt x="149" y="70"/>
                  </a:lnTo>
                  <a:lnTo>
                    <a:pt x="260" y="72"/>
                  </a:lnTo>
                  <a:lnTo>
                    <a:pt x="315" y="274"/>
                  </a:lnTo>
                  <a:lnTo>
                    <a:pt x="303" y="406"/>
                  </a:lnTo>
                  <a:lnTo>
                    <a:pt x="244" y="525"/>
                  </a:lnTo>
                  <a:close/>
                </a:path>
              </a:pathLst>
            </a:custGeom>
            <a:solidFill>
              <a:schemeClr val="tx2">
                <a:lumMod val="75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48" name="Freeform 30">
              <a:extLst>
                <a:ext uri="{FF2B5EF4-FFF2-40B4-BE49-F238E27FC236}">
                  <a16:creationId xmlns:a16="http://schemas.microsoft.com/office/drawing/2014/main" id="{A5360EB7-1081-4EB4-979E-2FDA78ADAC0A}"/>
                </a:ext>
              </a:extLst>
            </p:cNvPr>
            <p:cNvSpPr>
              <a:spLocks/>
            </p:cNvSpPr>
            <p:nvPr/>
          </p:nvSpPr>
          <p:spPr bwMode="auto">
            <a:xfrm>
              <a:off x="5807263" y="3481013"/>
              <a:ext cx="171450" cy="277813"/>
            </a:xfrm>
            <a:custGeom>
              <a:avLst/>
              <a:gdLst>
                <a:gd name="T0" fmla="*/ 0 w 540"/>
                <a:gd name="T1" fmla="*/ 0 h 876"/>
                <a:gd name="T2" fmla="*/ 0 w 540"/>
                <a:gd name="T3" fmla="*/ 0 h 876"/>
                <a:gd name="T4" fmla="*/ 0 w 540"/>
                <a:gd name="T5" fmla="*/ 0 h 876"/>
                <a:gd name="T6" fmla="*/ 0 w 540"/>
                <a:gd name="T7" fmla="*/ 0 h 876"/>
                <a:gd name="T8" fmla="*/ 0 w 540"/>
                <a:gd name="T9" fmla="*/ 0 h 876"/>
                <a:gd name="T10" fmla="*/ 0 w 540"/>
                <a:gd name="T11" fmla="*/ 0 h 876"/>
                <a:gd name="T12" fmla="*/ 0 w 540"/>
                <a:gd name="T13" fmla="*/ 0 h 876"/>
                <a:gd name="T14" fmla="*/ 0 w 540"/>
                <a:gd name="T15" fmla="*/ 0 h 876"/>
                <a:gd name="T16" fmla="*/ 0 w 540"/>
                <a:gd name="T17" fmla="*/ 0 h 876"/>
                <a:gd name="T18" fmla="*/ 0 w 540"/>
                <a:gd name="T19" fmla="*/ 0 h 876"/>
                <a:gd name="T20" fmla="*/ 0 w 540"/>
                <a:gd name="T21" fmla="*/ 0 h 876"/>
                <a:gd name="T22" fmla="*/ 0 w 540"/>
                <a:gd name="T23" fmla="*/ 0 h 876"/>
                <a:gd name="T24" fmla="*/ 0 w 540"/>
                <a:gd name="T25" fmla="*/ 0 h 876"/>
                <a:gd name="T26" fmla="*/ 0 w 540"/>
                <a:gd name="T27" fmla="*/ 0 h 876"/>
                <a:gd name="T28" fmla="*/ 0 w 540"/>
                <a:gd name="T29" fmla="*/ 0 h 876"/>
                <a:gd name="T30" fmla="*/ 0 w 540"/>
                <a:gd name="T31" fmla="*/ 0 h 8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0" h="876">
                  <a:moveTo>
                    <a:pt x="505" y="404"/>
                  </a:moveTo>
                  <a:lnTo>
                    <a:pt x="355" y="449"/>
                  </a:lnTo>
                  <a:lnTo>
                    <a:pt x="360" y="530"/>
                  </a:lnTo>
                  <a:lnTo>
                    <a:pt x="315" y="675"/>
                  </a:lnTo>
                  <a:lnTo>
                    <a:pt x="330" y="785"/>
                  </a:lnTo>
                  <a:lnTo>
                    <a:pt x="246" y="876"/>
                  </a:lnTo>
                  <a:lnTo>
                    <a:pt x="166" y="796"/>
                  </a:lnTo>
                  <a:lnTo>
                    <a:pt x="150" y="700"/>
                  </a:lnTo>
                  <a:lnTo>
                    <a:pt x="94" y="812"/>
                  </a:lnTo>
                  <a:lnTo>
                    <a:pt x="50" y="685"/>
                  </a:lnTo>
                  <a:lnTo>
                    <a:pt x="0" y="454"/>
                  </a:lnTo>
                  <a:lnTo>
                    <a:pt x="50" y="229"/>
                  </a:lnTo>
                  <a:lnTo>
                    <a:pt x="190" y="179"/>
                  </a:lnTo>
                  <a:lnTo>
                    <a:pt x="313" y="149"/>
                  </a:lnTo>
                  <a:lnTo>
                    <a:pt x="385" y="19"/>
                  </a:lnTo>
                  <a:lnTo>
                    <a:pt x="453" y="0"/>
                  </a:lnTo>
                  <a:lnTo>
                    <a:pt x="540" y="184"/>
                  </a:lnTo>
                  <a:lnTo>
                    <a:pt x="505" y="404"/>
                  </a:lnTo>
                  <a:close/>
                </a:path>
              </a:pathLst>
            </a:custGeom>
            <a:solidFill>
              <a:schemeClr val="accent6">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49" name="Freeform 31">
              <a:extLst>
                <a:ext uri="{FF2B5EF4-FFF2-40B4-BE49-F238E27FC236}">
                  <a16:creationId xmlns:a16="http://schemas.microsoft.com/office/drawing/2014/main" id="{9192F52D-E234-4DBE-92C5-F2CEB2A1B697}"/>
                </a:ext>
              </a:extLst>
            </p:cNvPr>
            <p:cNvSpPr>
              <a:spLocks/>
            </p:cNvSpPr>
            <p:nvPr/>
          </p:nvSpPr>
          <p:spPr bwMode="auto">
            <a:xfrm>
              <a:off x="5559613" y="3211138"/>
              <a:ext cx="455613" cy="195263"/>
            </a:xfrm>
            <a:custGeom>
              <a:avLst/>
              <a:gdLst>
                <a:gd name="T0" fmla="*/ 0 w 1439"/>
                <a:gd name="T1" fmla="*/ 0 h 615"/>
                <a:gd name="T2" fmla="*/ 0 w 1439"/>
                <a:gd name="T3" fmla="*/ 0 h 615"/>
                <a:gd name="T4" fmla="*/ 0 w 1439"/>
                <a:gd name="T5" fmla="*/ 0 h 615"/>
                <a:gd name="T6" fmla="*/ 0 w 1439"/>
                <a:gd name="T7" fmla="*/ 0 h 615"/>
                <a:gd name="T8" fmla="*/ 0 w 1439"/>
                <a:gd name="T9" fmla="*/ 0 h 615"/>
                <a:gd name="T10" fmla="*/ 0 w 1439"/>
                <a:gd name="T11" fmla="*/ 0 h 615"/>
                <a:gd name="T12" fmla="*/ 0 w 1439"/>
                <a:gd name="T13" fmla="*/ 0 h 615"/>
                <a:gd name="T14" fmla="*/ 0 w 1439"/>
                <a:gd name="T15" fmla="*/ 0 h 615"/>
                <a:gd name="T16" fmla="*/ 0 w 1439"/>
                <a:gd name="T17" fmla="*/ 0 h 615"/>
                <a:gd name="T18" fmla="*/ 0 w 1439"/>
                <a:gd name="T19" fmla="*/ 0 h 615"/>
                <a:gd name="T20" fmla="*/ 0 w 1439"/>
                <a:gd name="T21" fmla="*/ 0 h 615"/>
                <a:gd name="T22" fmla="*/ 0 w 1439"/>
                <a:gd name="T23" fmla="*/ 0 h 615"/>
                <a:gd name="T24" fmla="*/ 0 w 1439"/>
                <a:gd name="T25" fmla="*/ 0 h 615"/>
                <a:gd name="T26" fmla="*/ 0 w 1439"/>
                <a:gd name="T27" fmla="*/ 0 h 615"/>
                <a:gd name="T28" fmla="*/ 0 w 1439"/>
                <a:gd name="T29" fmla="*/ 0 h 615"/>
                <a:gd name="T30" fmla="*/ 0 w 1439"/>
                <a:gd name="T31" fmla="*/ 0 h 615"/>
                <a:gd name="T32" fmla="*/ 0 w 1439"/>
                <a:gd name="T33" fmla="*/ 0 h 615"/>
                <a:gd name="T34" fmla="*/ 0 w 1439"/>
                <a:gd name="T35" fmla="*/ 0 h 615"/>
                <a:gd name="T36" fmla="*/ 0 w 1439"/>
                <a:gd name="T37" fmla="*/ 0 h 615"/>
                <a:gd name="T38" fmla="*/ 0 w 1439"/>
                <a:gd name="T39" fmla="*/ 0 h 615"/>
                <a:gd name="T40" fmla="*/ 0 w 1439"/>
                <a:gd name="T41" fmla="*/ 0 h 615"/>
                <a:gd name="T42" fmla="*/ 0 w 1439"/>
                <a:gd name="T43" fmla="*/ 0 h 61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39" h="615">
                  <a:moveTo>
                    <a:pt x="1238" y="584"/>
                  </a:moveTo>
                  <a:lnTo>
                    <a:pt x="912" y="506"/>
                  </a:lnTo>
                  <a:lnTo>
                    <a:pt x="692" y="511"/>
                  </a:lnTo>
                  <a:lnTo>
                    <a:pt x="455" y="509"/>
                  </a:lnTo>
                  <a:lnTo>
                    <a:pt x="374" y="557"/>
                  </a:lnTo>
                  <a:lnTo>
                    <a:pt x="42" y="521"/>
                  </a:lnTo>
                  <a:lnTo>
                    <a:pt x="0" y="435"/>
                  </a:lnTo>
                  <a:lnTo>
                    <a:pt x="131" y="330"/>
                  </a:lnTo>
                  <a:lnTo>
                    <a:pt x="86" y="236"/>
                  </a:lnTo>
                  <a:lnTo>
                    <a:pt x="237" y="105"/>
                  </a:lnTo>
                  <a:lnTo>
                    <a:pt x="467" y="147"/>
                  </a:lnTo>
                  <a:lnTo>
                    <a:pt x="833" y="177"/>
                  </a:lnTo>
                  <a:lnTo>
                    <a:pt x="867" y="84"/>
                  </a:lnTo>
                  <a:lnTo>
                    <a:pt x="1007" y="0"/>
                  </a:lnTo>
                  <a:lnTo>
                    <a:pt x="1122" y="11"/>
                  </a:lnTo>
                  <a:lnTo>
                    <a:pt x="1152" y="176"/>
                  </a:lnTo>
                  <a:lnTo>
                    <a:pt x="1289" y="177"/>
                  </a:lnTo>
                  <a:lnTo>
                    <a:pt x="1391" y="236"/>
                  </a:lnTo>
                  <a:lnTo>
                    <a:pt x="1439" y="417"/>
                  </a:lnTo>
                  <a:lnTo>
                    <a:pt x="1349" y="504"/>
                  </a:lnTo>
                  <a:lnTo>
                    <a:pt x="1332" y="615"/>
                  </a:lnTo>
                  <a:lnTo>
                    <a:pt x="1238" y="584"/>
                  </a:lnTo>
                  <a:close/>
                </a:path>
              </a:pathLst>
            </a:custGeom>
            <a:solidFill>
              <a:schemeClr val="accent6">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grpSp>
          <p:nvGrpSpPr>
            <p:cNvPr id="350" name="组合 16">
              <a:extLst>
                <a:ext uri="{FF2B5EF4-FFF2-40B4-BE49-F238E27FC236}">
                  <a16:creationId xmlns:a16="http://schemas.microsoft.com/office/drawing/2014/main" id="{F2CA26BD-1A44-46B2-80EE-7615F24AC91D}"/>
                </a:ext>
              </a:extLst>
            </p:cNvPr>
            <p:cNvGrpSpPr/>
            <p:nvPr/>
          </p:nvGrpSpPr>
          <p:grpSpPr>
            <a:xfrm>
              <a:off x="6220013" y="6138488"/>
              <a:ext cx="238125" cy="309562"/>
              <a:chOff x="6220013" y="6138488"/>
              <a:chExt cx="238125" cy="309562"/>
            </a:xfrm>
          </p:grpSpPr>
          <p:sp>
            <p:nvSpPr>
              <p:cNvPr id="383" name="Freeform 33">
                <a:extLst>
                  <a:ext uri="{FF2B5EF4-FFF2-40B4-BE49-F238E27FC236}">
                    <a16:creationId xmlns:a16="http://schemas.microsoft.com/office/drawing/2014/main" id="{B01B658A-46E8-4E78-AA50-356A59C58370}"/>
                  </a:ext>
                </a:extLst>
              </p:cNvPr>
              <p:cNvSpPr>
                <a:spLocks/>
              </p:cNvSpPr>
              <p:nvPr/>
            </p:nvSpPr>
            <p:spPr bwMode="auto">
              <a:xfrm>
                <a:off x="6286688" y="6278188"/>
                <a:ext cx="34925" cy="46038"/>
              </a:xfrm>
              <a:custGeom>
                <a:avLst/>
                <a:gdLst>
                  <a:gd name="T0" fmla="*/ 1 w 108"/>
                  <a:gd name="T1" fmla="*/ 9 h 144"/>
                  <a:gd name="T2" fmla="*/ 2 w 108"/>
                  <a:gd name="T3" fmla="*/ 7 h 144"/>
                  <a:gd name="T4" fmla="*/ 0 w 108"/>
                  <a:gd name="T5" fmla="*/ 3 h 144"/>
                  <a:gd name="T6" fmla="*/ 3 w 108"/>
                  <a:gd name="T7" fmla="*/ 0 h 144"/>
                  <a:gd name="T8" fmla="*/ 6 w 108"/>
                  <a:gd name="T9" fmla="*/ 3 h 144"/>
                  <a:gd name="T10" fmla="*/ 5 w 108"/>
                  <a:gd name="T11" fmla="*/ 8 h 144"/>
                  <a:gd name="T12" fmla="*/ 1 w 108"/>
                  <a:gd name="T13" fmla="*/ 9 h 1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8" h="144">
                    <a:moveTo>
                      <a:pt x="67" y="144"/>
                    </a:moveTo>
                    <a:lnTo>
                      <a:pt x="18" y="84"/>
                    </a:lnTo>
                    <a:lnTo>
                      <a:pt x="0" y="0"/>
                    </a:lnTo>
                    <a:lnTo>
                      <a:pt x="48" y="6"/>
                    </a:lnTo>
                    <a:lnTo>
                      <a:pt x="84" y="54"/>
                    </a:lnTo>
                    <a:lnTo>
                      <a:pt x="108" y="108"/>
                    </a:lnTo>
                    <a:lnTo>
                      <a:pt x="67" y="144"/>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84" name="Freeform 33">
                <a:extLst>
                  <a:ext uri="{FF2B5EF4-FFF2-40B4-BE49-F238E27FC236}">
                    <a16:creationId xmlns:a16="http://schemas.microsoft.com/office/drawing/2014/main" id="{9A6288E7-37BF-41EB-9A86-28FD886A1614}"/>
                  </a:ext>
                </a:extLst>
              </p:cNvPr>
              <p:cNvSpPr>
                <a:spLocks/>
              </p:cNvSpPr>
              <p:nvPr/>
            </p:nvSpPr>
            <p:spPr bwMode="auto">
              <a:xfrm>
                <a:off x="6345425" y="6322638"/>
                <a:ext cx="53975" cy="52388"/>
              </a:xfrm>
              <a:custGeom>
                <a:avLst/>
                <a:gdLst>
                  <a:gd name="T0" fmla="*/ 1 w 170"/>
                  <a:gd name="T1" fmla="*/ 9 h 166"/>
                  <a:gd name="T2" fmla="*/ 2 w 170"/>
                  <a:gd name="T3" fmla="*/ 7 h 166"/>
                  <a:gd name="T4" fmla="*/ 0 w 170"/>
                  <a:gd name="T5" fmla="*/ 3 h 166"/>
                  <a:gd name="T6" fmla="*/ 3 w 170"/>
                  <a:gd name="T7" fmla="*/ 0 h 166"/>
                  <a:gd name="T8" fmla="*/ 6 w 170"/>
                  <a:gd name="T9" fmla="*/ 3 h 166"/>
                  <a:gd name="T10" fmla="*/ 5 w 170"/>
                  <a:gd name="T11" fmla="*/ 8 h 166"/>
                  <a:gd name="T12" fmla="*/ 1 w 170"/>
                  <a:gd name="T13" fmla="*/ 9 h 1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0" h="166">
                    <a:moveTo>
                      <a:pt x="124" y="166"/>
                    </a:moveTo>
                    <a:lnTo>
                      <a:pt x="62" y="161"/>
                    </a:lnTo>
                    <a:lnTo>
                      <a:pt x="0" y="151"/>
                    </a:lnTo>
                    <a:lnTo>
                      <a:pt x="4" y="108"/>
                    </a:lnTo>
                    <a:lnTo>
                      <a:pt x="67" y="118"/>
                    </a:lnTo>
                    <a:lnTo>
                      <a:pt x="104" y="84"/>
                    </a:lnTo>
                    <a:lnTo>
                      <a:pt x="86" y="0"/>
                    </a:lnTo>
                    <a:lnTo>
                      <a:pt x="134" y="6"/>
                    </a:lnTo>
                    <a:lnTo>
                      <a:pt x="170" y="54"/>
                    </a:lnTo>
                    <a:lnTo>
                      <a:pt x="168" y="118"/>
                    </a:lnTo>
                    <a:lnTo>
                      <a:pt x="124" y="166"/>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85" name="Freeform 33">
                <a:extLst>
                  <a:ext uri="{FF2B5EF4-FFF2-40B4-BE49-F238E27FC236}">
                    <a16:creationId xmlns:a16="http://schemas.microsoft.com/office/drawing/2014/main" id="{67334CD9-32A0-4018-8F86-46023C438524}"/>
                  </a:ext>
                </a:extLst>
              </p:cNvPr>
              <p:cNvSpPr>
                <a:spLocks/>
              </p:cNvSpPr>
              <p:nvPr/>
            </p:nvSpPr>
            <p:spPr bwMode="auto">
              <a:xfrm>
                <a:off x="6220013" y="6138488"/>
                <a:ext cx="31750" cy="36513"/>
              </a:xfrm>
              <a:custGeom>
                <a:avLst/>
                <a:gdLst>
                  <a:gd name="T0" fmla="*/ 1 w 97"/>
                  <a:gd name="T1" fmla="*/ 9 h 116"/>
                  <a:gd name="T2" fmla="*/ 2 w 97"/>
                  <a:gd name="T3" fmla="*/ 7 h 116"/>
                  <a:gd name="T4" fmla="*/ 0 w 97"/>
                  <a:gd name="T5" fmla="*/ 3 h 116"/>
                  <a:gd name="T6" fmla="*/ 3 w 97"/>
                  <a:gd name="T7" fmla="*/ 0 h 116"/>
                  <a:gd name="T8" fmla="*/ 6 w 97"/>
                  <a:gd name="T9" fmla="*/ 3 h 116"/>
                  <a:gd name="T10" fmla="*/ 5 w 97"/>
                  <a:gd name="T11" fmla="*/ 8 h 116"/>
                  <a:gd name="T12" fmla="*/ 1 w 97"/>
                  <a:gd name="T13" fmla="*/ 9 h 1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7" h="116">
                    <a:moveTo>
                      <a:pt x="19" y="116"/>
                    </a:moveTo>
                    <a:lnTo>
                      <a:pt x="0" y="68"/>
                    </a:lnTo>
                    <a:lnTo>
                      <a:pt x="13" y="0"/>
                    </a:lnTo>
                    <a:lnTo>
                      <a:pt x="61" y="6"/>
                    </a:lnTo>
                    <a:lnTo>
                      <a:pt x="97" y="54"/>
                    </a:lnTo>
                    <a:lnTo>
                      <a:pt x="77" y="101"/>
                    </a:lnTo>
                    <a:lnTo>
                      <a:pt x="19" y="116"/>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86" name="Freeform 33">
                <a:extLst>
                  <a:ext uri="{FF2B5EF4-FFF2-40B4-BE49-F238E27FC236}">
                    <a16:creationId xmlns:a16="http://schemas.microsoft.com/office/drawing/2014/main" id="{57388CF0-A66A-4812-88D4-8D648A6FCD0D}"/>
                  </a:ext>
                </a:extLst>
              </p:cNvPr>
              <p:cNvSpPr>
                <a:spLocks/>
              </p:cNvSpPr>
              <p:nvPr/>
            </p:nvSpPr>
            <p:spPr bwMode="auto">
              <a:xfrm>
                <a:off x="6426388" y="6425825"/>
                <a:ext cx="31750" cy="22225"/>
              </a:xfrm>
              <a:custGeom>
                <a:avLst/>
                <a:gdLst>
                  <a:gd name="T0" fmla="*/ 1 w 101"/>
                  <a:gd name="T1" fmla="*/ 8 h 71"/>
                  <a:gd name="T2" fmla="*/ 2 w 101"/>
                  <a:gd name="T3" fmla="*/ 7 h 71"/>
                  <a:gd name="T4" fmla="*/ 0 w 101"/>
                  <a:gd name="T5" fmla="*/ 3 h 71"/>
                  <a:gd name="T6" fmla="*/ 3 w 101"/>
                  <a:gd name="T7" fmla="*/ 0 h 71"/>
                  <a:gd name="T8" fmla="*/ 6 w 101"/>
                  <a:gd name="T9" fmla="*/ 3 h 71"/>
                  <a:gd name="T10" fmla="*/ 5 w 101"/>
                  <a:gd name="T11" fmla="*/ 8 h 71"/>
                  <a:gd name="T12" fmla="*/ 1 w 101"/>
                  <a:gd name="T13" fmla="*/ 8 h 7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1" h="71">
                    <a:moveTo>
                      <a:pt x="61" y="71"/>
                    </a:moveTo>
                    <a:lnTo>
                      <a:pt x="0" y="62"/>
                    </a:lnTo>
                    <a:lnTo>
                      <a:pt x="12" y="11"/>
                    </a:lnTo>
                    <a:lnTo>
                      <a:pt x="48" y="0"/>
                    </a:lnTo>
                    <a:lnTo>
                      <a:pt x="101" y="0"/>
                    </a:lnTo>
                    <a:lnTo>
                      <a:pt x="101" y="58"/>
                    </a:lnTo>
                    <a:lnTo>
                      <a:pt x="61" y="71"/>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grpSp>
        <p:sp>
          <p:nvSpPr>
            <p:cNvPr id="351" name="Freeform 41">
              <a:extLst>
                <a:ext uri="{FF2B5EF4-FFF2-40B4-BE49-F238E27FC236}">
                  <a16:creationId xmlns:a16="http://schemas.microsoft.com/office/drawing/2014/main" id="{45FBDF27-9F61-41E9-9124-78C21AFFFEFC}"/>
                </a:ext>
              </a:extLst>
            </p:cNvPr>
            <p:cNvSpPr>
              <a:spLocks/>
            </p:cNvSpPr>
            <p:nvPr/>
          </p:nvSpPr>
          <p:spPr bwMode="auto">
            <a:xfrm>
              <a:off x="3562538" y="2803150"/>
              <a:ext cx="61913" cy="71438"/>
            </a:xfrm>
            <a:custGeom>
              <a:avLst/>
              <a:gdLst>
                <a:gd name="T0" fmla="*/ 23 w 192"/>
                <a:gd name="T1" fmla="*/ 0 h 225"/>
                <a:gd name="T2" fmla="*/ 8 w 192"/>
                <a:gd name="T3" fmla="*/ 6 h 225"/>
                <a:gd name="T4" fmla="*/ 10 w 192"/>
                <a:gd name="T5" fmla="*/ 22 h 225"/>
                <a:gd name="T6" fmla="*/ 0 w 192"/>
                <a:gd name="T7" fmla="*/ 29 h 225"/>
                <a:gd name="T8" fmla="*/ 7 w 192"/>
                <a:gd name="T9" fmla="*/ 35 h 225"/>
                <a:gd name="T10" fmla="*/ 19 w 192"/>
                <a:gd name="T11" fmla="*/ 31 h 225"/>
                <a:gd name="T12" fmla="*/ 28 w 192"/>
                <a:gd name="T13" fmla="*/ 45 h 225"/>
                <a:gd name="T14" fmla="*/ 33 w 192"/>
                <a:gd name="T15" fmla="*/ 40 h 225"/>
                <a:gd name="T16" fmla="*/ 39 w 192"/>
                <a:gd name="T17" fmla="*/ 36 h 225"/>
                <a:gd name="T18" fmla="*/ 37 w 192"/>
                <a:gd name="T19" fmla="*/ 20 h 225"/>
                <a:gd name="T20" fmla="*/ 32 w 192"/>
                <a:gd name="T21" fmla="*/ 9 h 225"/>
                <a:gd name="T22" fmla="*/ 23 w 192"/>
                <a:gd name="T23" fmla="*/ 0 h 2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2" h="225">
                  <a:moveTo>
                    <a:pt x="111" y="0"/>
                  </a:moveTo>
                  <a:lnTo>
                    <a:pt x="40" y="31"/>
                  </a:lnTo>
                  <a:lnTo>
                    <a:pt x="49" y="111"/>
                  </a:lnTo>
                  <a:lnTo>
                    <a:pt x="0" y="146"/>
                  </a:lnTo>
                  <a:lnTo>
                    <a:pt x="36" y="175"/>
                  </a:lnTo>
                  <a:lnTo>
                    <a:pt x="93" y="153"/>
                  </a:lnTo>
                  <a:lnTo>
                    <a:pt x="136" y="225"/>
                  </a:lnTo>
                  <a:lnTo>
                    <a:pt x="162" y="201"/>
                  </a:lnTo>
                  <a:lnTo>
                    <a:pt x="192" y="180"/>
                  </a:lnTo>
                  <a:lnTo>
                    <a:pt x="180" y="99"/>
                  </a:lnTo>
                  <a:lnTo>
                    <a:pt x="156" y="45"/>
                  </a:lnTo>
                  <a:lnTo>
                    <a:pt x="111" y="0"/>
                  </a:lnTo>
                  <a:close/>
                </a:path>
              </a:pathLst>
            </a:custGeom>
            <a:solidFill>
              <a:srgbClr val="B4C7E7"/>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52" name="Freeform 42">
              <a:extLst>
                <a:ext uri="{FF2B5EF4-FFF2-40B4-BE49-F238E27FC236}">
                  <a16:creationId xmlns:a16="http://schemas.microsoft.com/office/drawing/2014/main" id="{0009D233-6D13-4444-8156-B902E8B34CCC}"/>
                </a:ext>
              </a:extLst>
            </p:cNvPr>
            <p:cNvSpPr>
              <a:spLocks/>
            </p:cNvSpPr>
            <p:nvPr/>
          </p:nvSpPr>
          <p:spPr bwMode="auto">
            <a:xfrm>
              <a:off x="3962588" y="5887663"/>
              <a:ext cx="39688" cy="38100"/>
            </a:xfrm>
            <a:custGeom>
              <a:avLst/>
              <a:gdLst>
                <a:gd name="T0" fmla="*/ 22 w 125"/>
                <a:gd name="T1" fmla="*/ 0 h 120"/>
                <a:gd name="T2" fmla="*/ 5 w 125"/>
                <a:gd name="T3" fmla="*/ 1 h 120"/>
                <a:gd name="T4" fmla="*/ 0 w 125"/>
                <a:gd name="T5" fmla="*/ 10 h 120"/>
                <a:gd name="T6" fmla="*/ 6 w 125"/>
                <a:gd name="T7" fmla="*/ 15 h 120"/>
                <a:gd name="T8" fmla="*/ 12 w 125"/>
                <a:gd name="T9" fmla="*/ 18 h 120"/>
                <a:gd name="T10" fmla="*/ 25 w 125"/>
                <a:gd name="T11" fmla="*/ 24 h 120"/>
                <a:gd name="T12" fmla="*/ 23 w 125"/>
                <a:gd name="T13" fmla="*/ 11 h 120"/>
                <a:gd name="T14" fmla="*/ 22 w 125"/>
                <a:gd name="T15" fmla="*/ 0 h 1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5" h="120">
                  <a:moveTo>
                    <a:pt x="111" y="0"/>
                  </a:moveTo>
                  <a:lnTo>
                    <a:pt x="27" y="3"/>
                  </a:lnTo>
                  <a:lnTo>
                    <a:pt x="0" y="48"/>
                  </a:lnTo>
                  <a:lnTo>
                    <a:pt x="32" y="76"/>
                  </a:lnTo>
                  <a:lnTo>
                    <a:pt x="59" y="91"/>
                  </a:lnTo>
                  <a:lnTo>
                    <a:pt x="125" y="120"/>
                  </a:lnTo>
                  <a:lnTo>
                    <a:pt x="116" y="57"/>
                  </a:lnTo>
                  <a:lnTo>
                    <a:pt x="111" y="0"/>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53" name="Freeform 43">
              <a:extLst>
                <a:ext uri="{FF2B5EF4-FFF2-40B4-BE49-F238E27FC236}">
                  <a16:creationId xmlns:a16="http://schemas.microsoft.com/office/drawing/2014/main" id="{6310E999-8B09-437C-8BC8-9D3ED931DFA6}"/>
                </a:ext>
              </a:extLst>
            </p:cNvPr>
            <p:cNvSpPr>
              <a:spLocks/>
            </p:cNvSpPr>
            <p:nvPr/>
          </p:nvSpPr>
          <p:spPr bwMode="auto">
            <a:xfrm>
              <a:off x="3949888" y="5709863"/>
              <a:ext cx="39688" cy="49213"/>
            </a:xfrm>
            <a:custGeom>
              <a:avLst/>
              <a:gdLst>
                <a:gd name="T0" fmla="*/ 25 w 126"/>
                <a:gd name="T1" fmla="*/ 10 h 152"/>
                <a:gd name="T2" fmla="*/ 16 w 126"/>
                <a:gd name="T3" fmla="*/ 3 h 152"/>
                <a:gd name="T4" fmla="*/ 7 w 126"/>
                <a:gd name="T5" fmla="*/ 0 h 152"/>
                <a:gd name="T6" fmla="*/ 4 w 126"/>
                <a:gd name="T7" fmla="*/ 9 h 152"/>
                <a:gd name="T8" fmla="*/ 0 w 126"/>
                <a:gd name="T9" fmla="*/ 16 h 152"/>
                <a:gd name="T10" fmla="*/ 2 w 126"/>
                <a:gd name="T11" fmla="*/ 25 h 152"/>
                <a:gd name="T12" fmla="*/ 10 w 126"/>
                <a:gd name="T13" fmla="*/ 31 h 152"/>
                <a:gd name="T14" fmla="*/ 17 w 126"/>
                <a:gd name="T15" fmla="*/ 31 h 152"/>
                <a:gd name="T16" fmla="*/ 23 w 126"/>
                <a:gd name="T17" fmla="*/ 26 h 152"/>
                <a:gd name="T18" fmla="*/ 24 w 126"/>
                <a:gd name="T19" fmla="*/ 18 h 152"/>
                <a:gd name="T20" fmla="*/ 25 w 126"/>
                <a:gd name="T21" fmla="*/ 10 h 1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6" h="152">
                  <a:moveTo>
                    <a:pt x="126" y="50"/>
                  </a:moveTo>
                  <a:lnTo>
                    <a:pt x="80" y="15"/>
                  </a:lnTo>
                  <a:lnTo>
                    <a:pt x="33" y="0"/>
                  </a:lnTo>
                  <a:lnTo>
                    <a:pt x="21" y="42"/>
                  </a:lnTo>
                  <a:lnTo>
                    <a:pt x="0" y="80"/>
                  </a:lnTo>
                  <a:lnTo>
                    <a:pt x="12" y="125"/>
                  </a:lnTo>
                  <a:lnTo>
                    <a:pt x="48" y="152"/>
                  </a:lnTo>
                  <a:lnTo>
                    <a:pt x="86" y="152"/>
                  </a:lnTo>
                  <a:lnTo>
                    <a:pt x="114" y="126"/>
                  </a:lnTo>
                  <a:lnTo>
                    <a:pt x="122" y="87"/>
                  </a:lnTo>
                  <a:lnTo>
                    <a:pt x="126" y="50"/>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54" name="Freeform 44">
              <a:extLst>
                <a:ext uri="{FF2B5EF4-FFF2-40B4-BE49-F238E27FC236}">
                  <a16:creationId xmlns:a16="http://schemas.microsoft.com/office/drawing/2014/main" id="{701C1B5C-C511-4E88-9165-938AF4B30AD9}"/>
                </a:ext>
              </a:extLst>
            </p:cNvPr>
            <p:cNvSpPr>
              <a:spLocks/>
            </p:cNvSpPr>
            <p:nvPr/>
          </p:nvSpPr>
          <p:spPr bwMode="auto">
            <a:xfrm>
              <a:off x="4388038" y="4887538"/>
              <a:ext cx="28575" cy="25400"/>
            </a:xfrm>
            <a:custGeom>
              <a:avLst/>
              <a:gdLst>
                <a:gd name="T0" fmla="*/ 0 w 92"/>
                <a:gd name="T1" fmla="*/ 6 h 80"/>
                <a:gd name="T2" fmla="*/ 9 w 92"/>
                <a:gd name="T3" fmla="*/ 16 h 80"/>
                <a:gd name="T4" fmla="*/ 18 w 92"/>
                <a:gd name="T5" fmla="*/ 7 h 80"/>
                <a:gd name="T6" fmla="*/ 7 w 92"/>
                <a:gd name="T7" fmla="*/ 0 h 80"/>
                <a:gd name="T8" fmla="*/ 0 w 92"/>
                <a:gd name="T9" fmla="*/ 6 h 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80">
                  <a:moveTo>
                    <a:pt x="0" y="29"/>
                  </a:moveTo>
                  <a:lnTo>
                    <a:pt x="45" y="80"/>
                  </a:lnTo>
                  <a:lnTo>
                    <a:pt x="92" y="35"/>
                  </a:lnTo>
                  <a:lnTo>
                    <a:pt x="35" y="0"/>
                  </a:lnTo>
                  <a:lnTo>
                    <a:pt x="0" y="29"/>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55" name="Freeform 45">
              <a:extLst>
                <a:ext uri="{FF2B5EF4-FFF2-40B4-BE49-F238E27FC236}">
                  <a16:creationId xmlns:a16="http://schemas.microsoft.com/office/drawing/2014/main" id="{D9B16521-91EB-437F-B8DC-FA568A371FAE}"/>
                </a:ext>
              </a:extLst>
            </p:cNvPr>
            <p:cNvSpPr>
              <a:spLocks/>
            </p:cNvSpPr>
            <p:nvPr/>
          </p:nvSpPr>
          <p:spPr bwMode="auto">
            <a:xfrm>
              <a:off x="3240275" y="5743200"/>
              <a:ext cx="20638" cy="20638"/>
            </a:xfrm>
            <a:custGeom>
              <a:avLst/>
              <a:gdLst>
                <a:gd name="T0" fmla="*/ 0 w 65"/>
                <a:gd name="T1" fmla="*/ 3 h 66"/>
                <a:gd name="T2" fmla="*/ 6 w 65"/>
                <a:gd name="T3" fmla="*/ 13 h 66"/>
                <a:gd name="T4" fmla="*/ 13 w 65"/>
                <a:gd name="T5" fmla="*/ 11 h 66"/>
                <a:gd name="T6" fmla="*/ 12 w 65"/>
                <a:gd name="T7" fmla="*/ 2 h 66"/>
                <a:gd name="T8" fmla="*/ 5 w 65"/>
                <a:gd name="T9" fmla="*/ 0 h 66"/>
                <a:gd name="T10" fmla="*/ 0 w 65"/>
                <a:gd name="T11" fmla="*/ 3 h 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5" h="66">
                  <a:moveTo>
                    <a:pt x="0" y="15"/>
                  </a:moveTo>
                  <a:lnTo>
                    <a:pt x="29" y="66"/>
                  </a:lnTo>
                  <a:lnTo>
                    <a:pt x="65" y="56"/>
                  </a:lnTo>
                  <a:lnTo>
                    <a:pt x="60" y="9"/>
                  </a:lnTo>
                  <a:lnTo>
                    <a:pt x="26" y="0"/>
                  </a:lnTo>
                  <a:lnTo>
                    <a:pt x="0" y="15"/>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grpSp>
          <p:nvGrpSpPr>
            <p:cNvPr id="356" name="Group 293">
              <a:extLst>
                <a:ext uri="{FF2B5EF4-FFF2-40B4-BE49-F238E27FC236}">
                  <a16:creationId xmlns:a16="http://schemas.microsoft.com/office/drawing/2014/main" id="{A36AFA42-6CC8-4FC8-9F88-2E979E537E6B}"/>
                </a:ext>
              </a:extLst>
            </p:cNvPr>
            <p:cNvGrpSpPr>
              <a:grpSpLocks/>
            </p:cNvGrpSpPr>
            <p:nvPr/>
          </p:nvGrpSpPr>
          <p:grpSpPr bwMode="auto">
            <a:xfrm>
              <a:off x="2560825" y="5597150"/>
              <a:ext cx="354013" cy="744538"/>
              <a:chOff x="507" y="3356"/>
              <a:chExt cx="223" cy="469"/>
            </a:xfrm>
          </p:grpSpPr>
          <p:sp>
            <p:nvSpPr>
              <p:cNvPr id="368" name="Freeform 33">
                <a:extLst>
                  <a:ext uri="{FF2B5EF4-FFF2-40B4-BE49-F238E27FC236}">
                    <a16:creationId xmlns:a16="http://schemas.microsoft.com/office/drawing/2014/main" id="{7E496D3B-31F5-4039-B8EB-DF2E5E3FFACF}"/>
                  </a:ext>
                </a:extLst>
              </p:cNvPr>
              <p:cNvSpPr>
                <a:spLocks/>
              </p:cNvSpPr>
              <p:nvPr/>
            </p:nvSpPr>
            <p:spPr bwMode="auto">
              <a:xfrm>
                <a:off x="563" y="3436"/>
                <a:ext cx="13" cy="20"/>
              </a:xfrm>
              <a:custGeom>
                <a:avLst/>
                <a:gdLst>
                  <a:gd name="T0" fmla="*/ 1 w 68"/>
                  <a:gd name="T1" fmla="*/ 8 h 102"/>
                  <a:gd name="T2" fmla="*/ 2 w 68"/>
                  <a:gd name="T3" fmla="*/ 6 h 102"/>
                  <a:gd name="T4" fmla="*/ 0 w 68"/>
                  <a:gd name="T5" fmla="*/ 3 h 102"/>
                  <a:gd name="T6" fmla="*/ 3 w 68"/>
                  <a:gd name="T7" fmla="*/ 0 h 102"/>
                  <a:gd name="T8" fmla="*/ 6 w 68"/>
                  <a:gd name="T9" fmla="*/ 3 h 102"/>
                  <a:gd name="T10" fmla="*/ 5 w 68"/>
                  <a:gd name="T11" fmla="*/ 8 h 102"/>
                  <a:gd name="T12" fmla="*/ 1 w 68"/>
                  <a:gd name="T13" fmla="*/ 8 h 1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8" h="102">
                    <a:moveTo>
                      <a:pt x="24" y="102"/>
                    </a:moveTo>
                    <a:lnTo>
                      <a:pt x="0" y="73"/>
                    </a:lnTo>
                    <a:lnTo>
                      <a:pt x="9" y="29"/>
                    </a:lnTo>
                    <a:lnTo>
                      <a:pt x="26" y="1"/>
                    </a:lnTo>
                    <a:lnTo>
                      <a:pt x="50" y="0"/>
                    </a:lnTo>
                    <a:lnTo>
                      <a:pt x="68" y="34"/>
                    </a:lnTo>
                    <a:lnTo>
                      <a:pt x="56" y="84"/>
                    </a:lnTo>
                    <a:lnTo>
                      <a:pt x="24" y="102"/>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69" name="Freeform 33">
                <a:extLst>
                  <a:ext uri="{FF2B5EF4-FFF2-40B4-BE49-F238E27FC236}">
                    <a16:creationId xmlns:a16="http://schemas.microsoft.com/office/drawing/2014/main" id="{C4C5CBD8-1372-4AB8-A117-94D20EFB8D0D}"/>
                  </a:ext>
                </a:extLst>
              </p:cNvPr>
              <p:cNvSpPr>
                <a:spLocks/>
              </p:cNvSpPr>
              <p:nvPr/>
            </p:nvSpPr>
            <p:spPr bwMode="auto">
              <a:xfrm>
                <a:off x="625" y="3480"/>
                <a:ext cx="15" cy="16"/>
              </a:xfrm>
              <a:custGeom>
                <a:avLst/>
                <a:gdLst>
                  <a:gd name="T0" fmla="*/ 1 w 74"/>
                  <a:gd name="T1" fmla="*/ 8 h 82"/>
                  <a:gd name="T2" fmla="*/ 2 w 74"/>
                  <a:gd name="T3" fmla="*/ 6 h 82"/>
                  <a:gd name="T4" fmla="*/ 0 w 74"/>
                  <a:gd name="T5" fmla="*/ 3 h 82"/>
                  <a:gd name="T6" fmla="*/ 3 w 74"/>
                  <a:gd name="T7" fmla="*/ 0 h 82"/>
                  <a:gd name="T8" fmla="*/ 6 w 74"/>
                  <a:gd name="T9" fmla="*/ 3 h 82"/>
                  <a:gd name="T10" fmla="*/ 5 w 74"/>
                  <a:gd name="T11" fmla="*/ 8 h 82"/>
                  <a:gd name="T12" fmla="*/ 1 w 74"/>
                  <a:gd name="T13" fmla="*/ 8 h 8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4" h="82">
                    <a:moveTo>
                      <a:pt x="24" y="82"/>
                    </a:moveTo>
                    <a:lnTo>
                      <a:pt x="3" y="74"/>
                    </a:lnTo>
                    <a:lnTo>
                      <a:pt x="0" y="53"/>
                    </a:lnTo>
                    <a:lnTo>
                      <a:pt x="9" y="9"/>
                    </a:lnTo>
                    <a:lnTo>
                      <a:pt x="32" y="0"/>
                    </a:lnTo>
                    <a:lnTo>
                      <a:pt x="50" y="0"/>
                    </a:lnTo>
                    <a:lnTo>
                      <a:pt x="68" y="14"/>
                    </a:lnTo>
                    <a:lnTo>
                      <a:pt x="74" y="45"/>
                    </a:lnTo>
                    <a:lnTo>
                      <a:pt x="59" y="78"/>
                    </a:lnTo>
                    <a:lnTo>
                      <a:pt x="24" y="82"/>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70" name="Freeform 33">
                <a:extLst>
                  <a:ext uri="{FF2B5EF4-FFF2-40B4-BE49-F238E27FC236}">
                    <a16:creationId xmlns:a16="http://schemas.microsoft.com/office/drawing/2014/main" id="{594163BF-EDF8-4D96-A8DD-AB086A23D855}"/>
                  </a:ext>
                </a:extLst>
              </p:cNvPr>
              <p:cNvSpPr>
                <a:spLocks/>
              </p:cNvSpPr>
              <p:nvPr/>
            </p:nvSpPr>
            <p:spPr bwMode="auto">
              <a:xfrm>
                <a:off x="532" y="3356"/>
                <a:ext cx="18" cy="21"/>
              </a:xfrm>
              <a:custGeom>
                <a:avLst/>
                <a:gdLst>
                  <a:gd name="T0" fmla="*/ 1 w 91"/>
                  <a:gd name="T1" fmla="*/ 9 h 106"/>
                  <a:gd name="T2" fmla="*/ 2 w 91"/>
                  <a:gd name="T3" fmla="*/ 7 h 106"/>
                  <a:gd name="T4" fmla="*/ 0 w 91"/>
                  <a:gd name="T5" fmla="*/ 3 h 106"/>
                  <a:gd name="T6" fmla="*/ 3 w 91"/>
                  <a:gd name="T7" fmla="*/ 0 h 106"/>
                  <a:gd name="T8" fmla="*/ 6 w 91"/>
                  <a:gd name="T9" fmla="*/ 3 h 106"/>
                  <a:gd name="T10" fmla="*/ 5 w 91"/>
                  <a:gd name="T11" fmla="*/ 8 h 106"/>
                  <a:gd name="T12" fmla="*/ 1 w 91"/>
                  <a:gd name="T13" fmla="*/ 9 h 10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 h="106">
                    <a:moveTo>
                      <a:pt x="24" y="102"/>
                    </a:moveTo>
                    <a:lnTo>
                      <a:pt x="0" y="73"/>
                    </a:lnTo>
                    <a:lnTo>
                      <a:pt x="9" y="29"/>
                    </a:lnTo>
                    <a:lnTo>
                      <a:pt x="26" y="1"/>
                    </a:lnTo>
                    <a:lnTo>
                      <a:pt x="50" y="0"/>
                    </a:lnTo>
                    <a:lnTo>
                      <a:pt x="87" y="25"/>
                    </a:lnTo>
                    <a:lnTo>
                      <a:pt x="91" y="59"/>
                    </a:lnTo>
                    <a:lnTo>
                      <a:pt x="84" y="82"/>
                    </a:lnTo>
                    <a:lnTo>
                      <a:pt x="55" y="106"/>
                    </a:lnTo>
                    <a:lnTo>
                      <a:pt x="24" y="102"/>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71" name="Freeform 33">
                <a:extLst>
                  <a:ext uri="{FF2B5EF4-FFF2-40B4-BE49-F238E27FC236}">
                    <a16:creationId xmlns:a16="http://schemas.microsoft.com/office/drawing/2014/main" id="{02754AB6-002E-45FB-9C39-67F2BFF190EE}"/>
                  </a:ext>
                </a:extLst>
              </p:cNvPr>
              <p:cNvSpPr>
                <a:spLocks/>
              </p:cNvSpPr>
              <p:nvPr/>
            </p:nvSpPr>
            <p:spPr bwMode="auto">
              <a:xfrm>
                <a:off x="553" y="3482"/>
                <a:ext cx="11" cy="16"/>
              </a:xfrm>
              <a:custGeom>
                <a:avLst/>
                <a:gdLst>
                  <a:gd name="T0" fmla="*/ 1 w 56"/>
                  <a:gd name="T1" fmla="*/ 9 h 78"/>
                  <a:gd name="T2" fmla="*/ 2 w 56"/>
                  <a:gd name="T3" fmla="*/ 7 h 78"/>
                  <a:gd name="T4" fmla="*/ 0 w 56"/>
                  <a:gd name="T5" fmla="*/ 3 h 78"/>
                  <a:gd name="T6" fmla="*/ 3 w 56"/>
                  <a:gd name="T7" fmla="*/ 0 h 78"/>
                  <a:gd name="T8" fmla="*/ 6 w 56"/>
                  <a:gd name="T9" fmla="*/ 3 h 78"/>
                  <a:gd name="T10" fmla="*/ 5 w 56"/>
                  <a:gd name="T11" fmla="*/ 8 h 78"/>
                  <a:gd name="T12" fmla="*/ 1 w 56"/>
                  <a:gd name="T13" fmla="*/ 9 h 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 h="78">
                    <a:moveTo>
                      <a:pt x="24" y="76"/>
                    </a:moveTo>
                    <a:lnTo>
                      <a:pt x="4" y="68"/>
                    </a:lnTo>
                    <a:lnTo>
                      <a:pt x="0" y="47"/>
                    </a:lnTo>
                    <a:lnTo>
                      <a:pt x="7" y="9"/>
                    </a:lnTo>
                    <a:lnTo>
                      <a:pt x="31" y="0"/>
                    </a:lnTo>
                    <a:lnTo>
                      <a:pt x="45" y="11"/>
                    </a:lnTo>
                    <a:lnTo>
                      <a:pt x="55" y="26"/>
                    </a:lnTo>
                    <a:lnTo>
                      <a:pt x="56" y="58"/>
                    </a:lnTo>
                    <a:lnTo>
                      <a:pt x="46" y="78"/>
                    </a:lnTo>
                    <a:lnTo>
                      <a:pt x="24" y="76"/>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72" name="Freeform 33">
                <a:extLst>
                  <a:ext uri="{FF2B5EF4-FFF2-40B4-BE49-F238E27FC236}">
                    <a16:creationId xmlns:a16="http://schemas.microsoft.com/office/drawing/2014/main" id="{3FE4421E-6B47-4F7C-8EEA-9767598AA766}"/>
                  </a:ext>
                </a:extLst>
              </p:cNvPr>
              <p:cNvSpPr>
                <a:spLocks/>
              </p:cNvSpPr>
              <p:nvPr/>
            </p:nvSpPr>
            <p:spPr bwMode="auto">
              <a:xfrm>
                <a:off x="561" y="3521"/>
                <a:ext cx="12" cy="17"/>
              </a:xfrm>
              <a:custGeom>
                <a:avLst/>
                <a:gdLst>
                  <a:gd name="T0" fmla="*/ 1 w 60"/>
                  <a:gd name="T1" fmla="*/ 9 h 85"/>
                  <a:gd name="T2" fmla="*/ 2 w 60"/>
                  <a:gd name="T3" fmla="*/ 7 h 85"/>
                  <a:gd name="T4" fmla="*/ 0 w 60"/>
                  <a:gd name="T5" fmla="*/ 3 h 85"/>
                  <a:gd name="T6" fmla="*/ 3 w 60"/>
                  <a:gd name="T7" fmla="*/ 0 h 85"/>
                  <a:gd name="T8" fmla="*/ 6 w 60"/>
                  <a:gd name="T9" fmla="*/ 3 h 85"/>
                  <a:gd name="T10" fmla="*/ 5 w 60"/>
                  <a:gd name="T11" fmla="*/ 8 h 85"/>
                  <a:gd name="T12" fmla="*/ 1 w 60"/>
                  <a:gd name="T13" fmla="*/ 9 h 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 h="85">
                    <a:moveTo>
                      <a:pt x="22" y="85"/>
                    </a:moveTo>
                    <a:lnTo>
                      <a:pt x="1" y="74"/>
                    </a:lnTo>
                    <a:lnTo>
                      <a:pt x="0" y="47"/>
                    </a:lnTo>
                    <a:lnTo>
                      <a:pt x="3" y="19"/>
                    </a:lnTo>
                    <a:lnTo>
                      <a:pt x="31" y="0"/>
                    </a:lnTo>
                    <a:lnTo>
                      <a:pt x="52" y="18"/>
                    </a:lnTo>
                    <a:lnTo>
                      <a:pt x="60" y="42"/>
                    </a:lnTo>
                    <a:lnTo>
                      <a:pt x="58" y="67"/>
                    </a:lnTo>
                    <a:lnTo>
                      <a:pt x="46" y="78"/>
                    </a:lnTo>
                    <a:lnTo>
                      <a:pt x="22" y="85"/>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73" name="Freeform 33">
                <a:extLst>
                  <a:ext uri="{FF2B5EF4-FFF2-40B4-BE49-F238E27FC236}">
                    <a16:creationId xmlns:a16="http://schemas.microsoft.com/office/drawing/2014/main" id="{6AE21AB4-9F3D-41D6-84F3-340B938D57B0}"/>
                  </a:ext>
                </a:extLst>
              </p:cNvPr>
              <p:cNvSpPr>
                <a:spLocks/>
              </p:cNvSpPr>
              <p:nvPr/>
            </p:nvSpPr>
            <p:spPr bwMode="auto">
              <a:xfrm>
                <a:off x="660" y="3454"/>
                <a:ext cx="12" cy="15"/>
              </a:xfrm>
              <a:custGeom>
                <a:avLst/>
                <a:gdLst>
                  <a:gd name="T0" fmla="*/ 1 w 60"/>
                  <a:gd name="T1" fmla="*/ 9 h 72"/>
                  <a:gd name="T2" fmla="*/ 2 w 60"/>
                  <a:gd name="T3" fmla="*/ 7 h 72"/>
                  <a:gd name="T4" fmla="*/ 0 w 60"/>
                  <a:gd name="T5" fmla="*/ 3 h 72"/>
                  <a:gd name="T6" fmla="*/ 3 w 60"/>
                  <a:gd name="T7" fmla="*/ 0 h 72"/>
                  <a:gd name="T8" fmla="*/ 6 w 60"/>
                  <a:gd name="T9" fmla="*/ 3 h 72"/>
                  <a:gd name="T10" fmla="*/ 5 w 60"/>
                  <a:gd name="T11" fmla="*/ 8 h 72"/>
                  <a:gd name="T12" fmla="*/ 1 w 60"/>
                  <a:gd name="T13" fmla="*/ 9 h 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 h="72">
                    <a:moveTo>
                      <a:pt x="27" y="72"/>
                    </a:moveTo>
                    <a:lnTo>
                      <a:pt x="7" y="62"/>
                    </a:lnTo>
                    <a:lnTo>
                      <a:pt x="0" y="38"/>
                    </a:lnTo>
                    <a:lnTo>
                      <a:pt x="3" y="10"/>
                    </a:lnTo>
                    <a:lnTo>
                      <a:pt x="33" y="0"/>
                    </a:lnTo>
                    <a:lnTo>
                      <a:pt x="52" y="9"/>
                    </a:lnTo>
                    <a:lnTo>
                      <a:pt x="60" y="33"/>
                    </a:lnTo>
                    <a:lnTo>
                      <a:pt x="58" y="58"/>
                    </a:lnTo>
                    <a:lnTo>
                      <a:pt x="46" y="69"/>
                    </a:lnTo>
                    <a:lnTo>
                      <a:pt x="27" y="72"/>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74" name="Freeform 33">
                <a:extLst>
                  <a:ext uri="{FF2B5EF4-FFF2-40B4-BE49-F238E27FC236}">
                    <a16:creationId xmlns:a16="http://schemas.microsoft.com/office/drawing/2014/main" id="{E5924B79-3DE8-423B-B1F7-313BAFB7FD46}"/>
                  </a:ext>
                </a:extLst>
              </p:cNvPr>
              <p:cNvSpPr>
                <a:spLocks/>
              </p:cNvSpPr>
              <p:nvPr/>
            </p:nvSpPr>
            <p:spPr bwMode="auto">
              <a:xfrm>
                <a:off x="575" y="3509"/>
                <a:ext cx="11" cy="12"/>
              </a:xfrm>
              <a:custGeom>
                <a:avLst/>
                <a:gdLst>
                  <a:gd name="T0" fmla="*/ 1 w 58"/>
                  <a:gd name="T1" fmla="*/ 8 h 63"/>
                  <a:gd name="T2" fmla="*/ 2 w 58"/>
                  <a:gd name="T3" fmla="*/ 6 h 63"/>
                  <a:gd name="T4" fmla="*/ 0 w 58"/>
                  <a:gd name="T5" fmla="*/ 2 h 63"/>
                  <a:gd name="T6" fmla="*/ 3 w 58"/>
                  <a:gd name="T7" fmla="*/ 0 h 63"/>
                  <a:gd name="T8" fmla="*/ 6 w 58"/>
                  <a:gd name="T9" fmla="*/ 3 h 63"/>
                  <a:gd name="T10" fmla="*/ 5 w 58"/>
                  <a:gd name="T11" fmla="*/ 8 h 63"/>
                  <a:gd name="T12" fmla="*/ 1 w 58"/>
                  <a:gd name="T13" fmla="*/ 8 h 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 h="63">
                    <a:moveTo>
                      <a:pt x="24" y="61"/>
                    </a:moveTo>
                    <a:lnTo>
                      <a:pt x="4" y="53"/>
                    </a:lnTo>
                    <a:lnTo>
                      <a:pt x="0" y="32"/>
                    </a:lnTo>
                    <a:lnTo>
                      <a:pt x="11" y="10"/>
                    </a:lnTo>
                    <a:lnTo>
                      <a:pt x="26" y="0"/>
                    </a:lnTo>
                    <a:lnTo>
                      <a:pt x="47" y="1"/>
                    </a:lnTo>
                    <a:lnTo>
                      <a:pt x="58" y="16"/>
                    </a:lnTo>
                    <a:lnTo>
                      <a:pt x="56" y="43"/>
                    </a:lnTo>
                    <a:lnTo>
                      <a:pt x="46" y="63"/>
                    </a:lnTo>
                    <a:lnTo>
                      <a:pt x="24" y="61"/>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75" name="Freeform 33">
                <a:extLst>
                  <a:ext uri="{FF2B5EF4-FFF2-40B4-BE49-F238E27FC236}">
                    <a16:creationId xmlns:a16="http://schemas.microsoft.com/office/drawing/2014/main" id="{41F958C3-AC62-4266-81AB-03227ABE5C2F}"/>
                  </a:ext>
                </a:extLst>
              </p:cNvPr>
              <p:cNvSpPr>
                <a:spLocks/>
              </p:cNvSpPr>
              <p:nvPr/>
            </p:nvSpPr>
            <p:spPr bwMode="auto">
              <a:xfrm>
                <a:off x="528" y="3412"/>
                <a:ext cx="12" cy="14"/>
              </a:xfrm>
              <a:custGeom>
                <a:avLst/>
                <a:gdLst>
                  <a:gd name="T0" fmla="*/ 1 w 60"/>
                  <a:gd name="T1" fmla="*/ 8 h 72"/>
                  <a:gd name="T2" fmla="*/ 2 w 60"/>
                  <a:gd name="T3" fmla="*/ 6 h 72"/>
                  <a:gd name="T4" fmla="*/ 0 w 60"/>
                  <a:gd name="T5" fmla="*/ 3 h 72"/>
                  <a:gd name="T6" fmla="*/ 3 w 60"/>
                  <a:gd name="T7" fmla="*/ 0 h 72"/>
                  <a:gd name="T8" fmla="*/ 6 w 60"/>
                  <a:gd name="T9" fmla="*/ 3 h 72"/>
                  <a:gd name="T10" fmla="*/ 5 w 60"/>
                  <a:gd name="T11" fmla="*/ 8 h 72"/>
                  <a:gd name="T12" fmla="*/ 1 w 60"/>
                  <a:gd name="T13" fmla="*/ 8 h 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 h="72">
                    <a:moveTo>
                      <a:pt x="16" y="68"/>
                    </a:moveTo>
                    <a:lnTo>
                      <a:pt x="4" y="53"/>
                    </a:lnTo>
                    <a:lnTo>
                      <a:pt x="0" y="32"/>
                    </a:lnTo>
                    <a:lnTo>
                      <a:pt x="1" y="11"/>
                    </a:lnTo>
                    <a:lnTo>
                      <a:pt x="26" y="0"/>
                    </a:lnTo>
                    <a:lnTo>
                      <a:pt x="47" y="1"/>
                    </a:lnTo>
                    <a:lnTo>
                      <a:pt x="60" y="18"/>
                    </a:lnTo>
                    <a:lnTo>
                      <a:pt x="58" y="60"/>
                    </a:lnTo>
                    <a:lnTo>
                      <a:pt x="40" y="72"/>
                    </a:lnTo>
                    <a:lnTo>
                      <a:pt x="16" y="68"/>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76" name="Freeform 33">
                <a:extLst>
                  <a:ext uri="{FF2B5EF4-FFF2-40B4-BE49-F238E27FC236}">
                    <a16:creationId xmlns:a16="http://schemas.microsoft.com/office/drawing/2014/main" id="{779181C3-B022-4C96-8972-DA311B901076}"/>
                  </a:ext>
                </a:extLst>
              </p:cNvPr>
              <p:cNvSpPr>
                <a:spLocks/>
              </p:cNvSpPr>
              <p:nvPr/>
            </p:nvSpPr>
            <p:spPr bwMode="auto">
              <a:xfrm>
                <a:off x="603" y="3524"/>
                <a:ext cx="11" cy="13"/>
              </a:xfrm>
              <a:custGeom>
                <a:avLst/>
                <a:gdLst>
                  <a:gd name="T0" fmla="*/ 1 w 58"/>
                  <a:gd name="T1" fmla="*/ 9 h 63"/>
                  <a:gd name="T2" fmla="*/ 2 w 58"/>
                  <a:gd name="T3" fmla="*/ 7 h 63"/>
                  <a:gd name="T4" fmla="*/ 0 w 58"/>
                  <a:gd name="T5" fmla="*/ 3 h 63"/>
                  <a:gd name="T6" fmla="*/ 3 w 58"/>
                  <a:gd name="T7" fmla="*/ 0 h 63"/>
                  <a:gd name="T8" fmla="*/ 6 w 58"/>
                  <a:gd name="T9" fmla="*/ 3 h 63"/>
                  <a:gd name="T10" fmla="*/ 5 w 58"/>
                  <a:gd name="T11" fmla="*/ 8 h 63"/>
                  <a:gd name="T12" fmla="*/ 1 w 58"/>
                  <a:gd name="T13" fmla="*/ 9 h 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 h="63">
                    <a:moveTo>
                      <a:pt x="24" y="61"/>
                    </a:moveTo>
                    <a:lnTo>
                      <a:pt x="4" y="53"/>
                    </a:lnTo>
                    <a:lnTo>
                      <a:pt x="0" y="32"/>
                    </a:lnTo>
                    <a:lnTo>
                      <a:pt x="11" y="10"/>
                    </a:lnTo>
                    <a:lnTo>
                      <a:pt x="26" y="0"/>
                    </a:lnTo>
                    <a:lnTo>
                      <a:pt x="47" y="1"/>
                    </a:lnTo>
                    <a:lnTo>
                      <a:pt x="58" y="16"/>
                    </a:lnTo>
                    <a:lnTo>
                      <a:pt x="56" y="43"/>
                    </a:lnTo>
                    <a:lnTo>
                      <a:pt x="46" y="63"/>
                    </a:lnTo>
                    <a:lnTo>
                      <a:pt x="24" y="61"/>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77" name="Freeform 33">
                <a:extLst>
                  <a:ext uri="{FF2B5EF4-FFF2-40B4-BE49-F238E27FC236}">
                    <a16:creationId xmlns:a16="http://schemas.microsoft.com/office/drawing/2014/main" id="{DE644ED5-DA95-47A4-AA50-EB2F0FA0442C}"/>
                  </a:ext>
                </a:extLst>
              </p:cNvPr>
              <p:cNvSpPr>
                <a:spLocks/>
              </p:cNvSpPr>
              <p:nvPr/>
            </p:nvSpPr>
            <p:spPr bwMode="auto">
              <a:xfrm>
                <a:off x="626" y="3429"/>
                <a:ext cx="12" cy="12"/>
              </a:xfrm>
              <a:custGeom>
                <a:avLst/>
                <a:gdLst>
                  <a:gd name="T0" fmla="*/ 1 w 58"/>
                  <a:gd name="T1" fmla="*/ 8 h 63"/>
                  <a:gd name="T2" fmla="*/ 2 w 58"/>
                  <a:gd name="T3" fmla="*/ 6 h 63"/>
                  <a:gd name="T4" fmla="*/ 0 w 58"/>
                  <a:gd name="T5" fmla="*/ 2 h 63"/>
                  <a:gd name="T6" fmla="*/ 3 w 58"/>
                  <a:gd name="T7" fmla="*/ 0 h 63"/>
                  <a:gd name="T8" fmla="*/ 6 w 58"/>
                  <a:gd name="T9" fmla="*/ 3 h 63"/>
                  <a:gd name="T10" fmla="*/ 5 w 58"/>
                  <a:gd name="T11" fmla="*/ 8 h 63"/>
                  <a:gd name="T12" fmla="*/ 1 w 58"/>
                  <a:gd name="T13" fmla="*/ 8 h 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 h="63">
                    <a:moveTo>
                      <a:pt x="24" y="61"/>
                    </a:moveTo>
                    <a:lnTo>
                      <a:pt x="4" y="53"/>
                    </a:lnTo>
                    <a:lnTo>
                      <a:pt x="0" y="32"/>
                    </a:lnTo>
                    <a:lnTo>
                      <a:pt x="11" y="10"/>
                    </a:lnTo>
                    <a:lnTo>
                      <a:pt x="26" y="0"/>
                    </a:lnTo>
                    <a:lnTo>
                      <a:pt x="47" y="1"/>
                    </a:lnTo>
                    <a:lnTo>
                      <a:pt x="58" y="16"/>
                    </a:lnTo>
                    <a:lnTo>
                      <a:pt x="56" y="43"/>
                    </a:lnTo>
                    <a:lnTo>
                      <a:pt x="46" y="63"/>
                    </a:lnTo>
                    <a:lnTo>
                      <a:pt x="24" y="61"/>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78" name="Freeform 33">
                <a:extLst>
                  <a:ext uri="{FF2B5EF4-FFF2-40B4-BE49-F238E27FC236}">
                    <a16:creationId xmlns:a16="http://schemas.microsoft.com/office/drawing/2014/main" id="{5DCDFFC1-D7FE-417F-B83B-C9F358DC7A4F}"/>
                  </a:ext>
                </a:extLst>
              </p:cNvPr>
              <p:cNvSpPr>
                <a:spLocks/>
              </p:cNvSpPr>
              <p:nvPr/>
            </p:nvSpPr>
            <p:spPr bwMode="auto">
              <a:xfrm>
                <a:off x="507" y="3440"/>
                <a:ext cx="11" cy="12"/>
              </a:xfrm>
              <a:custGeom>
                <a:avLst/>
                <a:gdLst>
                  <a:gd name="T0" fmla="*/ 1 w 55"/>
                  <a:gd name="T1" fmla="*/ 8 h 63"/>
                  <a:gd name="T2" fmla="*/ 2 w 55"/>
                  <a:gd name="T3" fmla="*/ 6 h 63"/>
                  <a:gd name="T4" fmla="*/ 0 w 55"/>
                  <a:gd name="T5" fmla="*/ 2 h 63"/>
                  <a:gd name="T6" fmla="*/ 3 w 55"/>
                  <a:gd name="T7" fmla="*/ 0 h 63"/>
                  <a:gd name="T8" fmla="*/ 6 w 55"/>
                  <a:gd name="T9" fmla="*/ 3 h 63"/>
                  <a:gd name="T10" fmla="*/ 5 w 55"/>
                  <a:gd name="T11" fmla="*/ 8 h 63"/>
                  <a:gd name="T12" fmla="*/ 1 w 55"/>
                  <a:gd name="T13" fmla="*/ 8 h 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5" h="63">
                    <a:moveTo>
                      <a:pt x="24" y="61"/>
                    </a:moveTo>
                    <a:lnTo>
                      <a:pt x="4" y="53"/>
                    </a:lnTo>
                    <a:lnTo>
                      <a:pt x="0" y="32"/>
                    </a:lnTo>
                    <a:lnTo>
                      <a:pt x="11" y="10"/>
                    </a:lnTo>
                    <a:lnTo>
                      <a:pt x="26" y="0"/>
                    </a:lnTo>
                    <a:lnTo>
                      <a:pt x="43" y="5"/>
                    </a:lnTo>
                    <a:lnTo>
                      <a:pt x="51" y="24"/>
                    </a:lnTo>
                    <a:lnTo>
                      <a:pt x="55" y="44"/>
                    </a:lnTo>
                    <a:lnTo>
                      <a:pt x="46" y="63"/>
                    </a:lnTo>
                    <a:lnTo>
                      <a:pt x="24" y="61"/>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79" name="Freeform 33">
                <a:extLst>
                  <a:ext uri="{FF2B5EF4-FFF2-40B4-BE49-F238E27FC236}">
                    <a16:creationId xmlns:a16="http://schemas.microsoft.com/office/drawing/2014/main" id="{C3C10D7B-636A-4FC8-95F4-626106AE0A0D}"/>
                  </a:ext>
                </a:extLst>
              </p:cNvPr>
              <p:cNvSpPr>
                <a:spLocks/>
              </p:cNvSpPr>
              <p:nvPr/>
            </p:nvSpPr>
            <p:spPr bwMode="auto">
              <a:xfrm>
                <a:off x="603" y="3564"/>
                <a:ext cx="15" cy="14"/>
              </a:xfrm>
              <a:custGeom>
                <a:avLst/>
                <a:gdLst>
                  <a:gd name="T0" fmla="*/ 1 w 75"/>
                  <a:gd name="T1" fmla="*/ 8 h 73"/>
                  <a:gd name="T2" fmla="*/ 2 w 75"/>
                  <a:gd name="T3" fmla="*/ 6 h 73"/>
                  <a:gd name="T4" fmla="*/ 0 w 75"/>
                  <a:gd name="T5" fmla="*/ 2 h 73"/>
                  <a:gd name="T6" fmla="*/ 3 w 75"/>
                  <a:gd name="T7" fmla="*/ 0 h 73"/>
                  <a:gd name="T8" fmla="*/ 6 w 75"/>
                  <a:gd name="T9" fmla="*/ 3 h 73"/>
                  <a:gd name="T10" fmla="*/ 5 w 75"/>
                  <a:gd name="T11" fmla="*/ 8 h 73"/>
                  <a:gd name="T12" fmla="*/ 1 w 75"/>
                  <a:gd name="T13" fmla="*/ 8 h 7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5" h="73">
                    <a:moveTo>
                      <a:pt x="21" y="73"/>
                    </a:moveTo>
                    <a:lnTo>
                      <a:pt x="3" y="55"/>
                    </a:lnTo>
                    <a:lnTo>
                      <a:pt x="0" y="27"/>
                    </a:lnTo>
                    <a:lnTo>
                      <a:pt x="18" y="0"/>
                    </a:lnTo>
                    <a:lnTo>
                      <a:pt x="43" y="1"/>
                    </a:lnTo>
                    <a:lnTo>
                      <a:pt x="64" y="2"/>
                    </a:lnTo>
                    <a:lnTo>
                      <a:pt x="75" y="17"/>
                    </a:lnTo>
                    <a:lnTo>
                      <a:pt x="73" y="44"/>
                    </a:lnTo>
                    <a:lnTo>
                      <a:pt x="46" y="73"/>
                    </a:lnTo>
                    <a:lnTo>
                      <a:pt x="21" y="73"/>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80" name="Freeform 33">
                <a:extLst>
                  <a:ext uri="{FF2B5EF4-FFF2-40B4-BE49-F238E27FC236}">
                    <a16:creationId xmlns:a16="http://schemas.microsoft.com/office/drawing/2014/main" id="{ACAE0722-404C-43A2-A390-1AC5CDD0A458}"/>
                  </a:ext>
                </a:extLst>
              </p:cNvPr>
              <p:cNvSpPr>
                <a:spLocks/>
              </p:cNvSpPr>
              <p:nvPr/>
            </p:nvSpPr>
            <p:spPr bwMode="auto">
              <a:xfrm>
                <a:off x="558" y="3603"/>
                <a:ext cx="13" cy="17"/>
              </a:xfrm>
              <a:custGeom>
                <a:avLst/>
                <a:gdLst>
                  <a:gd name="T0" fmla="*/ 1 w 65"/>
                  <a:gd name="T1" fmla="*/ 9 h 82"/>
                  <a:gd name="T2" fmla="*/ 2 w 65"/>
                  <a:gd name="T3" fmla="*/ 7 h 82"/>
                  <a:gd name="T4" fmla="*/ 0 w 65"/>
                  <a:gd name="T5" fmla="*/ 3 h 82"/>
                  <a:gd name="T6" fmla="*/ 3 w 65"/>
                  <a:gd name="T7" fmla="*/ 0 h 82"/>
                  <a:gd name="T8" fmla="*/ 6 w 65"/>
                  <a:gd name="T9" fmla="*/ 3 h 82"/>
                  <a:gd name="T10" fmla="*/ 5 w 65"/>
                  <a:gd name="T11" fmla="*/ 8 h 82"/>
                  <a:gd name="T12" fmla="*/ 1 w 65"/>
                  <a:gd name="T13" fmla="*/ 9 h 8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5" h="82">
                    <a:moveTo>
                      <a:pt x="12" y="82"/>
                    </a:moveTo>
                    <a:lnTo>
                      <a:pt x="0" y="61"/>
                    </a:lnTo>
                    <a:lnTo>
                      <a:pt x="7" y="32"/>
                    </a:lnTo>
                    <a:lnTo>
                      <a:pt x="18" y="10"/>
                    </a:lnTo>
                    <a:lnTo>
                      <a:pt x="33" y="0"/>
                    </a:lnTo>
                    <a:lnTo>
                      <a:pt x="54" y="1"/>
                    </a:lnTo>
                    <a:lnTo>
                      <a:pt x="65" y="16"/>
                    </a:lnTo>
                    <a:lnTo>
                      <a:pt x="57" y="46"/>
                    </a:lnTo>
                    <a:lnTo>
                      <a:pt x="37" y="76"/>
                    </a:lnTo>
                    <a:lnTo>
                      <a:pt x="12" y="82"/>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81" name="Freeform 33">
                <a:extLst>
                  <a:ext uri="{FF2B5EF4-FFF2-40B4-BE49-F238E27FC236}">
                    <a16:creationId xmlns:a16="http://schemas.microsoft.com/office/drawing/2014/main" id="{2B11C23F-F4D5-4D11-B57F-7DA4F7E55709}"/>
                  </a:ext>
                </a:extLst>
              </p:cNvPr>
              <p:cNvSpPr>
                <a:spLocks/>
              </p:cNvSpPr>
              <p:nvPr/>
            </p:nvSpPr>
            <p:spPr bwMode="auto">
              <a:xfrm>
                <a:off x="638" y="3806"/>
                <a:ext cx="15" cy="19"/>
              </a:xfrm>
              <a:custGeom>
                <a:avLst/>
                <a:gdLst>
                  <a:gd name="T0" fmla="*/ 1 w 73"/>
                  <a:gd name="T1" fmla="*/ 9 h 93"/>
                  <a:gd name="T2" fmla="*/ 2 w 73"/>
                  <a:gd name="T3" fmla="*/ 7 h 93"/>
                  <a:gd name="T4" fmla="*/ 0 w 73"/>
                  <a:gd name="T5" fmla="*/ 3 h 93"/>
                  <a:gd name="T6" fmla="*/ 3 w 73"/>
                  <a:gd name="T7" fmla="*/ 0 h 93"/>
                  <a:gd name="T8" fmla="*/ 6 w 73"/>
                  <a:gd name="T9" fmla="*/ 3 h 93"/>
                  <a:gd name="T10" fmla="*/ 5 w 73"/>
                  <a:gd name="T11" fmla="*/ 8 h 93"/>
                  <a:gd name="T12" fmla="*/ 1 w 73"/>
                  <a:gd name="T13" fmla="*/ 9 h 9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93">
                    <a:moveTo>
                      <a:pt x="22" y="90"/>
                    </a:moveTo>
                    <a:lnTo>
                      <a:pt x="0" y="72"/>
                    </a:lnTo>
                    <a:lnTo>
                      <a:pt x="1" y="39"/>
                    </a:lnTo>
                    <a:lnTo>
                      <a:pt x="12" y="14"/>
                    </a:lnTo>
                    <a:lnTo>
                      <a:pt x="30" y="0"/>
                    </a:lnTo>
                    <a:lnTo>
                      <a:pt x="54" y="0"/>
                    </a:lnTo>
                    <a:lnTo>
                      <a:pt x="67" y="18"/>
                    </a:lnTo>
                    <a:lnTo>
                      <a:pt x="73" y="42"/>
                    </a:lnTo>
                    <a:lnTo>
                      <a:pt x="70" y="77"/>
                    </a:lnTo>
                    <a:lnTo>
                      <a:pt x="51" y="93"/>
                    </a:lnTo>
                    <a:lnTo>
                      <a:pt x="22" y="90"/>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82" name="Freeform 33">
                <a:extLst>
                  <a:ext uri="{FF2B5EF4-FFF2-40B4-BE49-F238E27FC236}">
                    <a16:creationId xmlns:a16="http://schemas.microsoft.com/office/drawing/2014/main" id="{01703D52-F262-4FE9-94A2-30C73B712896}"/>
                  </a:ext>
                </a:extLst>
              </p:cNvPr>
              <p:cNvSpPr>
                <a:spLocks/>
              </p:cNvSpPr>
              <p:nvPr/>
            </p:nvSpPr>
            <p:spPr bwMode="auto">
              <a:xfrm>
                <a:off x="718" y="3609"/>
                <a:ext cx="12" cy="13"/>
              </a:xfrm>
              <a:custGeom>
                <a:avLst/>
                <a:gdLst>
                  <a:gd name="T0" fmla="*/ 1 w 58"/>
                  <a:gd name="T1" fmla="*/ 9 h 63"/>
                  <a:gd name="T2" fmla="*/ 2 w 58"/>
                  <a:gd name="T3" fmla="*/ 7 h 63"/>
                  <a:gd name="T4" fmla="*/ 0 w 58"/>
                  <a:gd name="T5" fmla="*/ 3 h 63"/>
                  <a:gd name="T6" fmla="*/ 3 w 58"/>
                  <a:gd name="T7" fmla="*/ 0 h 63"/>
                  <a:gd name="T8" fmla="*/ 6 w 58"/>
                  <a:gd name="T9" fmla="*/ 3 h 63"/>
                  <a:gd name="T10" fmla="*/ 5 w 58"/>
                  <a:gd name="T11" fmla="*/ 8 h 63"/>
                  <a:gd name="T12" fmla="*/ 1 w 58"/>
                  <a:gd name="T13" fmla="*/ 9 h 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 h="63">
                    <a:moveTo>
                      <a:pt x="24" y="61"/>
                    </a:moveTo>
                    <a:lnTo>
                      <a:pt x="4" y="53"/>
                    </a:lnTo>
                    <a:lnTo>
                      <a:pt x="0" y="32"/>
                    </a:lnTo>
                    <a:lnTo>
                      <a:pt x="11" y="10"/>
                    </a:lnTo>
                    <a:lnTo>
                      <a:pt x="26" y="0"/>
                    </a:lnTo>
                    <a:lnTo>
                      <a:pt x="47" y="1"/>
                    </a:lnTo>
                    <a:lnTo>
                      <a:pt x="58" y="16"/>
                    </a:lnTo>
                    <a:lnTo>
                      <a:pt x="56" y="43"/>
                    </a:lnTo>
                    <a:lnTo>
                      <a:pt x="46" y="63"/>
                    </a:lnTo>
                    <a:lnTo>
                      <a:pt x="24" y="61"/>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grpSp>
        <p:sp>
          <p:nvSpPr>
            <p:cNvPr id="357" name="Freeform 72">
              <a:extLst>
                <a:ext uri="{FF2B5EF4-FFF2-40B4-BE49-F238E27FC236}">
                  <a16:creationId xmlns:a16="http://schemas.microsoft.com/office/drawing/2014/main" id="{D5447A08-6B41-4627-9611-6135A010D9E4}"/>
                </a:ext>
              </a:extLst>
            </p:cNvPr>
            <p:cNvSpPr>
              <a:spLocks/>
            </p:cNvSpPr>
            <p:nvPr/>
          </p:nvSpPr>
          <p:spPr bwMode="auto">
            <a:xfrm>
              <a:off x="3518088" y="2412625"/>
              <a:ext cx="42863" cy="38100"/>
            </a:xfrm>
            <a:custGeom>
              <a:avLst/>
              <a:gdLst>
                <a:gd name="T0" fmla="*/ 25 w 135"/>
                <a:gd name="T1" fmla="*/ 10 h 117"/>
                <a:gd name="T2" fmla="*/ 23 w 135"/>
                <a:gd name="T3" fmla="*/ 7 h 117"/>
                <a:gd name="T4" fmla="*/ 22 w 135"/>
                <a:gd name="T5" fmla="*/ 3 h 117"/>
                <a:gd name="T6" fmla="*/ 17 w 135"/>
                <a:gd name="T7" fmla="*/ 5 h 117"/>
                <a:gd name="T8" fmla="*/ 18 w 135"/>
                <a:gd name="T9" fmla="*/ 2 h 117"/>
                <a:gd name="T10" fmla="*/ 14 w 135"/>
                <a:gd name="T11" fmla="*/ 0 h 117"/>
                <a:gd name="T12" fmla="*/ 11 w 135"/>
                <a:gd name="T13" fmla="*/ 4 h 117"/>
                <a:gd name="T14" fmla="*/ 7 w 135"/>
                <a:gd name="T15" fmla="*/ 4 h 117"/>
                <a:gd name="T16" fmla="*/ 3 w 135"/>
                <a:gd name="T17" fmla="*/ 5 h 117"/>
                <a:gd name="T18" fmla="*/ 0 w 135"/>
                <a:gd name="T19" fmla="*/ 6 h 117"/>
                <a:gd name="T20" fmla="*/ 0 w 135"/>
                <a:gd name="T21" fmla="*/ 12 h 117"/>
                <a:gd name="T22" fmla="*/ 4 w 135"/>
                <a:gd name="T23" fmla="*/ 12 h 117"/>
                <a:gd name="T24" fmla="*/ 7 w 135"/>
                <a:gd name="T25" fmla="*/ 12 h 117"/>
                <a:gd name="T26" fmla="*/ 8 w 135"/>
                <a:gd name="T27" fmla="*/ 15 h 117"/>
                <a:gd name="T28" fmla="*/ 10 w 135"/>
                <a:gd name="T29" fmla="*/ 21 h 117"/>
                <a:gd name="T30" fmla="*/ 12 w 135"/>
                <a:gd name="T31" fmla="*/ 23 h 117"/>
                <a:gd name="T32" fmla="*/ 18 w 135"/>
                <a:gd name="T33" fmla="*/ 24 h 117"/>
                <a:gd name="T34" fmla="*/ 24 w 135"/>
                <a:gd name="T35" fmla="*/ 23 h 117"/>
                <a:gd name="T36" fmla="*/ 26 w 135"/>
                <a:gd name="T37" fmla="*/ 19 h 117"/>
                <a:gd name="T38" fmla="*/ 27 w 135"/>
                <a:gd name="T39" fmla="*/ 15 h 117"/>
                <a:gd name="T40" fmla="*/ 25 w 135"/>
                <a:gd name="T41" fmla="*/ 10 h 1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5" h="117">
                  <a:moveTo>
                    <a:pt x="127" y="51"/>
                  </a:moveTo>
                  <a:lnTo>
                    <a:pt x="114" y="35"/>
                  </a:lnTo>
                  <a:lnTo>
                    <a:pt x="111" y="15"/>
                  </a:lnTo>
                  <a:lnTo>
                    <a:pt x="85" y="24"/>
                  </a:lnTo>
                  <a:lnTo>
                    <a:pt x="88" y="8"/>
                  </a:lnTo>
                  <a:lnTo>
                    <a:pt x="69" y="0"/>
                  </a:lnTo>
                  <a:lnTo>
                    <a:pt x="57" y="18"/>
                  </a:lnTo>
                  <a:lnTo>
                    <a:pt x="36" y="20"/>
                  </a:lnTo>
                  <a:lnTo>
                    <a:pt x="16" y="24"/>
                  </a:lnTo>
                  <a:lnTo>
                    <a:pt x="0" y="30"/>
                  </a:lnTo>
                  <a:lnTo>
                    <a:pt x="1" y="57"/>
                  </a:lnTo>
                  <a:lnTo>
                    <a:pt x="18" y="60"/>
                  </a:lnTo>
                  <a:lnTo>
                    <a:pt x="33" y="57"/>
                  </a:lnTo>
                  <a:lnTo>
                    <a:pt x="42" y="75"/>
                  </a:lnTo>
                  <a:lnTo>
                    <a:pt x="50" y="102"/>
                  </a:lnTo>
                  <a:lnTo>
                    <a:pt x="61" y="111"/>
                  </a:lnTo>
                  <a:lnTo>
                    <a:pt x="88" y="117"/>
                  </a:lnTo>
                  <a:lnTo>
                    <a:pt x="121" y="114"/>
                  </a:lnTo>
                  <a:lnTo>
                    <a:pt x="130" y="92"/>
                  </a:lnTo>
                  <a:lnTo>
                    <a:pt x="135" y="74"/>
                  </a:lnTo>
                  <a:lnTo>
                    <a:pt x="127" y="51"/>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grpSp>
          <p:nvGrpSpPr>
            <p:cNvPr id="358" name="Group 78">
              <a:extLst>
                <a:ext uri="{FF2B5EF4-FFF2-40B4-BE49-F238E27FC236}">
                  <a16:creationId xmlns:a16="http://schemas.microsoft.com/office/drawing/2014/main" id="{01555CD0-F38D-4EAC-AA75-13B8E463367F}"/>
                </a:ext>
              </a:extLst>
            </p:cNvPr>
            <p:cNvGrpSpPr>
              <a:grpSpLocks/>
            </p:cNvGrpSpPr>
            <p:nvPr/>
          </p:nvGrpSpPr>
          <p:grpSpPr bwMode="auto">
            <a:xfrm>
              <a:off x="2873563" y="4239838"/>
              <a:ext cx="53975" cy="57150"/>
              <a:chOff x="7728" y="10782"/>
              <a:chExt cx="2776" cy="2978"/>
            </a:xfrm>
          </p:grpSpPr>
          <p:sp>
            <p:nvSpPr>
              <p:cNvPr id="366" name="Freeform 79">
                <a:extLst>
                  <a:ext uri="{FF2B5EF4-FFF2-40B4-BE49-F238E27FC236}">
                    <a16:creationId xmlns:a16="http://schemas.microsoft.com/office/drawing/2014/main" id="{06E210AC-8FAE-4073-91D5-451B4D181F3A}"/>
                  </a:ext>
                </a:extLst>
              </p:cNvPr>
              <p:cNvSpPr>
                <a:spLocks/>
              </p:cNvSpPr>
              <p:nvPr/>
            </p:nvSpPr>
            <p:spPr bwMode="auto">
              <a:xfrm>
                <a:off x="7728" y="10800"/>
                <a:ext cx="2776" cy="2960"/>
              </a:xfrm>
              <a:custGeom>
                <a:avLst/>
                <a:gdLst>
                  <a:gd name="T0" fmla="*/ 72 w 2776"/>
                  <a:gd name="T1" fmla="*/ 992 h 2960"/>
                  <a:gd name="T2" fmla="*/ 336 w 2776"/>
                  <a:gd name="T3" fmla="*/ 1144 h 2960"/>
                  <a:gd name="T4" fmla="*/ 432 w 2776"/>
                  <a:gd name="T5" fmla="*/ 1360 h 2960"/>
                  <a:gd name="T6" fmla="*/ 544 w 2776"/>
                  <a:gd name="T7" fmla="*/ 1568 h 2960"/>
                  <a:gd name="T8" fmla="*/ 520 w 2776"/>
                  <a:gd name="T9" fmla="*/ 2000 h 2960"/>
                  <a:gd name="T10" fmla="*/ 520 w 2776"/>
                  <a:gd name="T11" fmla="*/ 2288 h 2960"/>
                  <a:gd name="T12" fmla="*/ 696 w 2776"/>
                  <a:gd name="T13" fmla="*/ 2328 h 2960"/>
                  <a:gd name="T14" fmla="*/ 808 w 2776"/>
                  <a:gd name="T15" fmla="*/ 2448 h 2960"/>
                  <a:gd name="T16" fmla="*/ 968 w 2776"/>
                  <a:gd name="T17" fmla="*/ 2640 h 2960"/>
                  <a:gd name="T18" fmla="*/ 1184 w 2776"/>
                  <a:gd name="T19" fmla="*/ 2808 h 2960"/>
                  <a:gd name="T20" fmla="*/ 1216 w 2776"/>
                  <a:gd name="T21" fmla="*/ 2504 h 2960"/>
                  <a:gd name="T22" fmla="*/ 1544 w 2776"/>
                  <a:gd name="T23" fmla="*/ 2576 h 2960"/>
                  <a:gd name="T24" fmla="*/ 1776 w 2776"/>
                  <a:gd name="T25" fmla="*/ 2728 h 2960"/>
                  <a:gd name="T26" fmla="*/ 2200 w 2776"/>
                  <a:gd name="T27" fmla="*/ 2824 h 2960"/>
                  <a:gd name="T28" fmla="*/ 2504 w 2776"/>
                  <a:gd name="T29" fmla="*/ 2904 h 2960"/>
                  <a:gd name="T30" fmla="*/ 2608 w 2776"/>
                  <a:gd name="T31" fmla="*/ 2680 h 2960"/>
                  <a:gd name="T32" fmla="*/ 2728 w 2776"/>
                  <a:gd name="T33" fmla="*/ 2368 h 2960"/>
                  <a:gd name="T34" fmla="*/ 2776 w 2776"/>
                  <a:gd name="T35" fmla="*/ 2104 h 2960"/>
                  <a:gd name="T36" fmla="*/ 2592 w 2776"/>
                  <a:gd name="T37" fmla="*/ 1968 h 2960"/>
                  <a:gd name="T38" fmla="*/ 2360 w 2776"/>
                  <a:gd name="T39" fmla="*/ 1824 h 2960"/>
                  <a:gd name="T40" fmla="*/ 2120 w 2776"/>
                  <a:gd name="T41" fmla="*/ 1760 h 2960"/>
                  <a:gd name="T42" fmla="*/ 1992 w 2776"/>
                  <a:gd name="T43" fmla="*/ 1904 h 2960"/>
                  <a:gd name="T44" fmla="*/ 1680 w 2776"/>
                  <a:gd name="T45" fmla="*/ 1880 h 2960"/>
                  <a:gd name="T46" fmla="*/ 1664 w 2776"/>
                  <a:gd name="T47" fmla="*/ 2064 h 2960"/>
                  <a:gd name="T48" fmla="*/ 1432 w 2776"/>
                  <a:gd name="T49" fmla="*/ 1824 h 2960"/>
                  <a:gd name="T50" fmla="*/ 1256 w 2776"/>
                  <a:gd name="T51" fmla="*/ 1696 h 2960"/>
                  <a:gd name="T52" fmla="*/ 1184 w 2776"/>
                  <a:gd name="T53" fmla="*/ 1416 h 2960"/>
                  <a:gd name="T54" fmla="*/ 1488 w 2776"/>
                  <a:gd name="T55" fmla="*/ 1272 h 2960"/>
                  <a:gd name="T56" fmla="*/ 1752 w 2776"/>
                  <a:gd name="T57" fmla="*/ 1000 h 2960"/>
                  <a:gd name="T58" fmla="*/ 2000 w 2776"/>
                  <a:gd name="T59" fmla="*/ 824 h 2960"/>
                  <a:gd name="T60" fmla="*/ 2160 w 2776"/>
                  <a:gd name="T61" fmla="*/ 640 h 2960"/>
                  <a:gd name="T62" fmla="*/ 2336 w 2776"/>
                  <a:gd name="T63" fmla="*/ 640 h 2960"/>
                  <a:gd name="T64" fmla="*/ 2152 w 2776"/>
                  <a:gd name="T65" fmla="*/ 528 h 2960"/>
                  <a:gd name="T66" fmla="*/ 1768 w 2776"/>
                  <a:gd name="T67" fmla="*/ 528 h 2960"/>
                  <a:gd name="T68" fmla="*/ 1784 w 2776"/>
                  <a:gd name="T69" fmla="*/ 248 h 2960"/>
                  <a:gd name="T70" fmla="*/ 1624 w 2776"/>
                  <a:gd name="T71" fmla="*/ 64 h 2960"/>
                  <a:gd name="T72" fmla="*/ 1536 w 2776"/>
                  <a:gd name="T73" fmla="*/ 344 h 2960"/>
                  <a:gd name="T74" fmla="*/ 1192 w 2776"/>
                  <a:gd name="T75" fmla="*/ 336 h 2960"/>
                  <a:gd name="T76" fmla="*/ 1104 w 2776"/>
                  <a:gd name="T77" fmla="*/ 680 h 2960"/>
                  <a:gd name="T78" fmla="*/ 528 w 2776"/>
                  <a:gd name="T79" fmla="*/ 656 h 2960"/>
                  <a:gd name="T80" fmla="*/ 328 w 2776"/>
                  <a:gd name="T81" fmla="*/ 728 h 2960"/>
                  <a:gd name="T82" fmla="*/ 72 w 2776"/>
                  <a:gd name="T83" fmla="*/ 720 h 296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776" h="2960">
                    <a:moveTo>
                      <a:pt x="0" y="832"/>
                    </a:moveTo>
                    <a:lnTo>
                      <a:pt x="72" y="992"/>
                    </a:lnTo>
                    <a:lnTo>
                      <a:pt x="184" y="1088"/>
                    </a:lnTo>
                    <a:lnTo>
                      <a:pt x="336" y="1144"/>
                    </a:lnTo>
                    <a:lnTo>
                      <a:pt x="424" y="1256"/>
                    </a:lnTo>
                    <a:lnTo>
                      <a:pt x="432" y="1360"/>
                    </a:lnTo>
                    <a:lnTo>
                      <a:pt x="464" y="1464"/>
                    </a:lnTo>
                    <a:lnTo>
                      <a:pt x="544" y="1568"/>
                    </a:lnTo>
                    <a:lnTo>
                      <a:pt x="584" y="1816"/>
                    </a:lnTo>
                    <a:lnTo>
                      <a:pt x="520" y="2000"/>
                    </a:lnTo>
                    <a:lnTo>
                      <a:pt x="408" y="2184"/>
                    </a:lnTo>
                    <a:lnTo>
                      <a:pt x="520" y="2288"/>
                    </a:lnTo>
                    <a:lnTo>
                      <a:pt x="560" y="2368"/>
                    </a:lnTo>
                    <a:lnTo>
                      <a:pt x="696" y="2328"/>
                    </a:lnTo>
                    <a:lnTo>
                      <a:pt x="800" y="2312"/>
                    </a:lnTo>
                    <a:lnTo>
                      <a:pt x="808" y="2448"/>
                    </a:lnTo>
                    <a:lnTo>
                      <a:pt x="912" y="2496"/>
                    </a:lnTo>
                    <a:lnTo>
                      <a:pt x="968" y="2640"/>
                    </a:lnTo>
                    <a:lnTo>
                      <a:pt x="1072" y="2776"/>
                    </a:lnTo>
                    <a:lnTo>
                      <a:pt x="1184" y="2808"/>
                    </a:lnTo>
                    <a:lnTo>
                      <a:pt x="1192" y="2656"/>
                    </a:lnTo>
                    <a:lnTo>
                      <a:pt x="1216" y="2504"/>
                    </a:lnTo>
                    <a:lnTo>
                      <a:pt x="1392" y="2544"/>
                    </a:lnTo>
                    <a:lnTo>
                      <a:pt x="1544" y="2576"/>
                    </a:lnTo>
                    <a:lnTo>
                      <a:pt x="1704" y="2648"/>
                    </a:lnTo>
                    <a:lnTo>
                      <a:pt x="1776" y="2728"/>
                    </a:lnTo>
                    <a:lnTo>
                      <a:pt x="1960" y="2712"/>
                    </a:lnTo>
                    <a:lnTo>
                      <a:pt x="2200" y="2824"/>
                    </a:lnTo>
                    <a:lnTo>
                      <a:pt x="2392" y="2960"/>
                    </a:lnTo>
                    <a:lnTo>
                      <a:pt x="2504" y="2904"/>
                    </a:lnTo>
                    <a:lnTo>
                      <a:pt x="2504" y="2776"/>
                    </a:lnTo>
                    <a:lnTo>
                      <a:pt x="2608" y="2680"/>
                    </a:lnTo>
                    <a:lnTo>
                      <a:pt x="2712" y="2560"/>
                    </a:lnTo>
                    <a:lnTo>
                      <a:pt x="2728" y="2368"/>
                    </a:lnTo>
                    <a:lnTo>
                      <a:pt x="2768" y="2256"/>
                    </a:lnTo>
                    <a:lnTo>
                      <a:pt x="2776" y="2104"/>
                    </a:lnTo>
                    <a:lnTo>
                      <a:pt x="2664" y="2040"/>
                    </a:lnTo>
                    <a:lnTo>
                      <a:pt x="2592" y="1968"/>
                    </a:lnTo>
                    <a:lnTo>
                      <a:pt x="2424" y="1936"/>
                    </a:lnTo>
                    <a:lnTo>
                      <a:pt x="2360" y="1824"/>
                    </a:lnTo>
                    <a:lnTo>
                      <a:pt x="2320" y="1632"/>
                    </a:lnTo>
                    <a:lnTo>
                      <a:pt x="2120" y="1760"/>
                    </a:lnTo>
                    <a:lnTo>
                      <a:pt x="2192" y="1888"/>
                    </a:lnTo>
                    <a:lnTo>
                      <a:pt x="1992" y="1904"/>
                    </a:lnTo>
                    <a:lnTo>
                      <a:pt x="1816" y="2024"/>
                    </a:lnTo>
                    <a:lnTo>
                      <a:pt x="1680" y="1880"/>
                    </a:lnTo>
                    <a:lnTo>
                      <a:pt x="1576" y="1936"/>
                    </a:lnTo>
                    <a:lnTo>
                      <a:pt x="1664" y="2064"/>
                    </a:lnTo>
                    <a:lnTo>
                      <a:pt x="1552" y="2048"/>
                    </a:lnTo>
                    <a:lnTo>
                      <a:pt x="1432" y="1824"/>
                    </a:lnTo>
                    <a:lnTo>
                      <a:pt x="1296" y="1920"/>
                    </a:lnTo>
                    <a:lnTo>
                      <a:pt x="1256" y="1696"/>
                    </a:lnTo>
                    <a:lnTo>
                      <a:pt x="1200" y="1544"/>
                    </a:lnTo>
                    <a:lnTo>
                      <a:pt x="1184" y="1416"/>
                    </a:lnTo>
                    <a:lnTo>
                      <a:pt x="1304" y="1272"/>
                    </a:lnTo>
                    <a:lnTo>
                      <a:pt x="1488" y="1272"/>
                    </a:lnTo>
                    <a:lnTo>
                      <a:pt x="1656" y="1192"/>
                    </a:lnTo>
                    <a:lnTo>
                      <a:pt x="1752" y="1000"/>
                    </a:lnTo>
                    <a:lnTo>
                      <a:pt x="1904" y="944"/>
                    </a:lnTo>
                    <a:lnTo>
                      <a:pt x="2000" y="824"/>
                    </a:lnTo>
                    <a:lnTo>
                      <a:pt x="2080" y="728"/>
                    </a:lnTo>
                    <a:lnTo>
                      <a:pt x="2160" y="640"/>
                    </a:lnTo>
                    <a:lnTo>
                      <a:pt x="2272" y="704"/>
                    </a:lnTo>
                    <a:lnTo>
                      <a:pt x="2336" y="640"/>
                    </a:lnTo>
                    <a:lnTo>
                      <a:pt x="2312" y="488"/>
                    </a:lnTo>
                    <a:lnTo>
                      <a:pt x="2152" y="528"/>
                    </a:lnTo>
                    <a:lnTo>
                      <a:pt x="2040" y="472"/>
                    </a:lnTo>
                    <a:lnTo>
                      <a:pt x="1768" y="528"/>
                    </a:lnTo>
                    <a:lnTo>
                      <a:pt x="1688" y="464"/>
                    </a:lnTo>
                    <a:lnTo>
                      <a:pt x="1784" y="248"/>
                    </a:lnTo>
                    <a:lnTo>
                      <a:pt x="1696" y="0"/>
                    </a:lnTo>
                    <a:lnTo>
                      <a:pt x="1624" y="64"/>
                    </a:lnTo>
                    <a:lnTo>
                      <a:pt x="1608" y="200"/>
                    </a:lnTo>
                    <a:lnTo>
                      <a:pt x="1536" y="344"/>
                    </a:lnTo>
                    <a:lnTo>
                      <a:pt x="1432" y="304"/>
                    </a:lnTo>
                    <a:lnTo>
                      <a:pt x="1192" y="336"/>
                    </a:lnTo>
                    <a:lnTo>
                      <a:pt x="1168" y="528"/>
                    </a:lnTo>
                    <a:lnTo>
                      <a:pt x="1104" y="680"/>
                    </a:lnTo>
                    <a:lnTo>
                      <a:pt x="824" y="656"/>
                    </a:lnTo>
                    <a:lnTo>
                      <a:pt x="528" y="656"/>
                    </a:lnTo>
                    <a:lnTo>
                      <a:pt x="544" y="880"/>
                    </a:lnTo>
                    <a:lnTo>
                      <a:pt x="328" y="728"/>
                    </a:lnTo>
                    <a:lnTo>
                      <a:pt x="152" y="624"/>
                    </a:lnTo>
                    <a:lnTo>
                      <a:pt x="72" y="720"/>
                    </a:lnTo>
                    <a:lnTo>
                      <a:pt x="0" y="832"/>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67" name="Freeform 80">
                <a:extLst>
                  <a:ext uri="{FF2B5EF4-FFF2-40B4-BE49-F238E27FC236}">
                    <a16:creationId xmlns:a16="http://schemas.microsoft.com/office/drawing/2014/main" id="{0E102259-2E97-403D-9A90-DB4F9CB7D263}"/>
                  </a:ext>
                </a:extLst>
              </p:cNvPr>
              <p:cNvSpPr>
                <a:spLocks/>
              </p:cNvSpPr>
              <p:nvPr/>
            </p:nvSpPr>
            <p:spPr bwMode="auto">
              <a:xfrm>
                <a:off x="7825" y="10782"/>
                <a:ext cx="566" cy="459"/>
              </a:xfrm>
              <a:custGeom>
                <a:avLst/>
                <a:gdLst>
                  <a:gd name="T0" fmla="*/ 0 w 566"/>
                  <a:gd name="T1" fmla="*/ 292 h 459"/>
                  <a:gd name="T2" fmla="*/ 35 w 566"/>
                  <a:gd name="T3" fmla="*/ 189 h 459"/>
                  <a:gd name="T4" fmla="*/ 136 w 566"/>
                  <a:gd name="T5" fmla="*/ 65 h 459"/>
                  <a:gd name="T6" fmla="*/ 278 w 566"/>
                  <a:gd name="T7" fmla="*/ 87 h 459"/>
                  <a:gd name="T8" fmla="*/ 347 w 566"/>
                  <a:gd name="T9" fmla="*/ 0 h 459"/>
                  <a:gd name="T10" fmla="*/ 437 w 566"/>
                  <a:gd name="T11" fmla="*/ 57 h 459"/>
                  <a:gd name="T12" fmla="*/ 485 w 566"/>
                  <a:gd name="T13" fmla="*/ 192 h 459"/>
                  <a:gd name="T14" fmla="*/ 566 w 566"/>
                  <a:gd name="T15" fmla="*/ 192 h 459"/>
                  <a:gd name="T16" fmla="*/ 544 w 566"/>
                  <a:gd name="T17" fmla="*/ 292 h 459"/>
                  <a:gd name="T18" fmla="*/ 437 w 566"/>
                  <a:gd name="T19" fmla="*/ 399 h 459"/>
                  <a:gd name="T20" fmla="*/ 320 w 566"/>
                  <a:gd name="T21" fmla="*/ 441 h 459"/>
                  <a:gd name="T22" fmla="*/ 215 w 566"/>
                  <a:gd name="T23" fmla="*/ 459 h 459"/>
                  <a:gd name="T24" fmla="*/ 149 w 566"/>
                  <a:gd name="T25" fmla="*/ 396 h 459"/>
                  <a:gd name="T26" fmla="*/ 5 w 566"/>
                  <a:gd name="T27" fmla="*/ 375 h 459"/>
                  <a:gd name="T28" fmla="*/ 0 w 566"/>
                  <a:gd name="T29" fmla="*/ 292 h 4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66" h="459">
                    <a:moveTo>
                      <a:pt x="0" y="292"/>
                    </a:moveTo>
                    <a:lnTo>
                      <a:pt x="35" y="189"/>
                    </a:lnTo>
                    <a:lnTo>
                      <a:pt x="136" y="65"/>
                    </a:lnTo>
                    <a:lnTo>
                      <a:pt x="278" y="87"/>
                    </a:lnTo>
                    <a:lnTo>
                      <a:pt x="347" y="0"/>
                    </a:lnTo>
                    <a:lnTo>
                      <a:pt x="437" y="57"/>
                    </a:lnTo>
                    <a:lnTo>
                      <a:pt x="485" y="192"/>
                    </a:lnTo>
                    <a:lnTo>
                      <a:pt x="566" y="192"/>
                    </a:lnTo>
                    <a:lnTo>
                      <a:pt x="544" y="292"/>
                    </a:lnTo>
                    <a:lnTo>
                      <a:pt x="437" y="399"/>
                    </a:lnTo>
                    <a:lnTo>
                      <a:pt x="320" y="441"/>
                    </a:lnTo>
                    <a:lnTo>
                      <a:pt x="215" y="459"/>
                    </a:lnTo>
                    <a:lnTo>
                      <a:pt x="149" y="396"/>
                    </a:lnTo>
                    <a:lnTo>
                      <a:pt x="5" y="375"/>
                    </a:lnTo>
                    <a:lnTo>
                      <a:pt x="0" y="292"/>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grpSp>
        <p:grpSp>
          <p:nvGrpSpPr>
            <p:cNvPr id="359" name="Group 313">
              <a:extLst>
                <a:ext uri="{FF2B5EF4-FFF2-40B4-BE49-F238E27FC236}">
                  <a16:creationId xmlns:a16="http://schemas.microsoft.com/office/drawing/2014/main" id="{EEF21CAC-EE6F-47E0-9806-B5E91B6D0289}"/>
                </a:ext>
              </a:extLst>
            </p:cNvPr>
            <p:cNvGrpSpPr>
              <a:grpSpLocks/>
            </p:cNvGrpSpPr>
            <p:nvPr/>
          </p:nvGrpSpPr>
          <p:grpSpPr bwMode="auto">
            <a:xfrm>
              <a:off x="2568763" y="4168400"/>
              <a:ext cx="323850" cy="65088"/>
              <a:chOff x="512" y="2456"/>
              <a:chExt cx="204" cy="41"/>
            </a:xfrm>
          </p:grpSpPr>
          <p:sp>
            <p:nvSpPr>
              <p:cNvPr id="362" name="Freeform 77">
                <a:extLst>
                  <a:ext uri="{FF2B5EF4-FFF2-40B4-BE49-F238E27FC236}">
                    <a16:creationId xmlns:a16="http://schemas.microsoft.com/office/drawing/2014/main" id="{30C6871A-3A99-4598-8B39-30C2F649C1F1}"/>
                  </a:ext>
                </a:extLst>
              </p:cNvPr>
              <p:cNvSpPr>
                <a:spLocks/>
              </p:cNvSpPr>
              <p:nvPr/>
            </p:nvSpPr>
            <p:spPr bwMode="auto">
              <a:xfrm>
                <a:off x="707" y="2485"/>
                <a:ext cx="9" cy="12"/>
              </a:xfrm>
              <a:custGeom>
                <a:avLst/>
                <a:gdLst>
                  <a:gd name="T0" fmla="*/ 0 w 740"/>
                  <a:gd name="T1" fmla="*/ 1 h 922"/>
                  <a:gd name="T2" fmla="*/ 0 w 740"/>
                  <a:gd name="T3" fmla="*/ 1 h 922"/>
                  <a:gd name="T4" fmla="*/ 0 w 740"/>
                  <a:gd name="T5" fmla="*/ 1 h 922"/>
                  <a:gd name="T6" fmla="*/ 0 w 740"/>
                  <a:gd name="T7" fmla="*/ 1 h 922"/>
                  <a:gd name="T8" fmla="*/ 0 w 740"/>
                  <a:gd name="T9" fmla="*/ 1 h 922"/>
                  <a:gd name="T10" fmla="*/ 0 w 740"/>
                  <a:gd name="T11" fmla="*/ 1 h 922"/>
                  <a:gd name="T12" fmla="*/ 0 w 740"/>
                  <a:gd name="T13" fmla="*/ 1 h 922"/>
                  <a:gd name="T14" fmla="*/ 0 w 740"/>
                  <a:gd name="T15" fmla="*/ 1 h 922"/>
                  <a:gd name="T16" fmla="*/ 0 w 740"/>
                  <a:gd name="T17" fmla="*/ 1 h 922"/>
                  <a:gd name="T18" fmla="*/ 0 w 740"/>
                  <a:gd name="T19" fmla="*/ 1 h 922"/>
                  <a:gd name="T20" fmla="*/ 0 w 740"/>
                  <a:gd name="T21" fmla="*/ 1 h 922"/>
                  <a:gd name="T22" fmla="*/ 0 w 740"/>
                  <a:gd name="T23" fmla="*/ 1 h 922"/>
                  <a:gd name="T24" fmla="*/ 0 w 740"/>
                  <a:gd name="T25" fmla="*/ 0 h 922"/>
                  <a:gd name="T26" fmla="*/ 0 w 740"/>
                  <a:gd name="T27" fmla="*/ 0 h 922"/>
                  <a:gd name="T28" fmla="*/ 1 w 740"/>
                  <a:gd name="T29" fmla="*/ 0 h 922"/>
                  <a:gd name="T30" fmla="*/ 1 w 740"/>
                  <a:gd name="T31" fmla="*/ 0 h 922"/>
                  <a:gd name="T32" fmla="*/ 1 w 740"/>
                  <a:gd name="T33" fmla="*/ 0 h 922"/>
                  <a:gd name="T34" fmla="*/ 0 w 740"/>
                  <a:gd name="T35" fmla="*/ 0 h 922"/>
                  <a:gd name="T36" fmla="*/ 0 w 740"/>
                  <a:gd name="T37" fmla="*/ 0 h 922"/>
                  <a:gd name="T38" fmla="*/ 0 w 740"/>
                  <a:gd name="T39" fmla="*/ 0 h 922"/>
                  <a:gd name="T40" fmla="*/ 0 w 740"/>
                  <a:gd name="T41" fmla="*/ 0 h 922"/>
                  <a:gd name="T42" fmla="*/ 0 w 740"/>
                  <a:gd name="T43" fmla="*/ 0 h 922"/>
                  <a:gd name="T44" fmla="*/ 0 w 740"/>
                  <a:gd name="T45" fmla="*/ 0 h 922"/>
                  <a:gd name="T46" fmla="*/ 0 w 740"/>
                  <a:gd name="T47" fmla="*/ 0 h 922"/>
                  <a:gd name="T48" fmla="*/ 0 w 740"/>
                  <a:gd name="T49" fmla="*/ 0 h 922"/>
                  <a:gd name="T50" fmla="*/ 0 w 740"/>
                  <a:gd name="T51" fmla="*/ 0 h 922"/>
                  <a:gd name="T52" fmla="*/ 0 w 740"/>
                  <a:gd name="T53" fmla="*/ 0 h 922"/>
                  <a:gd name="T54" fmla="*/ 0 w 740"/>
                  <a:gd name="T55" fmla="*/ 0 h 922"/>
                  <a:gd name="T56" fmla="*/ 0 w 740"/>
                  <a:gd name="T57" fmla="*/ 0 h 922"/>
                  <a:gd name="T58" fmla="*/ 0 w 740"/>
                  <a:gd name="T59" fmla="*/ 0 h 922"/>
                  <a:gd name="T60" fmla="*/ 0 w 740"/>
                  <a:gd name="T61" fmla="*/ 0 h 922"/>
                  <a:gd name="T62" fmla="*/ 0 w 740"/>
                  <a:gd name="T63" fmla="*/ 0 h 922"/>
                  <a:gd name="T64" fmla="*/ 0 w 740"/>
                  <a:gd name="T65" fmla="*/ 0 h 922"/>
                  <a:gd name="T66" fmla="*/ 0 w 740"/>
                  <a:gd name="T67" fmla="*/ 0 h 922"/>
                  <a:gd name="T68" fmla="*/ 0 w 740"/>
                  <a:gd name="T69" fmla="*/ 0 h 922"/>
                  <a:gd name="T70" fmla="*/ 0 w 740"/>
                  <a:gd name="T71" fmla="*/ 0 h 922"/>
                  <a:gd name="T72" fmla="*/ 0 w 740"/>
                  <a:gd name="T73" fmla="*/ 0 h 922"/>
                  <a:gd name="T74" fmla="*/ 0 w 740"/>
                  <a:gd name="T75" fmla="*/ 0 h 922"/>
                  <a:gd name="T76" fmla="*/ 0 w 740"/>
                  <a:gd name="T77" fmla="*/ 1 h 922"/>
                  <a:gd name="T78" fmla="*/ 0 w 740"/>
                  <a:gd name="T79" fmla="*/ 1 h 922"/>
                  <a:gd name="T80" fmla="*/ 0 w 740"/>
                  <a:gd name="T81" fmla="*/ 1 h 92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40" h="922">
                    <a:moveTo>
                      <a:pt x="0" y="888"/>
                    </a:moveTo>
                    <a:lnTo>
                      <a:pt x="53" y="922"/>
                    </a:lnTo>
                    <a:lnTo>
                      <a:pt x="144" y="860"/>
                    </a:lnTo>
                    <a:lnTo>
                      <a:pt x="250" y="869"/>
                    </a:lnTo>
                    <a:lnTo>
                      <a:pt x="293" y="903"/>
                    </a:lnTo>
                    <a:lnTo>
                      <a:pt x="399" y="879"/>
                    </a:lnTo>
                    <a:lnTo>
                      <a:pt x="528" y="884"/>
                    </a:lnTo>
                    <a:lnTo>
                      <a:pt x="620" y="840"/>
                    </a:lnTo>
                    <a:lnTo>
                      <a:pt x="658" y="778"/>
                    </a:lnTo>
                    <a:lnTo>
                      <a:pt x="634" y="754"/>
                    </a:lnTo>
                    <a:lnTo>
                      <a:pt x="562" y="720"/>
                    </a:lnTo>
                    <a:lnTo>
                      <a:pt x="572" y="644"/>
                    </a:lnTo>
                    <a:lnTo>
                      <a:pt x="596" y="576"/>
                    </a:lnTo>
                    <a:lnTo>
                      <a:pt x="653" y="572"/>
                    </a:lnTo>
                    <a:lnTo>
                      <a:pt x="711" y="562"/>
                    </a:lnTo>
                    <a:lnTo>
                      <a:pt x="740" y="485"/>
                    </a:lnTo>
                    <a:lnTo>
                      <a:pt x="696" y="437"/>
                    </a:lnTo>
                    <a:lnTo>
                      <a:pt x="648" y="389"/>
                    </a:lnTo>
                    <a:lnTo>
                      <a:pt x="586" y="356"/>
                    </a:lnTo>
                    <a:lnTo>
                      <a:pt x="528" y="375"/>
                    </a:lnTo>
                    <a:lnTo>
                      <a:pt x="442" y="404"/>
                    </a:lnTo>
                    <a:lnTo>
                      <a:pt x="389" y="375"/>
                    </a:lnTo>
                    <a:lnTo>
                      <a:pt x="404" y="303"/>
                    </a:lnTo>
                    <a:lnTo>
                      <a:pt x="428" y="245"/>
                    </a:lnTo>
                    <a:lnTo>
                      <a:pt x="471" y="216"/>
                    </a:lnTo>
                    <a:lnTo>
                      <a:pt x="514" y="231"/>
                    </a:lnTo>
                    <a:lnTo>
                      <a:pt x="586" y="188"/>
                    </a:lnTo>
                    <a:lnTo>
                      <a:pt x="562" y="120"/>
                    </a:lnTo>
                    <a:lnTo>
                      <a:pt x="562" y="48"/>
                    </a:lnTo>
                    <a:lnTo>
                      <a:pt x="500" y="39"/>
                    </a:lnTo>
                    <a:lnTo>
                      <a:pt x="432" y="34"/>
                    </a:lnTo>
                    <a:lnTo>
                      <a:pt x="360" y="15"/>
                    </a:lnTo>
                    <a:lnTo>
                      <a:pt x="293" y="0"/>
                    </a:lnTo>
                    <a:lnTo>
                      <a:pt x="173" y="87"/>
                    </a:lnTo>
                    <a:lnTo>
                      <a:pt x="96" y="197"/>
                    </a:lnTo>
                    <a:lnTo>
                      <a:pt x="68" y="303"/>
                    </a:lnTo>
                    <a:lnTo>
                      <a:pt x="58" y="432"/>
                    </a:lnTo>
                    <a:lnTo>
                      <a:pt x="63" y="533"/>
                    </a:lnTo>
                    <a:lnTo>
                      <a:pt x="63" y="692"/>
                    </a:lnTo>
                    <a:lnTo>
                      <a:pt x="20" y="807"/>
                    </a:lnTo>
                    <a:lnTo>
                      <a:pt x="0" y="888"/>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grpSp>
            <p:nvGrpSpPr>
              <p:cNvPr id="363" name="Group 315">
                <a:extLst>
                  <a:ext uri="{FF2B5EF4-FFF2-40B4-BE49-F238E27FC236}">
                    <a16:creationId xmlns:a16="http://schemas.microsoft.com/office/drawing/2014/main" id="{4F3AC1BA-3B0F-4F16-A5AD-88CCECA118C6}"/>
                  </a:ext>
                </a:extLst>
              </p:cNvPr>
              <p:cNvGrpSpPr>
                <a:grpSpLocks/>
              </p:cNvGrpSpPr>
              <p:nvPr/>
            </p:nvGrpSpPr>
            <p:grpSpPr bwMode="auto">
              <a:xfrm>
                <a:off x="512" y="2456"/>
                <a:ext cx="12" cy="4"/>
                <a:chOff x="2478" y="4937"/>
                <a:chExt cx="10011" cy="3255"/>
              </a:xfrm>
            </p:grpSpPr>
            <p:sp>
              <p:nvSpPr>
                <p:cNvPr id="364" name="Freeform 316">
                  <a:extLst>
                    <a:ext uri="{FF2B5EF4-FFF2-40B4-BE49-F238E27FC236}">
                      <a16:creationId xmlns:a16="http://schemas.microsoft.com/office/drawing/2014/main" id="{156FFF63-1100-4CD1-8781-452B12F349EE}"/>
                    </a:ext>
                  </a:extLst>
                </p:cNvPr>
                <p:cNvSpPr>
                  <a:spLocks/>
                </p:cNvSpPr>
                <p:nvPr/>
              </p:nvSpPr>
              <p:spPr bwMode="auto">
                <a:xfrm>
                  <a:off x="2478" y="5266"/>
                  <a:ext cx="9335" cy="2926"/>
                </a:xfrm>
                <a:custGeom>
                  <a:avLst/>
                  <a:gdLst>
                    <a:gd name="T0" fmla="*/ 2898 w 9335"/>
                    <a:gd name="T1" fmla="*/ 430 h 2926"/>
                    <a:gd name="T2" fmla="*/ 2285 w 9335"/>
                    <a:gd name="T3" fmla="*/ 503 h 2926"/>
                    <a:gd name="T4" fmla="*/ 1856 w 9335"/>
                    <a:gd name="T5" fmla="*/ 430 h 2926"/>
                    <a:gd name="T6" fmla="*/ 1408 w 9335"/>
                    <a:gd name="T7" fmla="*/ 476 h 2926"/>
                    <a:gd name="T8" fmla="*/ 914 w 9335"/>
                    <a:gd name="T9" fmla="*/ 741 h 2926"/>
                    <a:gd name="T10" fmla="*/ 1499 w 9335"/>
                    <a:gd name="T11" fmla="*/ 905 h 2926"/>
                    <a:gd name="T12" fmla="*/ 2112 w 9335"/>
                    <a:gd name="T13" fmla="*/ 942 h 2926"/>
                    <a:gd name="T14" fmla="*/ 2167 w 9335"/>
                    <a:gd name="T15" fmla="*/ 1006 h 2926"/>
                    <a:gd name="T16" fmla="*/ 1545 w 9335"/>
                    <a:gd name="T17" fmla="*/ 1006 h 2926"/>
                    <a:gd name="T18" fmla="*/ 951 w 9335"/>
                    <a:gd name="T19" fmla="*/ 933 h 2926"/>
                    <a:gd name="T20" fmla="*/ 457 w 9335"/>
                    <a:gd name="T21" fmla="*/ 1198 h 2926"/>
                    <a:gd name="T22" fmla="*/ 146 w 9335"/>
                    <a:gd name="T23" fmla="*/ 1417 h 2926"/>
                    <a:gd name="T24" fmla="*/ 36 w 9335"/>
                    <a:gd name="T25" fmla="*/ 1820 h 2926"/>
                    <a:gd name="T26" fmla="*/ 347 w 9335"/>
                    <a:gd name="T27" fmla="*/ 2094 h 2926"/>
                    <a:gd name="T28" fmla="*/ 1115 w 9335"/>
                    <a:gd name="T29" fmla="*/ 2140 h 2926"/>
                    <a:gd name="T30" fmla="*/ 1719 w 9335"/>
                    <a:gd name="T31" fmla="*/ 2396 h 2926"/>
                    <a:gd name="T32" fmla="*/ 1842 w 9335"/>
                    <a:gd name="T33" fmla="*/ 2780 h 2926"/>
                    <a:gd name="T34" fmla="*/ 2295 w 9335"/>
                    <a:gd name="T35" fmla="*/ 2917 h 2926"/>
                    <a:gd name="T36" fmla="*/ 2807 w 9335"/>
                    <a:gd name="T37" fmla="*/ 2771 h 2926"/>
                    <a:gd name="T38" fmla="*/ 3154 w 9335"/>
                    <a:gd name="T39" fmla="*/ 2743 h 2926"/>
                    <a:gd name="T40" fmla="*/ 3264 w 9335"/>
                    <a:gd name="T41" fmla="*/ 2277 h 2926"/>
                    <a:gd name="T42" fmla="*/ 4087 w 9335"/>
                    <a:gd name="T43" fmla="*/ 1929 h 2926"/>
                    <a:gd name="T44" fmla="*/ 4827 w 9335"/>
                    <a:gd name="T45" fmla="*/ 2131 h 2926"/>
                    <a:gd name="T46" fmla="*/ 5431 w 9335"/>
                    <a:gd name="T47" fmla="*/ 2451 h 2926"/>
                    <a:gd name="T48" fmla="*/ 5915 w 9335"/>
                    <a:gd name="T49" fmla="*/ 2588 h 2926"/>
                    <a:gd name="T50" fmla="*/ 6482 w 9335"/>
                    <a:gd name="T51" fmla="*/ 2359 h 2926"/>
                    <a:gd name="T52" fmla="*/ 7122 w 9335"/>
                    <a:gd name="T53" fmla="*/ 2323 h 2926"/>
                    <a:gd name="T54" fmla="*/ 7607 w 9335"/>
                    <a:gd name="T55" fmla="*/ 2524 h 2926"/>
                    <a:gd name="T56" fmla="*/ 7908 w 9335"/>
                    <a:gd name="T57" fmla="*/ 2414 h 2926"/>
                    <a:gd name="T58" fmla="*/ 8475 w 9335"/>
                    <a:gd name="T59" fmla="*/ 2121 h 2926"/>
                    <a:gd name="T60" fmla="*/ 9024 w 9335"/>
                    <a:gd name="T61" fmla="*/ 2103 h 2926"/>
                    <a:gd name="T62" fmla="*/ 9261 w 9335"/>
                    <a:gd name="T63" fmla="*/ 1765 h 2926"/>
                    <a:gd name="T64" fmla="*/ 9051 w 9335"/>
                    <a:gd name="T65" fmla="*/ 1701 h 2926"/>
                    <a:gd name="T66" fmla="*/ 8512 w 9335"/>
                    <a:gd name="T67" fmla="*/ 1408 h 2926"/>
                    <a:gd name="T68" fmla="*/ 8055 w 9335"/>
                    <a:gd name="T69" fmla="*/ 1646 h 2926"/>
                    <a:gd name="T70" fmla="*/ 7625 w 9335"/>
                    <a:gd name="T71" fmla="*/ 1655 h 2926"/>
                    <a:gd name="T72" fmla="*/ 7963 w 9335"/>
                    <a:gd name="T73" fmla="*/ 1381 h 2926"/>
                    <a:gd name="T74" fmla="*/ 7332 w 9335"/>
                    <a:gd name="T75" fmla="*/ 1390 h 2926"/>
                    <a:gd name="T76" fmla="*/ 6509 w 9335"/>
                    <a:gd name="T77" fmla="*/ 1509 h 2926"/>
                    <a:gd name="T78" fmla="*/ 6071 w 9335"/>
                    <a:gd name="T79" fmla="*/ 1244 h 2926"/>
                    <a:gd name="T80" fmla="*/ 5805 w 9335"/>
                    <a:gd name="T81" fmla="*/ 1619 h 2926"/>
                    <a:gd name="T82" fmla="*/ 5001 w 9335"/>
                    <a:gd name="T83" fmla="*/ 1390 h 2926"/>
                    <a:gd name="T84" fmla="*/ 4772 w 9335"/>
                    <a:gd name="T85" fmla="*/ 933 h 2926"/>
                    <a:gd name="T86" fmla="*/ 4681 w 9335"/>
                    <a:gd name="T87" fmla="*/ 576 h 2926"/>
                    <a:gd name="T88" fmla="*/ 4160 w 9335"/>
                    <a:gd name="T89" fmla="*/ 686 h 2926"/>
                    <a:gd name="T90" fmla="*/ 4297 w 9335"/>
                    <a:gd name="T91" fmla="*/ 64 h 2926"/>
                    <a:gd name="T92" fmla="*/ 3712 w 9335"/>
                    <a:gd name="T93" fmla="*/ 55 h 2926"/>
                    <a:gd name="T94" fmla="*/ 3291 w 9335"/>
                    <a:gd name="T95" fmla="*/ 101 h 292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9335" h="2926">
                      <a:moveTo>
                        <a:pt x="3191" y="101"/>
                      </a:moveTo>
                      <a:lnTo>
                        <a:pt x="3044" y="201"/>
                      </a:lnTo>
                      <a:lnTo>
                        <a:pt x="2989" y="320"/>
                      </a:lnTo>
                      <a:lnTo>
                        <a:pt x="2898" y="430"/>
                      </a:lnTo>
                      <a:lnTo>
                        <a:pt x="2788" y="457"/>
                      </a:lnTo>
                      <a:lnTo>
                        <a:pt x="2615" y="540"/>
                      </a:lnTo>
                      <a:lnTo>
                        <a:pt x="2459" y="549"/>
                      </a:lnTo>
                      <a:lnTo>
                        <a:pt x="2285" y="503"/>
                      </a:lnTo>
                      <a:lnTo>
                        <a:pt x="2194" y="467"/>
                      </a:lnTo>
                      <a:lnTo>
                        <a:pt x="2057" y="503"/>
                      </a:lnTo>
                      <a:lnTo>
                        <a:pt x="1892" y="503"/>
                      </a:lnTo>
                      <a:lnTo>
                        <a:pt x="1856" y="430"/>
                      </a:lnTo>
                      <a:lnTo>
                        <a:pt x="1883" y="366"/>
                      </a:lnTo>
                      <a:lnTo>
                        <a:pt x="1773" y="357"/>
                      </a:lnTo>
                      <a:lnTo>
                        <a:pt x="1563" y="412"/>
                      </a:lnTo>
                      <a:lnTo>
                        <a:pt x="1408" y="476"/>
                      </a:lnTo>
                      <a:lnTo>
                        <a:pt x="1216" y="521"/>
                      </a:lnTo>
                      <a:lnTo>
                        <a:pt x="1051" y="595"/>
                      </a:lnTo>
                      <a:lnTo>
                        <a:pt x="896" y="677"/>
                      </a:lnTo>
                      <a:lnTo>
                        <a:pt x="914" y="741"/>
                      </a:lnTo>
                      <a:lnTo>
                        <a:pt x="1079" y="750"/>
                      </a:lnTo>
                      <a:lnTo>
                        <a:pt x="1234" y="759"/>
                      </a:lnTo>
                      <a:lnTo>
                        <a:pt x="1380" y="823"/>
                      </a:lnTo>
                      <a:lnTo>
                        <a:pt x="1499" y="905"/>
                      </a:lnTo>
                      <a:lnTo>
                        <a:pt x="1618" y="960"/>
                      </a:lnTo>
                      <a:lnTo>
                        <a:pt x="1792" y="942"/>
                      </a:lnTo>
                      <a:lnTo>
                        <a:pt x="1947" y="951"/>
                      </a:lnTo>
                      <a:lnTo>
                        <a:pt x="2112" y="942"/>
                      </a:lnTo>
                      <a:lnTo>
                        <a:pt x="2258" y="951"/>
                      </a:lnTo>
                      <a:lnTo>
                        <a:pt x="2340" y="1052"/>
                      </a:lnTo>
                      <a:lnTo>
                        <a:pt x="2304" y="1116"/>
                      </a:lnTo>
                      <a:lnTo>
                        <a:pt x="2167" y="1006"/>
                      </a:lnTo>
                      <a:lnTo>
                        <a:pt x="1975" y="1088"/>
                      </a:lnTo>
                      <a:lnTo>
                        <a:pt x="1810" y="1143"/>
                      </a:lnTo>
                      <a:lnTo>
                        <a:pt x="1691" y="1061"/>
                      </a:lnTo>
                      <a:lnTo>
                        <a:pt x="1545" y="1006"/>
                      </a:lnTo>
                      <a:lnTo>
                        <a:pt x="1417" y="942"/>
                      </a:lnTo>
                      <a:lnTo>
                        <a:pt x="1271" y="969"/>
                      </a:lnTo>
                      <a:lnTo>
                        <a:pt x="1097" y="969"/>
                      </a:lnTo>
                      <a:lnTo>
                        <a:pt x="951" y="933"/>
                      </a:lnTo>
                      <a:lnTo>
                        <a:pt x="777" y="933"/>
                      </a:lnTo>
                      <a:lnTo>
                        <a:pt x="658" y="1006"/>
                      </a:lnTo>
                      <a:lnTo>
                        <a:pt x="548" y="1079"/>
                      </a:lnTo>
                      <a:lnTo>
                        <a:pt x="457" y="1198"/>
                      </a:lnTo>
                      <a:lnTo>
                        <a:pt x="484" y="1317"/>
                      </a:lnTo>
                      <a:lnTo>
                        <a:pt x="365" y="1363"/>
                      </a:lnTo>
                      <a:lnTo>
                        <a:pt x="265" y="1317"/>
                      </a:lnTo>
                      <a:lnTo>
                        <a:pt x="146" y="1417"/>
                      </a:lnTo>
                      <a:lnTo>
                        <a:pt x="55" y="1372"/>
                      </a:lnTo>
                      <a:lnTo>
                        <a:pt x="36" y="1509"/>
                      </a:lnTo>
                      <a:lnTo>
                        <a:pt x="55" y="1655"/>
                      </a:lnTo>
                      <a:lnTo>
                        <a:pt x="36" y="1820"/>
                      </a:lnTo>
                      <a:lnTo>
                        <a:pt x="0" y="1975"/>
                      </a:lnTo>
                      <a:lnTo>
                        <a:pt x="73" y="2094"/>
                      </a:lnTo>
                      <a:lnTo>
                        <a:pt x="137" y="2158"/>
                      </a:lnTo>
                      <a:lnTo>
                        <a:pt x="347" y="2094"/>
                      </a:lnTo>
                      <a:lnTo>
                        <a:pt x="484" y="2131"/>
                      </a:lnTo>
                      <a:lnTo>
                        <a:pt x="576" y="2149"/>
                      </a:lnTo>
                      <a:lnTo>
                        <a:pt x="823" y="2149"/>
                      </a:lnTo>
                      <a:lnTo>
                        <a:pt x="1115" y="2140"/>
                      </a:lnTo>
                      <a:lnTo>
                        <a:pt x="1280" y="2185"/>
                      </a:lnTo>
                      <a:lnTo>
                        <a:pt x="1499" y="2249"/>
                      </a:lnTo>
                      <a:lnTo>
                        <a:pt x="1627" y="2304"/>
                      </a:lnTo>
                      <a:lnTo>
                        <a:pt x="1719" y="2396"/>
                      </a:lnTo>
                      <a:lnTo>
                        <a:pt x="1819" y="2487"/>
                      </a:lnTo>
                      <a:lnTo>
                        <a:pt x="1920" y="2542"/>
                      </a:lnTo>
                      <a:lnTo>
                        <a:pt x="1932" y="2654"/>
                      </a:lnTo>
                      <a:lnTo>
                        <a:pt x="1842" y="2780"/>
                      </a:lnTo>
                      <a:lnTo>
                        <a:pt x="1819" y="2908"/>
                      </a:lnTo>
                      <a:lnTo>
                        <a:pt x="1965" y="2926"/>
                      </a:lnTo>
                      <a:lnTo>
                        <a:pt x="2185" y="2899"/>
                      </a:lnTo>
                      <a:lnTo>
                        <a:pt x="2295" y="2917"/>
                      </a:lnTo>
                      <a:lnTo>
                        <a:pt x="2432" y="2899"/>
                      </a:lnTo>
                      <a:lnTo>
                        <a:pt x="2605" y="2862"/>
                      </a:lnTo>
                      <a:lnTo>
                        <a:pt x="2715" y="2871"/>
                      </a:lnTo>
                      <a:lnTo>
                        <a:pt x="2807" y="2771"/>
                      </a:lnTo>
                      <a:lnTo>
                        <a:pt x="2871" y="2798"/>
                      </a:lnTo>
                      <a:lnTo>
                        <a:pt x="2889" y="2899"/>
                      </a:lnTo>
                      <a:lnTo>
                        <a:pt x="2999" y="2862"/>
                      </a:lnTo>
                      <a:lnTo>
                        <a:pt x="3154" y="2743"/>
                      </a:lnTo>
                      <a:lnTo>
                        <a:pt x="3191" y="2643"/>
                      </a:lnTo>
                      <a:lnTo>
                        <a:pt x="3154" y="2551"/>
                      </a:lnTo>
                      <a:lnTo>
                        <a:pt x="3136" y="2451"/>
                      </a:lnTo>
                      <a:lnTo>
                        <a:pt x="3264" y="2277"/>
                      </a:lnTo>
                      <a:lnTo>
                        <a:pt x="3447" y="2140"/>
                      </a:lnTo>
                      <a:lnTo>
                        <a:pt x="3666" y="2057"/>
                      </a:lnTo>
                      <a:lnTo>
                        <a:pt x="3867" y="1966"/>
                      </a:lnTo>
                      <a:lnTo>
                        <a:pt x="4087" y="1929"/>
                      </a:lnTo>
                      <a:lnTo>
                        <a:pt x="4434" y="1966"/>
                      </a:lnTo>
                      <a:lnTo>
                        <a:pt x="4626" y="1966"/>
                      </a:lnTo>
                      <a:lnTo>
                        <a:pt x="4736" y="2048"/>
                      </a:lnTo>
                      <a:lnTo>
                        <a:pt x="4827" y="2131"/>
                      </a:lnTo>
                      <a:lnTo>
                        <a:pt x="4882" y="2268"/>
                      </a:lnTo>
                      <a:lnTo>
                        <a:pt x="5165" y="2350"/>
                      </a:lnTo>
                      <a:lnTo>
                        <a:pt x="5229" y="2441"/>
                      </a:lnTo>
                      <a:lnTo>
                        <a:pt x="5431" y="2451"/>
                      </a:lnTo>
                      <a:lnTo>
                        <a:pt x="5613" y="2478"/>
                      </a:lnTo>
                      <a:lnTo>
                        <a:pt x="5732" y="2460"/>
                      </a:lnTo>
                      <a:lnTo>
                        <a:pt x="5851" y="2487"/>
                      </a:lnTo>
                      <a:lnTo>
                        <a:pt x="5915" y="2588"/>
                      </a:lnTo>
                      <a:lnTo>
                        <a:pt x="6098" y="2588"/>
                      </a:lnTo>
                      <a:lnTo>
                        <a:pt x="6189" y="2551"/>
                      </a:lnTo>
                      <a:lnTo>
                        <a:pt x="6226" y="2496"/>
                      </a:lnTo>
                      <a:lnTo>
                        <a:pt x="6482" y="2359"/>
                      </a:lnTo>
                      <a:lnTo>
                        <a:pt x="6656" y="2377"/>
                      </a:lnTo>
                      <a:lnTo>
                        <a:pt x="6775" y="2460"/>
                      </a:lnTo>
                      <a:lnTo>
                        <a:pt x="6976" y="2377"/>
                      </a:lnTo>
                      <a:lnTo>
                        <a:pt x="7122" y="2323"/>
                      </a:lnTo>
                      <a:lnTo>
                        <a:pt x="7241" y="2359"/>
                      </a:lnTo>
                      <a:lnTo>
                        <a:pt x="7351" y="2524"/>
                      </a:lnTo>
                      <a:lnTo>
                        <a:pt x="7515" y="2533"/>
                      </a:lnTo>
                      <a:lnTo>
                        <a:pt x="7607" y="2524"/>
                      </a:lnTo>
                      <a:lnTo>
                        <a:pt x="7707" y="2624"/>
                      </a:lnTo>
                      <a:lnTo>
                        <a:pt x="7725" y="2707"/>
                      </a:lnTo>
                      <a:lnTo>
                        <a:pt x="7826" y="2569"/>
                      </a:lnTo>
                      <a:lnTo>
                        <a:pt x="7908" y="2414"/>
                      </a:lnTo>
                      <a:lnTo>
                        <a:pt x="8055" y="2387"/>
                      </a:lnTo>
                      <a:lnTo>
                        <a:pt x="8283" y="2341"/>
                      </a:lnTo>
                      <a:lnTo>
                        <a:pt x="8356" y="2240"/>
                      </a:lnTo>
                      <a:lnTo>
                        <a:pt x="8475" y="2121"/>
                      </a:lnTo>
                      <a:lnTo>
                        <a:pt x="8621" y="2140"/>
                      </a:lnTo>
                      <a:lnTo>
                        <a:pt x="8704" y="2204"/>
                      </a:lnTo>
                      <a:lnTo>
                        <a:pt x="8850" y="2140"/>
                      </a:lnTo>
                      <a:lnTo>
                        <a:pt x="9024" y="2103"/>
                      </a:lnTo>
                      <a:lnTo>
                        <a:pt x="9069" y="1966"/>
                      </a:lnTo>
                      <a:lnTo>
                        <a:pt x="9170" y="1939"/>
                      </a:lnTo>
                      <a:lnTo>
                        <a:pt x="9225" y="1884"/>
                      </a:lnTo>
                      <a:lnTo>
                        <a:pt x="9261" y="1765"/>
                      </a:lnTo>
                      <a:lnTo>
                        <a:pt x="9335" y="1701"/>
                      </a:lnTo>
                      <a:lnTo>
                        <a:pt x="9225" y="1628"/>
                      </a:lnTo>
                      <a:lnTo>
                        <a:pt x="9188" y="1710"/>
                      </a:lnTo>
                      <a:lnTo>
                        <a:pt x="9051" y="1701"/>
                      </a:lnTo>
                      <a:lnTo>
                        <a:pt x="8914" y="1573"/>
                      </a:lnTo>
                      <a:lnTo>
                        <a:pt x="8786" y="1472"/>
                      </a:lnTo>
                      <a:lnTo>
                        <a:pt x="8631" y="1417"/>
                      </a:lnTo>
                      <a:lnTo>
                        <a:pt x="8512" y="1408"/>
                      </a:lnTo>
                      <a:lnTo>
                        <a:pt x="8338" y="1344"/>
                      </a:lnTo>
                      <a:lnTo>
                        <a:pt x="8164" y="1299"/>
                      </a:lnTo>
                      <a:lnTo>
                        <a:pt x="8100" y="1472"/>
                      </a:lnTo>
                      <a:lnTo>
                        <a:pt x="8055" y="1646"/>
                      </a:lnTo>
                      <a:lnTo>
                        <a:pt x="7936" y="1756"/>
                      </a:lnTo>
                      <a:lnTo>
                        <a:pt x="7716" y="1801"/>
                      </a:lnTo>
                      <a:lnTo>
                        <a:pt x="7607" y="1747"/>
                      </a:lnTo>
                      <a:lnTo>
                        <a:pt x="7625" y="1655"/>
                      </a:lnTo>
                      <a:lnTo>
                        <a:pt x="7771" y="1591"/>
                      </a:lnTo>
                      <a:lnTo>
                        <a:pt x="7771" y="1527"/>
                      </a:lnTo>
                      <a:lnTo>
                        <a:pt x="7945" y="1518"/>
                      </a:lnTo>
                      <a:lnTo>
                        <a:pt x="7963" y="1381"/>
                      </a:lnTo>
                      <a:lnTo>
                        <a:pt x="7908" y="1244"/>
                      </a:lnTo>
                      <a:lnTo>
                        <a:pt x="7789" y="1235"/>
                      </a:lnTo>
                      <a:lnTo>
                        <a:pt x="7671" y="1308"/>
                      </a:lnTo>
                      <a:lnTo>
                        <a:pt x="7332" y="1390"/>
                      </a:lnTo>
                      <a:lnTo>
                        <a:pt x="7159" y="1436"/>
                      </a:lnTo>
                      <a:lnTo>
                        <a:pt x="6921" y="1527"/>
                      </a:lnTo>
                      <a:lnTo>
                        <a:pt x="6747" y="1491"/>
                      </a:lnTo>
                      <a:lnTo>
                        <a:pt x="6509" y="1509"/>
                      </a:lnTo>
                      <a:lnTo>
                        <a:pt x="6299" y="1527"/>
                      </a:lnTo>
                      <a:lnTo>
                        <a:pt x="6208" y="1445"/>
                      </a:lnTo>
                      <a:lnTo>
                        <a:pt x="6125" y="1363"/>
                      </a:lnTo>
                      <a:lnTo>
                        <a:pt x="6071" y="1244"/>
                      </a:lnTo>
                      <a:lnTo>
                        <a:pt x="5924" y="1216"/>
                      </a:lnTo>
                      <a:lnTo>
                        <a:pt x="5833" y="1353"/>
                      </a:lnTo>
                      <a:lnTo>
                        <a:pt x="5824" y="1463"/>
                      </a:lnTo>
                      <a:lnTo>
                        <a:pt x="5805" y="1619"/>
                      </a:lnTo>
                      <a:lnTo>
                        <a:pt x="5650" y="1637"/>
                      </a:lnTo>
                      <a:lnTo>
                        <a:pt x="5440" y="1555"/>
                      </a:lnTo>
                      <a:lnTo>
                        <a:pt x="5165" y="1454"/>
                      </a:lnTo>
                      <a:lnTo>
                        <a:pt x="5001" y="1390"/>
                      </a:lnTo>
                      <a:lnTo>
                        <a:pt x="4845" y="1289"/>
                      </a:lnTo>
                      <a:lnTo>
                        <a:pt x="4727" y="1180"/>
                      </a:lnTo>
                      <a:lnTo>
                        <a:pt x="4699" y="1024"/>
                      </a:lnTo>
                      <a:lnTo>
                        <a:pt x="4772" y="933"/>
                      </a:lnTo>
                      <a:lnTo>
                        <a:pt x="4891" y="823"/>
                      </a:lnTo>
                      <a:lnTo>
                        <a:pt x="4836" y="759"/>
                      </a:lnTo>
                      <a:lnTo>
                        <a:pt x="4736" y="704"/>
                      </a:lnTo>
                      <a:lnTo>
                        <a:pt x="4681" y="576"/>
                      </a:lnTo>
                      <a:lnTo>
                        <a:pt x="4562" y="558"/>
                      </a:lnTo>
                      <a:lnTo>
                        <a:pt x="4397" y="604"/>
                      </a:lnTo>
                      <a:lnTo>
                        <a:pt x="4279" y="668"/>
                      </a:lnTo>
                      <a:lnTo>
                        <a:pt x="4160" y="686"/>
                      </a:lnTo>
                      <a:lnTo>
                        <a:pt x="4123" y="531"/>
                      </a:lnTo>
                      <a:lnTo>
                        <a:pt x="4160" y="375"/>
                      </a:lnTo>
                      <a:lnTo>
                        <a:pt x="4260" y="211"/>
                      </a:lnTo>
                      <a:lnTo>
                        <a:pt x="4297" y="64"/>
                      </a:lnTo>
                      <a:lnTo>
                        <a:pt x="4114" y="37"/>
                      </a:lnTo>
                      <a:lnTo>
                        <a:pt x="3986" y="28"/>
                      </a:lnTo>
                      <a:lnTo>
                        <a:pt x="3849" y="0"/>
                      </a:lnTo>
                      <a:lnTo>
                        <a:pt x="3712" y="55"/>
                      </a:lnTo>
                      <a:lnTo>
                        <a:pt x="3675" y="110"/>
                      </a:lnTo>
                      <a:lnTo>
                        <a:pt x="3538" y="137"/>
                      </a:lnTo>
                      <a:lnTo>
                        <a:pt x="3428" y="156"/>
                      </a:lnTo>
                      <a:lnTo>
                        <a:pt x="3291" y="101"/>
                      </a:lnTo>
                      <a:lnTo>
                        <a:pt x="3191" y="101"/>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65" name="Freeform 317">
                  <a:extLst>
                    <a:ext uri="{FF2B5EF4-FFF2-40B4-BE49-F238E27FC236}">
                      <a16:creationId xmlns:a16="http://schemas.microsoft.com/office/drawing/2014/main" id="{BBF16ACE-B0C1-4A9E-B814-40E5950EAB9A}"/>
                    </a:ext>
                  </a:extLst>
                </p:cNvPr>
                <p:cNvSpPr>
                  <a:spLocks/>
                </p:cNvSpPr>
                <p:nvPr/>
              </p:nvSpPr>
              <p:spPr bwMode="auto">
                <a:xfrm>
                  <a:off x="10752" y="4937"/>
                  <a:ext cx="1737" cy="1545"/>
                </a:xfrm>
                <a:custGeom>
                  <a:avLst/>
                  <a:gdLst>
                    <a:gd name="T0" fmla="*/ 1125 w 1737"/>
                    <a:gd name="T1" fmla="*/ 119 h 1545"/>
                    <a:gd name="T2" fmla="*/ 1015 w 1737"/>
                    <a:gd name="T3" fmla="*/ 210 h 1545"/>
                    <a:gd name="T4" fmla="*/ 887 w 1737"/>
                    <a:gd name="T5" fmla="*/ 357 h 1545"/>
                    <a:gd name="T6" fmla="*/ 786 w 1737"/>
                    <a:gd name="T7" fmla="*/ 549 h 1545"/>
                    <a:gd name="T8" fmla="*/ 686 w 1737"/>
                    <a:gd name="T9" fmla="*/ 759 h 1545"/>
                    <a:gd name="T10" fmla="*/ 530 w 1737"/>
                    <a:gd name="T11" fmla="*/ 896 h 1545"/>
                    <a:gd name="T12" fmla="*/ 421 w 1737"/>
                    <a:gd name="T13" fmla="*/ 997 h 1545"/>
                    <a:gd name="T14" fmla="*/ 338 w 1737"/>
                    <a:gd name="T15" fmla="*/ 905 h 1545"/>
                    <a:gd name="T16" fmla="*/ 274 w 1737"/>
                    <a:gd name="T17" fmla="*/ 905 h 1545"/>
                    <a:gd name="T18" fmla="*/ 256 w 1737"/>
                    <a:gd name="T19" fmla="*/ 1033 h 1545"/>
                    <a:gd name="T20" fmla="*/ 165 w 1737"/>
                    <a:gd name="T21" fmla="*/ 1143 h 1545"/>
                    <a:gd name="T22" fmla="*/ 0 w 1737"/>
                    <a:gd name="T23" fmla="*/ 1207 h 1545"/>
                    <a:gd name="T24" fmla="*/ 183 w 1737"/>
                    <a:gd name="T25" fmla="*/ 1280 h 1545"/>
                    <a:gd name="T26" fmla="*/ 238 w 1737"/>
                    <a:gd name="T27" fmla="*/ 1426 h 1545"/>
                    <a:gd name="T28" fmla="*/ 293 w 1737"/>
                    <a:gd name="T29" fmla="*/ 1545 h 1545"/>
                    <a:gd name="T30" fmla="*/ 411 w 1737"/>
                    <a:gd name="T31" fmla="*/ 1454 h 1545"/>
                    <a:gd name="T32" fmla="*/ 448 w 1737"/>
                    <a:gd name="T33" fmla="*/ 1353 h 1545"/>
                    <a:gd name="T34" fmla="*/ 567 w 1737"/>
                    <a:gd name="T35" fmla="*/ 1189 h 1545"/>
                    <a:gd name="T36" fmla="*/ 622 w 1737"/>
                    <a:gd name="T37" fmla="*/ 1033 h 1545"/>
                    <a:gd name="T38" fmla="*/ 722 w 1737"/>
                    <a:gd name="T39" fmla="*/ 896 h 1545"/>
                    <a:gd name="T40" fmla="*/ 869 w 1737"/>
                    <a:gd name="T41" fmla="*/ 750 h 1545"/>
                    <a:gd name="T42" fmla="*/ 987 w 1737"/>
                    <a:gd name="T43" fmla="*/ 631 h 1545"/>
                    <a:gd name="T44" fmla="*/ 1115 w 1737"/>
                    <a:gd name="T45" fmla="*/ 549 h 1545"/>
                    <a:gd name="T46" fmla="*/ 1243 w 1737"/>
                    <a:gd name="T47" fmla="*/ 485 h 1545"/>
                    <a:gd name="T48" fmla="*/ 1381 w 1737"/>
                    <a:gd name="T49" fmla="*/ 448 h 1545"/>
                    <a:gd name="T50" fmla="*/ 1472 w 1737"/>
                    <a:gd name="T51" fmla="*/ 384 h 1545"/>
                    <a:gd name="T52" fmla="*/ 1591 w 1737"/>
                    <a:gd name="T53" fmla="*/ 329 h 1545"/>
                    <a:gd name="T54" fmla="*/ 1737 w 1737"/>
                    <a:gd name="T55" fmla="*/ 311 h 1545"/>
                    <a:gd name="T56" fmla="*/ 1627 w 1737"/>
                    <a:gd name="T57" fmla="*/ 119 h 1545"/>
                    <a:gd name="T58" fmla="*/ 1472 w 1737"/>
                    <a:gd name="T59" fmla="*/ 0 h 1545"/>
                    <a:gd name="T60" fmla="*/ 1298 w 1737"/>
                    <a:gd name="T61" fmla="*/ 37 h 1545"/>
                    <a:gd name="T62" fmla="*/ 1125 w 1737"/>
                    <a:gd name="T63" fmla="*/ 119 h 154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37" h="1545">
                      <a:moveTo>
                        <a:pt x="1125" y="119"/>
                      </a:moveTo>
                      <a:lnTo>
                        <a:pt x="1015" y="210"/>
                      </a:lnTo>
                      <a:lnTo>
                        <a:pt x="887" y="357"/>
                      </a:lnTo>
                      <a:lnTo>
                        <a:pt x="786" y="549"/>
                      </a:lnTo>
                      <a:lnTo>
                        <a:pt x="686" y="759"/>
                      </a:lnTo>
                      <a:lnTo>
                        <a:pt x="530" y="896"/>
                      </a:lnTo>
                      <a:lnTo>
                        <a:pt x="421" y="997"/>
                      </a:lnTo>
                      <a:lnTo>
                        <a:pt x="338" y="905"/>
                      </a:lnTo>
                      <a:lnTo>
                        <a:pt x="274" y="905"/>
                      </a:lnTo>
                      <a:lnTo>
                        <a:pt x="256" y="1033"/>
                      </a:lnTo>
                      <a:lnTo>
                        <a:pt x="165" y="1143"/>
                      </a:lnTo>
                      <a:lnTo>
                        <a:pt x="0" y="1207"/>
                      </a:lnTo>
                      <a:lnTo>
                        <a:pt x="183" y="1280"/>
                      </a:lnTo>
                      <a:lnTo>
                        <a:pt x="238" y="1426"/>
                      </a:lnTo>
                      <a:lnTo>
                        <a:pt x="293" y="1545"/>
                      </a:lnTo>
                      <a:lnTo>
                        <a:pt x="411" y="1454"/>
                      </a:lnTo>
                      <a:lnTo>
                        <a:pt x="448" y="1353"/>
                      </a:lnTo>
                      <a:lnTo>
                        <a:pt x="567" y="1189"/>
                      </a:lnTo>
                      <a:lnTo>
                        <a:pt x="622" y="1033"/>
                      </a:lnTo>
                      <a:lnTo>
                        <a:pt x="722" y="896"/>
                      </a:lnTo>
                      <a:lnTo>
                        <a:pt x="869" y="750"/>
                      </a:lnTo>
                      <a:lnTo>
                        <a:pt x="987" y="631"/>
                      </a:lnTo>
                      <a:lnTo>
                        <a:pt x="1115" y="549"/>
                      </a:lnTo>
                      <a:lnTo>
                        <a:pt x="1243" y="485"/>
                      </a:lnTo>
                      <a:lnTo>
                        <a:pt x="1381" y="448"/>
                      </a:lnTo>
                      <a:lnTo>
                        <a:pt x="1472" y="384"/>
                      </a:lnTo>
                      <a:lnTo>
                        <a:pt x="1591" y="329"/>
                      </a:lnTo>
                      <a:lnTo>
                        <a:pt x="1737" y="311"/>
                      </a:lnTo>
                      <a:lnTo>
                        <a:pt x="1627" y="119"/>
                      </a:lnTo>
                      <a:lnTo>
                        <a:pt x="1472" y="0"/>
                      </a:lnTo>
                      <a:lnTo>
                        <a:pt x="1298" y="37"/>
                      </a:lnTo>
                      <a:lnTo>
                        <a:pt x="1125" y="119"/>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grpSp>
        </p:grpSp>
        <p:sp>
          <p:nvSpPr>
            <p:cNvPr id="360" name="Freeform 4">
              <a:extLst>
                <a:ext uri="{FF2B5EF4-FFF2-40B4-BE49-F238E27FC236}">
                  <a16:creationId xmlns:a16="http://schemas.microsoft.com/office/drawing/2014/main" id="{1B2A17D3-6FCD-4C3F-8C8A-A9A8EA2CCCEC}"/>
                </a:ext>
              </a:extLst>
            </p:cNvPr>
            <p:cNvSpPr>
              <a:spLocks/>
            </p:cNvSpPr>
            <p:nvPr/>
          </p:nvSpPr>
          <p:spPr bwMode="auto">
            <a:xfrm>
              <a:off x="3583175" y="4357313"/>
              <a:ext cx="738188" cy="693738"/>
            </a:xfrm>
            <a:custGeom>
              <a:avLst/>
              <a:gdLst>
                <a:gd name="T0" fmla="*/ 138 w 2324"/>
                <a:gd name="T1" fmla="*/ 10 h 2186"/>
                <a:gd name="T2" fmla="*/ 167 w 2324"/>
                <a:gd name="T3" fmla="*/ 43 h 2186"/>
                <a:gd name="T4" fmla="*/ 204 w 2324"/>
                <a:gd name="T5" fmla="*/ 39 h 2186"/>
                <a:gd name="T6" fmla="*/ 255 w 2324"/>
                <a:gd name="T7" fmla="*/ 37 h 2186"/>
                <a:gd name="T8" fmla="*/ 273 w 2324"/>
                <a:gd name="T9" fmla="*/ 92 h 2186"/>
                <a:gd name="T10" fmla="*/ 303 w 2324"/>
                <a:gd name="T11" fmla="*/ 129 h 2186"/>
                <a:gd name="T12" fmla="*/ 365 w 2324"/>
                <a:gd name="T13" fmla="*/ 189 h 2186"/>
                <a:gd name="T14" fmla="*/ 389 w 2324"/>
                <a:gd name="T15" fmla="*/ 225 h 2186"/>
                <a:gd name="T16" fmla="*/ 429 w 2324"/>
                <a:gd name="T17" fmla="*/ 229 h 2186"/>
                <a:gd name="T18" fmla="*/ 461 w 2324"/>
                <a:gd name="T19" fmla="*/ 210 h 2186"/>
                <a:gd name="T20" fmla="*/ 465 w 2324"/>
                <a:gd name="T21" fmla="*/ 220 h 2186"/>
                <a:gd name="T22" fmla="*/ 447 w 2324"/>
                <a:gd name="T23" fmla="*/ 236 h 2186"/>
                <a:gd name="T24" fmla="*/ 437 w 2324"/>
                <a:gd name="T25" fmla="*/ 256 h 2186"/>
                <a:gd name="T26" fmla="*/ 435 w 2324"/>
                <a:gd name="T27" fmla="*/ 268 h 2186"/>
                <a:gd name="T28" fmla="*/ 420 w 2324"/>
                <a:gd name="T29" fmla="*/ 272 h 2186"/>
                <a:gd name="T30" fmla="*/ 406 w 2324"/>
                <a:gd name="T31" fmla="*/ 280 h 2186"/>
                <a:gd name="T32" fmla="*/ 390 w 2324"/>
                <a:gd name="T33" fmla="*/ 294 h 2186"/>
                <a:gd name="T34" fmla="*/ 373 w 2324"/>
                <a:gd name="T35" fmla="*/ 300 h 2186"/>
                <a:gd name="T36" fmla="*/ 365 w 2324"/>
                <a:gd name="T37" fmla="*/ 309 h 2186"/>
                <a:gd name="T38" fmla="*/ 339 w 2324"/>
                <a:gd name="T39" fmla="*/ 300 h 2186"/>
                <a:gd name="T40" fmla="*/ 324 w 2324"/>
                <a:gd name="T41" fmla="*/ 308 h 2186"/>
                <a:gd name="T42" fmla="*/ 333 w 2324"/>
                <a:gd name="T43" fmla="*/ 322 h 2186"/>
                <a:gd name="T44" fmla="*/ 343 w 2324"/>
                <a:gd name="T45" fmla="*/ 330 h 2186"/>
                <a:gd name="T46" fmla="*/ 332 w 2324"/>
                <a:gd name="T47" fmla="*/ 337 h 2186"/>
                <a:gd name="T48" fmla="*/ 318 w 2324"/>
                <a:gd name="T49" fmla="*/ 330 h 2186"/>
                <a:gd name="T50" fmla="*/ 306 w 2324"/>
                <a:gd name="T51" fmla="*/ 316 h 2186"/>
                <a:gd name="T52" fmla="*/ 291 w 2324"/>
                <a:gd name="T53" fmla="*/ 320 h 2186"/>
                <a:gd name="T54" fmla="*/ 288 w 2324"/>
                <a:gd name="T55" fmla="*/ 336 h 2186"/>
                <a:gd name="T56" fmla="*/ 277 w 2324"/>
                <a:gd name="T57" fmla="*/ 354 h 2186"/>
                <a:gd name="T58" fmla="*/ 256 w 2324"/>
                <a:gd name="T59" fmla="*/ 346 h 2186"/>
                <a:gd name="T60" fmla="*/ 238 w 2324"/>
                <a:gd name="T61" fmla="*/ 355 h 2186"/>
                <a:gd name="T62" fmla="*/ 220 w 2324"/>
                <a:gd name="T63" fmla="*/ 362 h 2186"/>
                <a:gd name="T64" fmla="*/ 199 w 2324"/>
                <a:gd name="T65" fmla="*/ 369 h 2186"/>
                <a:gd name="T66" fmla="*/ 201 w 2324"/>
                <a:gd name="T67" fmla="*/ 391 h 2186"/>
                <a:gd name="T68" fmla="*/ 184 w 2324"/>
                <a:gd name="T69" fmla="*/ 397 h 2186"/>
                <a:gd name="T70" fmla="*/ 169 w 2324"/>
                <a:gd name="T71" fmla="*/ 405 h 2186"/>
                <a:gd name="T72" fmla="*/ 161 w 2324"/>
                <a:gd name="T73" fmla="*/ 408 h 2186"/>
                <a:gd name="T74" fmla="*/ 147 w 2324"/>
                <a:gd name="T75" fmla="*/ 420 h 2186"/>
                <a:gd name="T76" fmla="*/ 130 w 2324"/>
                <a:gd name="T77" fmla="*/ 417 h 2186"/>
                <a:gd name="T78" fmla="*/ 114 w 2324"/>
                <a:gd name="T79" fmla="*/ 415 h 2186"/>
                <a:gd name="T80" fmla="*/ 100 w 2324"/>
                <a:gd name="T81" fmla="*/ 422 h 2186"/>
                <a:gd name="T82" fmla="*/ 90 w 2324"/>
                <a:gd name="T83" fmla="*/ 432 h 2186"/>
                <a:gd name="T84" fmla="*/ 75 w 2324"/>
                <a:gd name="T85" fmla="*/ 433 h 2186"/>
                <a:gd name="T86" fmla="*/ 55 w 2324"/>
                <a:gd name="T87" fmla="*/ 436 h 2186"/>
                <a:gd name="T88" fmla="*/ 29 w 2324"/>
                <a:gd name="T89" fmla="*/ 433 h 2186"/>
                <a:gd name="T90" fmla="*/ 17 w 2324"/>
                <a:gd name="T91" fmla="*/ 426 h 2186"/>
                <a:gd name="T92" fmla="*/ 29 w 2324"/>
                <a:gd name="T93" fmla="*/ 393 h 2186"/>
                <a:gd name="T94" fmla="*/ 17 w 2324"/>
                <a:gd name="T95" fmla="*/ 369 h 2186"/>
                <a:gd name="T96" fmla="*/ 20 w 2324"/>
                <a:gd name="T97" fmla="*/ 313 h 2186"/>
                <a:gd name="T98" fmla="*/ 13 w 2324"/>
                <a:gd name="T99" fmla="*/ 286 h 2186"/>
                <a:gd name="T100" fmla="*/ 14 w 2324"/>
                <a:gd name="T101" fmla="*/ 252 h 2186"/>
                <a:gd name="T102" fmla="*/ 41 w 2324"/>
                <a:gd name="T103" fmla="*/ 217 h 2186"/>
                <a:gd name="T104" fmla="*/ 29 w 2324"/>
                <a:gd name="T105" fmla="*/ 175 h 2186"/>
                <a:gd name="T106" fmla="*/ 47 w 2324"/>
                <a:gd name="T107" fmla="*/ 142 h 2186"/>
                <a:gd name="T108" fmla="*/ 45 w 2324"/>
                <a:gd name="T109" fmla="*/ 97 h 2186"/>
                <a:gd name="T110" fmla="*/ 62 w 2324"/>
                <a:gd name="T111" fmla="*/ 63 h 2186"/>
                <a:gd name="T112" fmla="*/ 104 w 2324"/>
                <a:gd name="T113" fmla="*/ 48 h 2186"/>
                <a:gd name="T114" fmla="*/ 110 w 2324"/>
                <a:gd name="T115" fmla="*/ 0 h 218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324" h="2186">
                  <a:moveTo>
                    <a:pt x="549" y="0"/>
                  </a:moveTo>
                  <a:lnTo>
                    <a:pt x="690" y="48"/>
                  </a:lnTo>
                  <a:lnTo>
                    <a:pt x="775" y="106"/>
                  </a:lnTo>
                  <a:lnTo>
                    <a:pt x="835" y="217"/>
                  </a:lnTo>
                  <a:lnTo>
                    <a:pt x="999" y="241"/>
                  </a:lnTo>
                  <a:lnTo>
                    <a:pt x="1018" y="196"/>
                  </a:lnTo>
                  <a:lnTo>
                    <a:pt x="1159" y="201"/>
                  </a:lnTo>
                  <a:lnTo>
                    <a:pt x="1276" y="186"/>
                  </a:lnTo>
                  <a:lnTo>
                    <a:pt x="1390" y="262"/>
                  </a:lnTo>
                  <a:lnTo>
                    <a:pt x="1363" y="459"/>
                  </a:lnTo>
                  <a:lnTo>
                    <a:pt x="1394" y="616"/>
                  </a:lnTo>
                  <a:lnTo>
                    <a:pt x="1516" y="645"/>
                  </a:lnTo>
                  <a:lnTo>
                    <a:pt x="1755" y="753"/>
                  </a:lnTo>
                  <a:lnTo>
                    <a:pt x="1825" y="946"/>
                  </a:lnTo>
                  <a:lnTo>
                    <a:pt x="1903" y="933"/>
                  </a:lnTo>
                  <a:lnTo>
                    <a:pt x="1944" y="1128"/>
                  </a:lnTo>
                  <a:lnTo>
                    <a:pt x="2050" y="1101"/>
                  </a:lnTo>
                  <a:lnTo>
                    <a:pt x="2145" y="1147"/>
                  </a:lnTo>
                  <a:lnTo>
                    <a:pt x="2242" y="1126"/>
                  </a:lnTo>
                  <a:lnTo>
                    <a:pt x="2306" y="1051"/>
                  </a:lnTo>
                  <a:lnTo>
                    <a:pt x="2324" y="1047"/>
                  </a:lnTo>
                  <a:lnTo>
                    <a:pt x="2322" y="1100"/>
                  </a:lnTo>
                  <a:cubicBezTo>
                    <a:pt x="2320" y="1114"/>
                    <a:pt x="2316" y="1120"/>
                    <a:pt x="2313" y="1130"/>
                  </a:cubicBezTo>
                  <a:lnTo>
                    <a:pt x="2235" y="1181"/>
                  </a:lnTo>
                  <a:cubicBezTo>
                    <a:pt x="2229" y="1195"/>
                    <a:pt x="2223" y="1209"/>
                    <a:pt x="2217" y="1223"/>
                  </a:cubicBezTo>
                  <a:lnTo>
                    <a:pt x="2184" y="1280"/>
                  </a:lnTo>
                  <a:cubicBezTo>
                    <a:pt x="2190" y="1289"/>
                    <a:pt x="2196" y="1298"/>
                    <a:pt x="2202" y="1307"/>
                  </a:cubicBezTo>
                  <a:cubicBezTo>
                    <a:pt x="2193" y="1318"/>
                    <a:pt x="2184" y="1329"/>
                    <a:pt x="2175" y="1340"/>
                  </a:cubicBezTo>
                  <a:lnTo>
                    <a:pt x="2133" y="1373"/>
                  </a:lnTo>
                  <a:cubicBezTo>
                    <a:pt x="2121" y="1369"/>
                    <a:pt x="2109" y="1365"/>
                    <a:pt x="2097" y="1361"/>
                  </a:cubicBezTo>
                  <a:cubicBezTo>
                    <a:pt x="2092" y="1370"/>
                    <a:pt x="2087" y="1379"/>
                    <a:pt x="2082" y="1388"/>
                  </a:cubicBezTo>
                  <a:lnTo>
                    <a:pt x="2028" y="1403"/>
                  </a:lnTo>
                  <a:lnTo>
                    <a:pt x="2016" y="1451"/>
                  </a:lnTo>
                  <a:lnTo>
                    <a:pt x="1950" y="1472"/>
                  </a:lnTo>
                  <a:lnTo>
                    <a:pt x="1884" y="1463"/>
                  </a:lnTo>
                  <a:cubicBezTo>
                    <a:pt x="1878" y="1475"/>
                    <a:pt x="1872" y="1487"/>
                    <a:pt x="1866" y="1499"/>
                  </a:cubicBezTo>
                  <a:cubicBezTo>
                    <a:pt x="1863" y="1521"/>
                    <a:pt x="1860" y="1543"/>
                    <a:pt x="1857" y="1565"/>
                  </a:cubicBezTo>
                  <a:lnTo>
                    <a:pt x="1824" y="1544"/>
                  </a:lnTo>
                  <a:lnTo>
                    <a:pt x="1758" y="1526"/>
                  </a:lnTo>
                  <a:lnTo>
                    <a:pt x="1695" y="1499"/>
                  </a:lnTo>
                  <a:cubicBezTo>
                    <a:pt x="1685" y="1514"/>
                    <a:pt x="1675" y="1529"/>
                    <a:pt x="1665" y="1544"/>
                  </a:cubicBezTo>
                  <a:lnTo>
                    <a:pt x="1617" y="1541"/>
                  </a:lnTo>
                  <a:cubicBezTo>
                    <a:pt x="1618" y="1557"/>
                    <a:pt x="1619" y="1573"/>
                    <a:pt x="1620" y="1589"/>
                  </a:cubicBezTo>
                  <a:lnTo>
                    <a:pt x="1665" y="1613"/>
                  </a:lnTo>
                  <a:lnTo>
                    <a:pt x="1704" y="1601"/>
                  </a:lnTo>
                  <a:cubicBezTo>
                    <a:pt x="1707" y="1617"/>
                    <a:pt x="1710" y="1633"/>
                    <a:pt x="1713" y="1649"/>
                  </a:cubicBezTo>
                  <a:cubicBezTo>
                    <a:pt x="1718" y="1664"/>
                    <a:pt x="1723" y="1679"/>
                    <a:pt x="1728" y="1694"/>
                  </a:cubicBezTo>
                  <a:lnTo>
                    <a:pt x="1659" y="1688"/>
                  </a:lnTo>
                  <a:lnTo>
                    <a:pt x="1617" y="1676"/>
                  </a:lnTo>
                  <a:lnTo>
                    <a:pt x="1587" y="1652"/>
                  </a:lnTo>
                  <a:cubicBezTo>
                    <a:pt x="1581" y="1634"/>
                    <a:pt x="1575" y="1616"/>
                    <a:pt x="1569" y="1598"/>
                  </a:cubicBezTo>
                  <a:lnTo>
                    <a:pt x="1530" y="1580"/>
                  </a:lnTo>
                  <a:cubicBezTo>
                    <a:pt x="1520" y="1571"/>
                    <a:pt x="1510" y="1562"/>
                    <a:pt x="1500" y="1553"/>
                  </a:cubicBezTo>
                  <a:lnTo>
                    <a:pt x="1452" y="1601"/>
                  </a:lnTo>
                  <a:lnTo>
                    <a:pt x="1410" y="1640"/>
                  </a:lnTo>
                  <a:cubicBezTo>
                    <a:pt x="1420" y="1654"/>
                    <a:pt x="1430" y="1668"/>
                    <a:pt x="1440" y="1682"/>
                  </a:cubicBezTo>
                  <a:cubicBezTo>
                    <a:pt x="1436" y="1698"/>
                    <a:pt x="1432" y="1714"/>
                    <a:pt x="1428" y="1730"/>
                  </a:cubicBezTo>
                  <a:lnTo>
                    <a:pt x="1386" y="1769"/>
                  </a:lnTo>
                  <a:lnTo>
                    <a:pt x="1314" y="1742"/>
                  </a:lnTo>
                  <a:lnTo>
                    <a:pt x="1281" y="1733"/>
                  </a:lnTo>
                  <a:lnTo>
                    <a:pt x="1230" y="1757"/>
                  </a:lnTo>
                  <a:lnTo>
                    <a:pt x="1188" y="1775"/>
                  </a:lnTo>
                  <a:lnTo>
                    <a:pt x="1134" y="1784"/>
                  </a:lnTo>
                  <a:lnTo>
                    <a:pt x="1101" y="1811"/>
                  </a:lnTo>
                  <a:lnTo>
                    <a:pt x="1029" y="1808"/>
                  </a:lnTo>
                  <a:lnTo>
                    <a:pt x="993" y="1844"/>
                  </a:lnTo>
                  <a:cubicBezTo>
                    <a:pt x="991" y="1869"/>
                    <a:pt x="989" y="1894"/>
                    <a:pt x="987" y="1919"/>
                  </a:cubicBezTo>
                  <a:cubicBezTo>
                    <a:pt x="993" y="1932"/>
                    <a:pt x="999" y="1945"/>
                    <a:pt x="1005" y="1958"/>
                  </a:cubicBezTo>
                  <a:cubicBezTo>
                    <a:pt x="1000" y="1972"/>
                    <a:pt x="995" y="1986"/>
                    <a:pt x="990" y="2000"/>
                  </a:cubicBezTo>
                  <a:lnTo>
                    <a:pt x="921" y="1988"/>
                  </a:lnTo>
                  <a:lnTo>
                    <a:pt x="870" y="1997"/>
                  </a:lnTo>
                  <a:cubicBezTo>
                    <a:pt x="862" y="2007"/>
                    <a:pt x="854" y="2017"/>
                    <a:pt x="846" y="2027"/>
                  </a:cubicBezTo>
                  <a:cubicBezTo>
                    <a:pt x="845" y="2041"/>
                    <a:pt x="844" y="2055"/>
                    <a:pt x="843" y="2069"/>
                  </a:cubicBezTo>
                  <a:lnTo>
                    <a:pt x="807" y="2042"/>
                  </a:lnTo>
                  <a:cubicBezTo>
                    <a:pt x="801" y="2059"/>
                    <a:pt x="795" y="2076"/>
                    <a:pt x="789" y="2093"/>
                  </a:cubicBezTo>
                  <a:lnTo>
                    <a:pt x="735" y="2099"/>
                  </a:lnTo>
                  <a:lnTo>
                    <a:pt x="690" y="2075"/>
                  </a:lnTo>
                  <a:lnTo>
                    <a:pt x="651" y="2084"/>
                  </a:lnTo>
                  <a:cubicBezTo>
                    <a:pt x="641" y="2081"/>
                    <a:pt x="631" y="2078"/>
                    <a:pt x="621" y="2075"/>
                  </a:cubicBezTo>
                  <a:lnTo>
                    <a:pt x="570" y="2075"/>
                  </a:lnTo>
                  <a:cubicBezTo>
                    <a:pt x="556" y="2083"/>
                    <a:pt x="542" y="2091"/>
                    <a:pt x="528" y="2099"/>
                  </a:cubicBezTo>
                  <a:lnTo>
                    <a:pt x="501" y="2111"/>
                  </a:lnTo>
                  <a:cubicBezTo>
                    <a:pt x="497" y="2124"/>
                    <a:pt x="493" y="2137"/>
                    <a:pt x="489" y="2150"/>
                  </a:cubicBezTo>
                  <a:lnTo>
                    <a:pt x="450" y="2162"/>
                  </a:lnTo>
                  <a:lnTo>
                    <a:pt x="411" y="2186"/>
                  </a:lnTo>
                  <a:lnTo>
                    <a:pt x="375" y="2165"/>
                  </a:lnTo>
                  <a:lnTo>
                    <a:pt x="315" y="2171"/>
                  </a:lnTo>
                  <a:lnTo>
                    <a:pt x="273" y="2183"/>
                  </a:lnTo>
                  <a:lnTo>
                    <a:pt x="193" y="2183"/>
                  </a:lnTo>
                  <a:lnTo>
                    <a:pt x="147" y="2165"/>
                  </a:lnTo>
                  <a:lnTo>
                    <a:pt x="109" y="2151"/>
                  </a:lnTo>
                  <a:lnTo>
                    <a:pt x="84" y="2129"/>
                  </a:lnTo>
                  <a:lnTo>
                    <a:pt x="73" y="2045"/>
                  </a:lnTo>
                  <a:lnTo>
                    <a:pt x="144" y="1966"/>
                  </a:lnTo>
                  <a:lnTo>
                    <a:pt x="0" y="1926"/>
                  </a:lnTo>
                  <a:lnTo>
                    <a:pt x="85" y="1846"/>
                  </a:lnTo>
                  <a:lnTo>
                    <a:pt x="73" y="1681"/>
                  </a:lnTo>
                  <a:lnTo>
                    <a:pt x="100" y="1567"/>
                  </a:lnTo>
                  <a:lnTo>
                    <a:pt x="30" y="1492"/>
                  </a:lnTo>
                  <a:lnTo>
                    <a:pt x="64" y="1431"/>
                  </a:lnTo>
                  <a:lnTo>
                    <a:pt x="159" y="1309"/>
                  </a:lnTo>
                  <a:lnTo>
                    <a:pt x="70" y="1261"/>
                  </a:lnTo>
                  <a:lnTo>
                    <a:pt x="114" y="1161"/>
                  </a:lnTo>
                  <a:lnTo>
                    <a:pt x="204" y="1086"/>
                  </a:lnTo>
                  <a:lnTo>
                    <a:pt x="134" y="1011"/>
                  </a:lnTo>
                  <a:lnTo>
                    <a:pt x="144" y="876"/>
                  </a:lnTo>
                  <a:lnTo>
                    <a:pt x="117" y="765"/>
                  </a:lnTo>
                  <a:lnTo>
                    <a:pt x="237" y="712"/>
                  </a:lnTo>
                  <a:lnTo>
                    <a:pt x="295" y="591"/>
                  </a:lnTo>
                  <a:lnTo>
                    <a:pt x="225" y="486"/>
                  </a:lnTo>
                  <a:lnTo>
                    <a:pt x="282" y="408"/>
                  </a:lnTo>
                  <a:lnTo>
                    <a:pt x="309" y="316"/>
                  </a:lnTo>
                  <a:lnTo>
                    <a:pt x="434" y="346"/>
                  </a:lnTo>
                  <a:lnTo>
                    <a:pt x="519" y="238"/>
                  </a:lnTo>
                  <a:lnTo>
                    <a:pt x="541" y="120"/>
                  </a:lnTo>
                  <a:lnTo>
                    <a:pt x="549" y="0"/>
                  </a:lnTo>
                  <a:close/>
                </a:path>
              </a:pathLst>
            </a:custGeom>
            <a:solidFill>
              <a:srgbClr val="124A9B"/>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dirty="0">
                <a:solidFill>
                  <a:schemeClr val="tx1"/>
                </a:solidFill>
              </a:endParaRPr>
            </a:p>
          </p:txBody>
        </p:sp>
        <p:sp>
          <p:nvSpPr>
            <p:cNvPr id="361" name="Freeform 4">
              <a:extLst>
                <a:ext uri="{FF2B5EF4-FFF2-40B4-BE49-F238E27FC236}">
                  <a16:creationId xmlns:a16="http://schemas.microsoft.com/office/drawing/2014/main" id="{A0B0D382-61BD-434C-AFF0-75C2787D17F7}"/>
                </a:ext>
              </a:extLst>
            </p:cNvPr>
            <p:cNvSpPr>
              <a:spLocks/>
            </p:cNvSpPr>
            <p:nvPr/>
          </p:nvSpPr>
          <p:spPr bwMode="auto">
            <a:xfrm>
              <a:off x="3476813" y="4471613"/>
              <a:ext cx="1338263" cy="1144588"/>
            </a:xfrm>
            <a:custGeom>
              <a:avLst/>
              <a:gdLst>
                <a:gd name="T0" fmla="*/ 771 w 4215"/>
                <a:gd name="T1" fmla="*/ 100 h 3605"/>
                <a:gd name="T2" fmla="*/ 688 w 4215"/>
                <a:gd name="T3" fmla="*/ 175 h 3605"/>
                <a:gd name="T4" fmla="*/ 586 w 4215"/>
                <a:gd name="T5" fmla="*/ 252 h 3605"/>
                <a:gd name="T6" fmla="*/ 574 w 4215"/>
                <a:gd name="T7" fmla="*/ 268 h 3605"/>
                <a:gd name="T8" fmla="*/ 567 w 4215"/>
                <a:gd name="T9" fmla="*/ 301 h 3605"/>
                <a:gd name="T10" fmla="*/ 481 w 4215"/>
                <a:gd name="T11" fmla="*/ 321 h 3605"/>
                <a:gd name="T12" fmla="*/ 452 w 4215"/>
                <a:gd name="T13" fmla="*/ 380 h 3605"/>
                <a:gd name="T14" fmla="*/ 411 w 4215"/>
                <a:gd name="T15" fmla="*/ 369 h 3605"/>
                <a:gd name="T16" fmla="*/ 357 w 4215"/>
                <a:gd name="T17" fmla="*/ 429 h 3605"/>
                <a:gd name="T18" fmla="*/ 369 w 4215"/>
                <a:gd name="T19" fmla="*/ 526 h 3605"/>
                <a:gd name="T20" fmla="*/ 360 w 4215"/>
                <a:gd name="T21" fmla="*/ 622 h 3605"/>
                <a:gd name="T22" fmla="*/ 264 w 4215"/>
                <a:gd name="T23" fmla="*/ 676 h 3605"/>
                <a:gd name="T24" fmla="*/ 178 w 4215"/>
                <a:gd name="T25" fmla="*/ 721 h 3605"/>
                <a:gd name="T26" fmla="*/ 177 w 4215"/>
                <a:gd name="T27" fmla="*/ 691 h 3605"/>
                <a:gd name="T28" fmla="*/ 175 w 4215"/>
                <a:gd name="T29" fmla="*/ 648 h 3605"/>
                <a:gd name="T30" fmla="*/ 141 w 4215"/>
                <a:gd name="T31" fmla="*/ 609 h 3605"/>
                <a:gd name="T32" fmla="*/ 108 w 4215"/>
                <a:gd name="T33" fmla="*/ 597 h 3605"/>
                <a:gd name="T34" fmla="*/ 43 w 4215"/>
                <a:gd name="T35" fmla="*/ 591 h 3605"/>
                <a:gd name="T36" fmla="*/ 27 w 4215"/>
                <a:gd name="T37" fmla="*/ 582 h 3605"/>
                <a:gd name="T38" fmla="*/ 75 w 4215"/>
                <a:gd name="T39" fmla="*/ 559 h 3605"/>
                <a:gd name="T40" fmla="*/ 27 w 4215"/>
                <a:gd name="T41" fmla="*/ 556 h 3605"/>
                <a:gd name="T42" fmla="*/ 0 w 4215"/>
                <a:gd name="T43" fmla="*/ 507 h 3605"/>
                <a:gd name="T44" fmla="*/ 39 w 4215"/>
                <a:gd name="T45" fmla="*/ 463 h 3605"/>
                <a:gd name="T46" fmla="*/ 33 w 4215"/>
                <a:gd name="T47" fmla="*/ 398 h 3605"/>
                <a:gd name="T48" fmla="*/ 84 w 4215"/>
                <a:gd name="T49" fmla="*/ 354 h 3605"/>
                <a:gd name="T50" fmla="*/ 89 w 4215"/>
                <a:gd name="T51" fmla="*/ 358 h 3605"/>
                <a:gd name="T52" fmla="*/ 122 w 4215"/>
                <a:gd name="T53" fmla="*/ 364 h 3605"/>
                <a:gd name="T54" fmla="*/ 149 w 4215"/>
                <a:gd name="T55" fmla="*/ 365 h 3605"/>
                <a:gd name="T56" fmla="*/ 167 w 4215"/>
                <a:gd name="T57" fmla="*/ 350 h 3605"/>
                <a:gd name="T58" fmla="*/ 191 w 4215"/>
                <a:gd name="T59" fmla="*/ 343 h 3605"/>
                <a:gd name="T60" fmla="*/ 214 w 4215"/>
                <a:gd name="T61" fmla="*/ 348 h 3605"/>
                <a:gd name="T62" fmla="*/ 236 w 4215"/>
                <a:gd name="T63" fmla="*/ 342 h 3605"/>
                <a:gd name="T64" fmla="*/ 251 w 4215"/>
                <a:gd name="T65" fmla="*/ 325 h 3605"/>
                <a:gd name="T66" fmla="*/ 265 w 4215"/>
                <a:gd name="T67" fmla="*/ 312 h 3605"/>
                <a:gd name="T68" fmla="*/ 287 w 4215"/>
                <a:gd name="T69" fmla="*/ 290 h 3605"/>
                <a:gd name="T70" fmla="*/ 313 w 4215"/>
                <a:gd name="T71" fmla="*/ 279 h 3605"/>
                <a:gd name="T72" fmla="*/ 344 w 4215"/>
                <a:gd name="T73" fmla="*/ 282 h 3605"/>
                <a:gd name="T74" fmla="*/ 349 w 4215"/>
                <a:gd name="T75" fmla="*/ 256 h 3605"/>
                <a:gd name="T76" fmla="*/ 373 w 4215"/>
                <a:gd name="T77" fmla="*/ 244 h 3605"/>
                <a:gd name="T78" fmla="*/ 391 w 4215"/>
                <a:gd name="T79" fmla="*/ 263 h 3605"/>
                <a:gd name="T80" fmla="*/ 410 w 4215"/>
                <a:gd name="T81" fmla="*/ 258 h 3605"/>
                <a:gd name="T82" fmla="*/ 391 w 4215"/>
                <a:gd name="T83" fmla="*/ 246 h 3605"/>
                <a:gd name="T84" fmla="*/ 406 w 4215"/>
                <a:gd name="T85" fmla="*/ 228 h 3605"/>
                <a:gd name="T86" fmla="*/ 439 w 4215"/>
                <a:gd name="T87" fmla="*/ 241 h 3605"/>
                <a:gd name="T88" fmla="*/ 457 w 4215"/>
                <a:gd name="T89" fmla="*/ 222 h 3605"/>
                <a:gd name="T90" fmla="*/ 484 w 4215"/>
                <a:gd name="T91" fmla="*/ 205 h 3605"/>
                <a:gd name="T92" fmla="*/ 502 w 4215"/>
                <a:gd name="T93" fmla="*/ 196 h 3605"/>
                <a:gd name="T94" fmla="*/ 511 w 4215"/>
                <a:gd name="T95" fmla="*/ 172 h 3605"/>
                <a:gd name="T96" fmla="*/ 532 w 4215"/>
                <a:gd name="T97" fmla="*/ 148 h 3605"/>
                <a:gd name="T98" fmla="*/ 589 w 4215"/>
                <a:gd name="T99" fmla="*/ 124 h 3605"/>
                <a:gd name="T100" fmla="*/ 607 w 4215"/>
                <a:gd name="T101" fmla="*/ 70 h 3605"/>
                <a:gd name="T102" fmla="*/ 667 w 4215"/>
                <a:gd name="T103" fmla="*/ 91 h 3605"/>
                <a:gd name="T104" fmla="*/ 694 w 4215"/>
                <a:gd name="T105" fmla="*/ 42 h 3605"/>
                <a:gd name="T106" fmla="*/ 741 w 4215"/>
                <a:gd name="T107" fmla="*/ 27 h 3605"/>
                <a:gd name="T108" fmla="*/ 808 w 4215"/>
                <a:gd name="T109" fmla="*/ 16 h 360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215" h="3605">
                  <a:moveTo>
                    <a:pt x="4170" y="0"/>
                  </a:moveTo>
                  <a:lnTo>
                    <a:pt x="4215" y="60"/>
                  </a:lnTo>
                  <a:lnTo>
                    <a:pt x="3855" y="500"/>
                  </a:lnTo>
                  <a:lnTo>
                    <a:pt x="3690" y="585"/>
                  </a:lnTo>
                  <a:lnTo>
                    <a:pt x="3510" y="740"/>
                  </a:lnTo>
                  <a:lnTo>
                    <a:pt x="3440" y="875"/>
                  </a:lnTo>
                  <a:lnTo>
                    <a:pt x="3260" y="975"/>
                  </a:lnTo>
                  <a:lnTo>
                    <a:pt x="3035" y="1115"/>
                  </a:lnTo>
                  <a:lnTo>
                    <a:pt x="2930" y="1260"/>
                  </a:lnTo>
                  <a:lnTo>
                    <a:pt x="2963" y="1342"/>
                  </a:lnTo>
                  <a:lnTo>
                    <a:pt x="2907" y="1310"/>
                  </a:lnTo>
                  <a:lnTo>
                    <a:pt x="2871" y="1338"/>
                  </a:lnTo>
                  <a:lnTo>
                    <a:pt x="2915" y="1390"/>
                  </a:lnTo>
                  <a:lnTo>
                    <a:pt x="2919" y="1442"/>
                  </a:lnTo>
                  <a:lnTo>
                    <a:pt x="2835" y="1506"/>
                  </a:lnTo>
                  <a:lnTo>
                    <a:pt x="2690" y="1575"/>
                  </a:lnTo>
                  <a:lnTo>
                    <a:pt x="2535" y="1575"/>
                  </a:lnTo>
                  <a:lnTo>
                    <a:pt x="2405" y="1605"/>
                  </a:lnTo>
                  <a:lnTo>
                    <a:pt x="2345" y="1814"/>
                  </a:lnTo>
                  <a:lnTo>
                    <a:pt x="2265" y="1859"/>
                  </a:lnTo>
                  <a:lnTo>
                    <a:pt x="2259" y="1898"/>
                  </a:lnTo>
                  <a:lnTo>
                    <a:pt x="2175" y="1902"/>
                  </a:lnTo>
                  <a:lnTo>
                    <a:pt x="2150" y="1859"/>
                  </a:lnTo>
                  <a:lnTo>
                    <a:pt x="2055" y="1844"/>
                  </a:lnTo>
                  <a:lnTo>
                    <a:pt x="1935" y="1934"/>
                  </a:lnTo>
                  <a:lnTo>
                    <a:pt x="1865" y="2054"/>
                  </a:lnTo>
                  <a:lnTo>
                    <a:pt x="1785" y="2144"/>
                  </a:lnTo>
                  <a:lnTo>
                    <a:pt x="1775" y="2278"/>
                  </a:lnTo>
                  <a:lnTo>
                    <a:pt x="1811" y="2434"/>
                  </a:lnTo>
                  <a:lnTo>
                    <a:pt x="1845" y="2629"/>
                  </a:lnTo>
                  <a:lnTo>
                    <a:pt x="1800" y="2764"/>
                  </a:lnTo>
                  <a:lnTo>
                    <a:pt x="1868" y="3154"/>
                  </a:lnTo>
                  <a:lnTo>
                    <a:pt x="1800" y="3109"/>
                  </a:lnTo>
                  <a:lnTo>
                    <a:pt x="1665" y="3239"/>
                  </a:lnTo>
                  <a:lnTo>
                    <a:pt x="1485" y="3229"/>
                  </a:lnTo>
                  <a:lnTo>
                    <a:pt x="1320" y="3379"/>
                  </a:lnTo>
                  <a:lnTo>
                    <a:pt x="1185" y="3389"/>
                  </a:lnTo>
                  <a:lnTo>
                    <a:pt x="1040" y="3374"/>
                  </a:lnTo>
                  <a:lnTo>
                    <a:pt x="891" y="3605"/>
                  </a:lnTo>
                  <a:lnTo>
                    <a:pt x="801" y="3598"/>
                  </a:lnTo>
                  <a:lnTo>
                    <a:pt x="787" y="3529"/>
                  </a:lnTo>
                  <a:lnTo>
                    <a:pt x="886" y="3454"/>
                  </a:lnTo>
                  <a:lnTo>
                    <a:pt x="949" y="3365"/>
                  </a:lnTo>
                  <a:lnTo>
                    <a:pt x="960" y="3269"/>
                  </a:lnTo>
                  <a:lnTo>
                    <a:pt x="876" y="3239"/>
                  </a:lnTo>
                  <a:cubicBezTo>
                    <a:pt x="876" y="3199"/>
                    <a:pt x="875" y="3159"/>
                    <a:pt x="875" y="3119"/>
                  </a:cubicBezTo>
                  <a:lnTo>
                    <a:pt x="784" y="3109"/>
                  </a:lnTo>
                  <a:lnTo>
                    <a:pt x="705" y="3044"/>
                  </a:lnTo>
                  <a:lnTo>
                    <a:pt x="679" y="2927"/>
                  </a:lnTo>
                  <a:lnTo>
                    <a:pt x="586" y="2914"/>
                  </a:lnTo>
                  <a:lnTo>
                    <a:pt x="541" y="2983"/>
                  </a:lnTo>
                  <a:lnTo>
                    <a:pt x="335" y="3014"/>
                  </a:lnTo>
                  <a:lnTo>
                    <a:pt x="335" y="2939"/>
                  </a:lnTo>
                  <a:lnTo>
                    <a:pt x="215" y="2954"/>
                  </a:lnTo>
                  <a:lnTo>
                    <a:pt x="183" y="2998"/>
                  </a:lnTo>
                  <a:lnTo>
                    <a:pt x="94" y="2983"/>
                  </a:lnTo>
                  <a:lnTo>
                    <a:pt x="135" y="2912"/>
                  </a:lnTo>
                  <a:lnTo>
                    <a:pt x="121" y="2821"/>
                  </a:lnTo>
                  <a:lnTo>
                    <a:pt x="246" y="2854"/>
                  </a:lnTo>
                  <a:lnTo>
                    <a:pt x="375" y="2794"/>
                  </a:lnTo>
                  <a:lnTo>
                    <a:pt x="360" y="2705"/>
                  </a:lnTo>
                  <a:lnTo>
                    <a:pt x="214" y="2669"/>
                  </a:lnTo>
                  <a:lnTo>
                    <a:pt x="135" y="2782"/>
                  </a:lnTo>
                  <a:lnTo>
                    <a:pt x="96" y="2719"/>
                  </a:lnTo>
                  <a:lnTo>
                    <a:pt x="108" y="2629"/>
                  </a:lnTo>
                  <a:lnTo>
                    <a:pt x="0" y="2534"/>
                  </a:lnTo>
                  <a:lnTo>
                    <a:pt x="37" y="2402"/>
                  </a:lnTo>
                  <a:lnTo>
                    <a:pt x="79" y="2315"/>
                  </a:lnTo>
                  <a:lnTo>
                    <a:pt x="195" y="2314"/>
                  </a:lnTo>
                  <a:lnTo>
                    <a:pt x="225" y="2192"/>
                  </a:lnTo>
                  <a:lnTo>
                    <a:pt x="180" y="2084"/>
                  </a:lnTo>
                  <a:lnTo>
                    <a:pt x="165" y="1991"/>
                  </a:lnTo>
                  <a:lnTo>
                    <a:pt x="171" y="1850"/>
                  </a:lnTo>
                  <a:lnTo>
                    <a:pt x="245" y="1774"/>
                  </a:lnTo>
                  <a:lnTo>
                    <a:pt x="420" y="1770"/>
                  </a:lnTo>
                  <a:lnTo>
                    <a:pt x="419" y="1763"/>
                  </a:lnTo>
                  <a:lnTo>
                    <a:pt x="420" y="1765"/>
                  </a:lnTo>
                  <a:cubicBezTo>
                    <a:pt x="428" y="1773"/>
                    <a:pt x="436" y="1782"/>
                    <a:pt x="445" y="1790"/>
                  </a:cubicBezTo>
                  <a:lnTo>
                    <a:pt x="483" y="1804"/>
                  </a:lnTo>
                  <a:lnTo>
                    <a:pt x="529" y="1822"/>
                  </a:lnTo>
                  <a:lnTo>
                    <a:pt x="609" y="1822"/>
                  </a:lnTo>
                  <a:lnTo>
                    <a:pt x="651" y="1810"/>
                  </a:lnTo>
                  <a:lnTo>
                    <a:pt x="711" y="1804"/>
                  </a:lnTo>
                  <a:lnTo>
                    <a:pt x="747" y="1825"/>
                  </a:lnTo>
                  <a:lnTo>
                    <a:pt x="786" y="1801"/>
                  </a:lnTo>
                  <a:lnTo>
                    <a:pt x="825" y="1789"/>
                  </a:lnTo>
                  <a:cubicBezTo>
                    <a:pt x="829" y="1776"/>
                    <a:pt x="833" y="1763"/>
                    <a:pt x="837" y="1750"/>
                  </a:cubicBezTo>
                  <a:lnTo>
                    <a:pt x="864" y="1738"/>
                  </a:lnTo>
                  <a:cubicBezTo>
                    <a:pt x="878" y="1730"/>
                    <a:pt x="892" y="1722"/>
                    <a:pt x="906" y="1714"/>
                  </a:cubicBezTo>
                  <a:lnTo>
                    <a:pt x="957" y="1714"/>
                  </a:lnTo>
                  <a:cubicBezTo>
                    <a:pt x="967" y="1717"/>
                    <a:pt x="977" y="1720"/>
                    <a:pt x="987" y="1723"/>
                  </a:cubicBezTo>
                  <a:lnTo>
                    <a:pt x="1026" y="1714"/>
                  </a:lnTo>
                  <a:lnTo>
                    <a:pt x="1071" y="1738"/>
                  </a:lnTo>
                  <a:lnTo>
                    <a:pt x="1125" y="1732"/>
                  </a:lnTo>
                  <a:cubicBezTo>
                    <a:pt x="1131" y="1715"/>
                    <a:pt x="1137" y="1698"/>
                    <a:pt x="1143" y="1681"/>
                  </a:cubicBezTo>
                  <a:lnTo>
                    <a:pt x="1179" y="1708"/>
                  </a:lnTo>
                  <a:cubicBezTo>
                    <a:pt x="1180" y="1694"/>
                    <a:pt x="1181" y="1680"/>
                    <a:pt x="1182" y="1666"/>
                  </a:cubicBezTo>
                  <a:cubicBezTo>
                    <a:pt x="1190" y="1656"/>
                    <a:pt x="1198" y="1646"/>
                    <a:pt x="1206" y="1636"/>
                  </a:cubicBezTo>
                  <a:lnTo>
                    <a:pt x="1257" y="1627"/>
                  </a:lnTo>
                  <a:lnTo>
                    <a:pt x="1326" y="1639"/>
                  </a:lnTo>
                  <a:cubicBezTo>
                    <a:pt x="1331" y="1625"/>
                    <a:pt x="1336" y="1611"/>
                    <a:pt x="1341" y="1597"/>
                  </a:cubicBezTo>
                  <a:cubicBezTo>
                    <a:pt x="1335" y="1584"/>
                    <a:pt x="1329" y="1571"/>
                    <a:pt x="1323" y="1558"/>
                  </a:cubicBezTo>
                  <a:cubicBezTo>
                    <a:pt x="1325" y="1533"/>
                    <a:pt x="1327" y="1508"/>
                    <a:pt x="1329" y="1483"/>
                  </a:cubicBezTo>
                  <a:lnTo>
                    <a:pt x="1365" y="1447"/>
                  </a:lnTo>
                  <a:lnTo>
                    <a:pt x="1437" y="1450"/>
                  </a:lnTo>
                  <a:lnTo>
                    <a:pt x="1470" y="1423"/>
                  </a:lnTo>
                  <a:lnTo>
                    <a:pt x="1524" y="1414"/>
                  </a:lnTo>
                  <a:lnTo>
                    <a:pt x="1566" y="1396"/>
                  </a:lnTo>
                  <a:lnTo>
                    <a:pt x="1617" y="1372"/>
                  </a:lnTo>
                  <a:lnTo>
                    <a:pt x="1650" y="1381"/>
                  </a:lnTo>
                  <a:lnTo>
                    <a:pt x="1722" y="1408"/>
                  </a:lnTo>
                  <a:lnTo>
                    <a:pt x="1764" y="1369"/>
                  </a:lnTo>
                  <a:cubicBezTo>
                    <a:pt x="1768" y="1353"/>
                    <a:pt x="1772" y="1337"/>
                    <a:pt x="1776" y="1321"/>
                  </a:cubicBezTo>
                  <a:cubicBezTo>
                    <a:pt x="1766" y="1307"/>
                    <a:pt x="1756" y="1293"/>
                    <a:pt x="1746" y="1279"/>
                  </a:cubicBezTo>
                  <a:lnTo>
                    <a:pt x="1788" y="1240"/>
                  </a:lnTo>
                  <a:lnTo>
                    <a:pt x="1836" y="1192"/>
                  </a:lnTo>
                  <a:cubicBezTo>
                    <a:pt x="1846" y="1201"/>
                    <a:pt x="1856" y="1210"/>
                    <a:pt x="1866" y="1219"/>
                  </a:cubicBezTo>
                  <a:lnTo>
                    <a:pt x="1905" y="1237"/>
                  </a:lnTo>
                  <a:cubicBezTo>
                    <a:pt x="1911" y="1255"/>
                    <a:pt x="1917" y="1273"/>
                    <a:pt x="1923" y="1291"/>
                  </a:cubicBezTo>
                  <a:lnTo>
                    <a:pt x="1953" y="1315"/>
                  </a:lnTo>
                  <a:lnTo>
                    <a:pt x="1995" y="1327"/>
                  </a:lnTo>
                  <a:lnTo>
                    <a:pt x="2064" y="1333"/>
                  </a:lnTo>
                  <a:cubicBezTo>
                    <a:pt x="2059" y="1318"/>
                    <a:pt x="2054" y="1303"/>
                    <a:pt x="2049" y="1288"/>
                  </a:cubicBezTo>
                  <a:cubicBezTo>
                    <a:pt x="2046" y="1272"/>
                    <a:pt x="2043" y="1256"/>
                    <a:pt x="2040" y="1240"/>
                  </a:cubicBezTo>
                  <a:lnTo>
                    <a:pt x="2001" y="1252"/>
                  </a:lnTo>
                  <a:lnTo>
                    <a:pt x="1956" y="1228"/>
                  </a:lnTo>
                  <a:cubicBezTo>
                    <a:pt x="1955" y="1212"/>
                    <a:pt x="1954" y="1196"/>
                    <a:pt x="1953" y="1180"/>
                  </a:cubicBezTo>
                  <a:lnTo>
                    <a:pt x="2001" y="1183"/>
                  </a:lnTo>
                  <a:cubicBezTo>
                    <a:pt x="2011" y="1168"/>
                    <a:pt x="2021" y="1153"/>
                    <a:pt x="2031" y="1138"/>
                  </a:cubicBezTo>
                  <a:lnTo>
                    <a:pt x="2094" y="1165"/>
                  </a:lnTo>
                  <a:lnTo>
                    <a:pt x="2160" y="1183"/>
                  </a:lnTo>
                  <a:lnTo>
                    <a:pt x="2193" y="1204"/>
                  </a:lnTo>
                  <a:cubicBezTo>
                    <a:pt x="2196" y="1182"/>
                    <a:pt x="2199" y="1160"/>
                    <a:pt x="2202" y="1138"/>
                  </a:cubicBezTo>
                  <a:cubicBezTo>
                    <a:pt x="2208" y="1126"/>
                    <a:pt x="2214" y="1114"/>
                    <a:pt x="2220" y="1102"/>
                  </a:cubicBezTo>
                  <a:lnTo>
                    <a:pt x="2286" y="1111"/>
                  </a:lnTo>
                  <a:lnTo>
                    <a:pt x="2352" y="1090"/>
                  </a:lnTo>
                  <a:lnTo>
                    <a:pt x="2364" y="1042"/>
                  </a:lnTo>
                  <a:lnTo>
                    <a:pt x="2418" y="1027"/>
                  </a:lnTo>
                  <a:cubicBezTo>
                    <a:pt x="2423" y="1018"/>
                    <a:pt x="2428" y="1009"/>
                    <a:pt x="2433" y="1000"/>
                  </a:cubicBezTo>
                  <a:cubicBezTo>
                    <a:pt x="2445" y="1004"/>
                    <a:pt x="2457" y="1008"/>
                    <a:pt x="2469" y="1012"/>
                  </a:cubicBezTo>
                  <a:lnTo>
                    <a:pt x="2511" y="979"/>
                  </a:lnTo>
                  <a:cubicBezTo>
                    <a:pt x="2520" y="968"/>
                    <a:pt x="2529" y="957"/>
                    <a:pt x="2538" y="946"/>
                  </a:cubicBezTo>
                  <a:cubicBezTo>
                    <a:pt x="2532" y="937"/>
                    <a:pt x="2526" y="928"/>
                    <a:pt x="2520" y="919"/>
                  </a:cubicBezTo>
                  <a:lnTo>
                    <a:pt x="2553" y="862"/>
                  </a:lnTo>
                  <a:cubicBezTo>
                    <a:pt x="2559" y="848"/>
                    <a:pt x="2565" y="834"/>
                    <a:pt x="2571" y="820"/>
                  </a:cubicBezTo>
                  <a:lnTo>
                    <a:pt x="2649" y="769"/>
                  </a:lnTo>
                  <a:cubicBezTo>
                    <a:pt x="2652" y="759"/>
                    <a:pt x="2656" y="753"/>
                    <a:pt x="2658" y="739"/>
                  </a:cubicBezTo>
                  <a:lnTo>
                    <a:pt x="2660" y="687"/>
                  </a:lnTo>
                  <a:lnTo>
                    <a:pt x="2835" y="645"/>
                  </a:lnTo>
                  <a:lnTo>
                    <a:pt x="2945" y="620"/>
                  </a:lnTo>
                  <a:lnTo>
                    <a:pt x="2975" y="515"/>
                  </a:lnTo>
                  <a:lnTo>
                    <a:pt x="2955" y="420"/>
                  </a:lnTo>
                  <a:lnTo>
                    <a:pt x="3035" y="350"/>
                  </a:lnTo>
                  <a:lnTo>
                    <a:pt x="3095" y="530"/>
                  </a:lnTo>
                  <a:lnTo>
                    <a:pt x="3225" y="425"/>
                  </a:lnTo>
                  <a:lnTo>
                    <a:pt x="3335" y="455"/>
                  </a:lnTo>
                  <a:lnTo>
                    <a:pt x="3305" y="305"/>
                  </a:lnTo>
                  <a:lnTo>
                    <a:pt x="3365" y="240"/>
                  </a:lnTo>
                  <a:lnTo>
                    <a:pt x="3470" y="210"/>
                  </a:lnTo>
                  <a:lnTo>
                    <a:pt x="3480" y="120"/>
                  </a:lnTo>
                  <a:lnTo>
                    <a:pt x="3620" y="45"/>
                  </a:lnTo>
                  <a:lnTo>
                    <a:pt x="3705" y="135"/>
                  </a:lnTo>
                  <a:lnTo>
                    <a:pt x="3840" y="210"/>
                  </a:lnTo>
                  <a:lnTo>
                    <a:pt x="3975" y="230"/>
                  </a:lnTo>
                  <a:lnTo>
                    <a:pt x="4040" y="80"/>
                  </a:lnTo>
                  <a:lnTo>
                    <a:pt x="4170" y="0"/>
                  </a:lnTo>
                  <a:close/>
                </a:path>
              </a:pathLst>
            </a:custGeom>
            <a:solidFill>
              <a:srgbClr val="124A9B"/>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grpSp>
      <p:sp>
        <p:nvSpPr>
          <p:cNvPr id="3" name="Text Placeholder 2">
            <a:extLst>
              <a:ext uri="{FF2B5EF4-FFF2-40B4-BE49-F238E27FC236}">
                <a16:creationId xmlns:a16="http://schemas.microsoft.com/office/drawing/2014/main" id="{55C0B57F-4FA0-4EE1-B10D-131FA9D6AE48}"/>
              </a:ext>
            </a:extLst>
          </p:cNvPr>
          <p:cNvSpPr>
            <a:spLocks noGrp="1"/>
          </p:cNvSpPr>
          <p:nvPr>
            <p:ph type="body" sz="quarter" idx="14"/>
          </p:nvPr>
        </p:nvSpPr>
        <p:spPr>
          <a:xfrm>
            <a:off x="176781" y="214577"/>
            <a:ext cx="10485120" cy="415636"/>
          </a:xfrm>
        </p:spPr>
        <p:txBody>
          <a:bodyPr/>
          <a:lstStyle/>
          <a:p>
            <a:r>
              <a:rPr lang="en-IN" dirty="0">
                <a:solidFill>
                  <a:srgbClr val="0F4061"/>
                </a:solidFill>
              </a:rPr>
              <a:t>India Polypropylene Homopolymer Supply</a:t>
            </a:r>
            <a:r>
              <a:rPr lang="en-US" dirty="0">
                <a:solidFill>
                  <a:srgbClr val="0F4061"/>
                </a:solidFill>
              </a:rPr>
              <a:t>, By Region, 2020 &amp; 2030F (%)</a:t>
            </a:r>
          </a:p>
        </p:txBody>
      </p:sp>
      <p:sp>
        <p:nvSpPr>
          <p:cNvPr id="76" name="Rectangle 75">
            <a:extLst>
              <a:ext uri="{FF2B5EF4-FFF2-40B4-BE49-F238E27FC236}">
                <a16:creationId xmlns:a16="http://schemas.microsoft.com/office/drawing/2014/main" id="{8C238536-9C29-4718-8C22-3EB57D5B70AF}"/>
              </a:ext>
            </a:extLst>
          </p:cNvPr>
          <p:cNvSpPr/>
          <p:nvPr/>
        </p:nvSpPr>
        <p:spPr>
          <a:xfrm>
            <a:off x="7391301" y="6284735"/>
            <a:ext cx="4678680" cy="184666"/>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6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Secondary Research, Expert Interviews, and TechSci Research Analysis</a:t>
            </a:r>
          </a:p>
        </p:txBody>
      </p:sp>
      <p:grpSp>
        <p:nvGrpSpPr>
          <p:cNvPr id="6" name="Group 5">
            <a:extLst>
              <a:ext uri="{FF2B5EF4-FFF2-40B4-BE49-F238E27FC236}">
                <a16:creationId xmlns:a16="http://schemas.microsoft.com/office/drawing/2014/main" id="{43EFAD3C-C78C-47AB-927F-B7DB360C8DC3}"/>
              </a:ext>
            </a:extLst>
          </p:cNvPr>
          <p:cNvGrpSpPr/>
          <p:nvPr/>
        </p:nvGrpSpPr>
        <p:grpSpPr>
          <a:xfrm>
            <a:off x="266700" y="990605"/>
            <a:ext cx="3081672" cy="1666847"/>
            <a:chOff x="266700" y="990600"/>
            <a:chExt cx="3081672" cy="1666846"/>
          </a:xfrm>
        </p:grpSpPr>
        <p:sp>
          <p:nvSpPr>
            <p:cNvPr id="2" name="Rectangle 1">
              <a:extLst>
                <a:ext uri="{FF2B5EF4-FFF2-40B4-BE49-F238E27FC236}">
                  <a16:creationId xmlns:a16="http://schemas.microsoft.com/office/drawing/2014/main" id="{CE416772-9DDF-4E7D-9CE2-4C04BC10D6DA}"/>
                </a:ext>
              </a:extLst>
            </p:cNvPr>
            <p:cNvSpPr/>
            <p:nvPr/>
          </p:nvSpPr>
          <p:spPr>
            <a:xfrm>
              <a:off x="266700" y="990600"/>
              <a:ext cx="3081672" cy="1666846"/>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F895D57D-C67A-4D66-B890-2587CC6476DF}"/>
                </a:ext>
              </a:extLst>
            </p:cNvPr>
            <p:cNvSpPr/>
            <p:nvPr/>
          </p:nvSpPr>
          <p:spPr>
            <a:xfrm>
              <a:off x="266700" y="993821"/>
              <a:ext cx="3081672" cy="263479"/>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lumMod val="10000"/>
                    </a:schemeClr>
                  </a:solidFill>
                </a:rPr>
                <a:t>North</a:t>
              </a:r>
            </a:p>
          </p:txBody>
        </p:sp>
      </p:grpSp>
      <p:grpSp>
        <p:nvGrpSpPr>
          <p:cNvPr id="82" name="Group 81">
            <a:extLst>
              <a:ext uri="{FF2B5EF4-FFF2-40B4-BE49-F238E27FC236}">
                <a16:creationId xmlns:a16="http://schemas.microsoft.com/office/drawing/2014/main" id="{740861F3-A142-4F7F-BFA4-275B305F0943}"/>
              </a:ext>
            </a:extLst>
          </p:cNvPr>
          <p:cNvGrpSpPr/>
          <p:nvPr/>
        </p:nvGrpSpPr>
        <p:grpSpPr>
          <a:xfrm>
            <a:off x="4080615" y="990606"/>
            <a:ext cx="3081672" cy="1666847"/>
            <a:chOff x="266700" y="990600"/>
            <a:chExt cx="3081672" cy="1666846"/>
          </a:xfrm>
        </p:grpSpPr>
        <p:sp>
          <p:nvSpPr>
            <p:cNvPr id="83" name="Rectangle 82">
              <a:extLst>
                <a:ext uri="{FF2B5EF4-FFF2-40B4-BE49-F238E27FC236}">
                  <a16:creationId xmlns:a16="http://schemas.microsoft.com/office/drawing/2014/main" id="{DBA60FC9-7A17-4875-84AD-321F20C9F0DD}"/>
                </a:ext>
              </a:extLst>
            </p:cNvPr>
            <p:cNvSpPr/>
            <p:nvPr/>
          </p:nvSpPr>
          <p:spPr>
            <a:xfrm>
              <a:off x="266700" y="990600"/>
              <a:ext cx="3081672" cy="1666846"/>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01BDE7B3-4533-42DD-B5CE-F421535AD74D}"/>
                </a:ext>
              </a:extLst>
            </p:cNvPr>
            <p:cNvSpPr/>
            <p:nvPr/>
          </p:nvSpPr>
          <p:spPr>
            <a:xfrm>
              <a:off x="266700" y="993821"/>
              <a:ext cx="3081672" cy="263479"/>
            </a:xfrm>
            <a:prstGeom prst="rect">
              <a:avLst/>
            </a:prstGeom>
            <a:solidFill>
              <a:srgbClr val="124A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South</a:t>
              </a:r>
            </a:p>
          </p:txBody>
        </p:sp>
      </p:grpSp>
      <p:sp>
        <p:nvSpPr>
          <p:cNvPr id="87" name="Rectangle 86">
            <a:extLst>
              <a:ext uri="{FF2B5EF4-FFF2-40B4-BE49-F238E27FC236}">
                <a16:creationId xmlns:a16="http://schemas.microsoft.com/office/drawing/2014/main" id="{FE504810-44EC-41CC-8685-C4A0C0FD718A}"/>
              </a:ext>
            </a:extLst>
          </p:cNvPr>
          <p:cNvSpPr/>
          <p:nvPr/>
        </p:nvSpPr>
        <p:spPr>
          <a:xfrm>
            <a:off x="4093867" y="3702738"/>
            <a:ext cx="3081672" cy="263479"/>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West</a:t>
            </a:r>
          </a:p>
        </p:txBody>
      </p:sp>
      <p:sp>
        <p:nvSpPr>
          <p:cNvPr id="90" name="Rectangle 89">
            <a:extLst>
              <a:ext uri="{FF2B5EF4-FFF2-40B4-BE49-F238E27FC236}">
                <a16:creationId xmlns:a16="http://schemas.microsoft.com/office/drawing/2014/main" id="{17C39C31-CB27-418F-9602-9CC55A203482}"/>
              </a:ext>
            </a:extLst>
          </p:cNvPr>
          <p:cNvSpPr/>
          <p:nvPr/>
        </p:nvSpPr>
        <p:spPr>
          <a:xfrm>
            <a:off x="344259" y="3709178"/>
            <a:ext cx="3081672" cy="263479"/>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10000"/>
                  </a:schemeClr>
                </a:solidFill>
              </a:rPr>
              <a:t>East</a:t>
            </a:r>
          </a:p>
        </p:txBody>
      </p:sp>
    </p:spTree>
    <p:extLst>
      <p:ext uri="{BB962C8B-B14F-4D97-AF65-F5344CB8AC3E}">
        <p14:creationId xmlns:p14="http://schemas.microsoft.com/office/powerpoint/2010/main" val="12793651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933856F-3944-4902-A8C8-9D8BD0AB8D22}"/>
              </a:ext>
            </a:extLst>
          </p:cNvPr>
          <p:cNvPicPr>
            <a:picLocks noChangeAspect="1" noChangeArrowheads="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bwMode="auto">
          <a:xfrm>
            <a:off x="0" y="13290"/>
            <a:ext cx="10678036" cy="684471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D00A618-DF37-472A-B9F6-31547394834D}"/>
              </a:ext>
            </a:extLst>
          </p:cNvPr>
          <p:cNvPicPr>
            <a:picLocks noChangeAspect="1"/>
          </p:cNvPicPr>
          <p:nvPr/>
        </p:nvPicPr>
        <p:blipFill rotWithShape="1">
          <a:blip r:embed="rId4">
            <a:extLst>
              <a:ext uri="{28A0092B-C50C-407E-A947-70E740481C1C}">
                <a14:useLocalDpi xmlns:a14="http://schemas.microsoft.com/office/drawing/2010/main" val="0"/>
              </a:ext>
            </a:extLst>
          </a:blip>
          <a:srcRect t="23908" b="13235"/>
          <a:stretch/>
        </p:blipFill>
        <p:spPr>
          <a:xfrm>
            <a:off x="2" y="0"/>
            <a:ext cx="12192000" cy="6858000"/>
          </a:xfrm>
          <a:prstGeom prst="rect">
            <a:avLst/>
          </a:prstGeom>
        </p:spPr>
      </p:pic>
      <p:sp>
        <p:nvSpPr>
          <p:cNvPr id="11" name="Content Placeholder 2">
            <a:extLst>
              <a:ext uri="{FF2B5EF4-FFF2-40B4-BE49-F238E27FC236}">
                <a16:creationId xmlns:a16="http://schemas.microsoft.com/office/drawing/2014/main" id="{C0174F6F-B823-4BA6-9730-8891B260DFE7}"/>
              </a:ext>
            </a:extLst>
          </p:cNvPr>
          <p:cNvSpPr txBox="1">
            <a:spLocks/>
          </p:cNvSpPr>
          <p:nvPr/>
        </p:nvSpPr>
        <p:spPr>
          <a:xfrm>
            <a:off x="9140368" y="1643852"/>
            <a:ext cx="3483937" cy="2889115"/>
          </a:xfrm>
          <a:prstGeom prst="rect">
            <a:avLst/>
          </a:prstGeom>
        </p:spPr>
        <p:txBody>
          <a:bodyPr vert="horz" lIns="91440" tIns="45720" rIns="91440" bIns="45720" rtlCol="0" anchor="b">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indent="0" defTabSz="914354">
              <a:lnSpc>
                <a:spcPct val="100000"/>
              </a:lnSpc>
              <a:spcBef>
                <a:spcPct val="0"/>
              </a:spcBef>
              <a:buNone/>
            </a:pPr>
            <a:endParaRPr lang="en-US" sz="4200" b="1" spc="-136" dirty="0">
              <a:effectLst>
                <a:outerShdw blurRad="38100" dist="38100" dir="2700000" algn="tl">
                  <a:srgbClr val="000000">
                    <a:alpha val="43137"/>
                  </a:srgbClr>
                </a:outerShdw>
              </a:effectLst>
              <a:latin typeface="+mj-lt"/>
              <a:ea typeface="+mj-ea"/>
              <a:cs typeface="+mj-cs"/>
            </a:endParaRPr>
          </a:p>
        </p:txBody>
      </p:sp>
      <p:sp>
        <p:nvSpPr>
          <p:cNvPr id="12" name="Rectangle 11">
            <a:extLst>
              <a:ext uri="{FF2B5EF4-FFF2-40B4-BE49-F238E27FC236}">
                <a16:creationId xmlns:a16="http://schemas.microsoft.com/office/drawing/2014/main" id="{F8C5CA89-8572-46ED-8C89-69686ECC5C11}"/>
              </a:ext>
            </a:extLst>
          </p:cNvPr>
          <p:cNvSpPr/>
          <p:nvPr/>
        </p:nvSpPr>
        <p:spPr>
          <a:xfrm>
            <a:off x="6615990" y="2565190"/>
            <a:ext cx="4807383" cy="1815882"/>
          </a:xfrm>
          <a:prstGeom prst="rect">
            <a:avLst/>
          </a:prstGeom>
          <a:noFill/>
        </p:spPr>
        <p:txBody>
          <a:bodyPr wrap="square">
            <a:spAutoFit/>
          </a:bodyPr>
          <a:lstStyle/>
          <a:p>
            <a:pPr lvl="0">
              <a:defRPr/>
            </a:pPr>
            <a:r>
              <a:rPr lang="en-US" sz="2800" b="1" dirty="0">
                <a:solidFill>
                  <a:schemeClr val="bg1"/>
                </a:solidFill>
                <a:effectLst>
                  <a:outerShdw blurRad="38100" dist="38100" dir="2700000" algn="tl">
                    <a:srgbClr val="000000">
                      <a:alpha val="43137"/>
                    </a:srgbClr>
                  </a:outerShdw>
                </a:effectLst>
                <a:latin typeface="Montserrat" panose="02000505000000020004" pitchFamily="2" charset="0"/>
                <a:ea typeface="Roboto" pitchFamily="2" charset="0"/>
                <a:cs typeface="Arial" panose="020B0604020202020204" pitchFamily="34" charset="0"/>
              </a:rPr>
              <a:t>INDIA Polypropylene Homopolymer </a:t>
            </a:r>
          </a:p>
          <a:p>
            <a:pPr lvl="0">
              <a:defRPr/>
            </a:pPr>
            <a:r>
              <a:rPr lang="en-US" sz="2800" b="1" dirty="0">
                <a:solidFill>
                  <a:schemeClr val="bg1"/>
                </a:solidFill>
                <a:effectLst>
                  <a:outerShdw blurRad="38100" dist="38100" dir="2700000" algn="tl">
                    <a:srgbClr val="000000">
                      <a:alpha val="43137"/>
                    </a:srgbClr>
                  </a:outerShdw>
                </a:effectLst>
                <a:latin typeface="Montserrat" panose="02000505000000020004" pitchFamily="2" charset="0"/>
                <a:ea typeface="Roboto" pitchFamily="2" charset="0"/>
                <a:cs typeface="Arial" panose="020B0604020202020204" pitchFamily="34" charset="0"/>
              </a:rPr>
              <a:t>DEMAND-SUPPLY SCENARIO</a:t>
            </a:r>
          </a:p>
        </p:txBody>
      </p:sp>
    </p:spTree>
    <p:extLst>
      <p:ext uri="{BB962C8B-B14F-4D97-AF65-F5344CB8AC3E}">
        <p14:creationId xmlns:p14="http://schemas.microsoft.com/office/powerpoint/2010/main" val="690725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03205" y="130467"/>
            <a:ext cx="9232895" cy="608533"/>
          </a:xfrm>
        </p:spPr>
        <p:txBody>
          <a:bodyPr>
            <a:normAutofit/>
          </a:bodyPr>
          <a:lstStyle/>
          <a:p>
            <a:r>
              <a:rPr lang="en-IN" dirty="0">
                <a:solidFill>
                  <a:srgbClr val="0F4061"/>
                </a:solidFill>
              </a:rPr>
              <a:t>India Polypropylene Homopolymer </a:t>
            </a:r>
            <a:r>
              <a:rPr lang="en-US" dirty="0">
                <a:solidFill>
                  <a:srgbClr val="0F4061"/>
                </a:solidFill>
              </a:rPr>
              <a:t>Demand-Supply Scenario, 2015-2030F (000’ Tonnes)</a:t>
            </a:r>
          </a:p>
        </p:txBody>
      </p:sp>
      <p:graphicFrame>
        <p:nvGraphicFramePr>
          <p:cNvPr id="4" name="Table 3">
            <a:extLst>
              <a:ext uri="{FF2B5EF4-FFF2-40B4-BE49-F238E27FC236}">
                <a16:creationId xmlns:a16="http://schemas.microsoft.com/office/drawing/2014/main" id="{3924B939-77EF-494B-92F0-94BF7E10D52E}"/>
              </a:ext>
            </a:extLst>
          </p:cNvPr>
          <p:cNvGraphicFramePr>
            <a:graphicFrameLocks noGrp="1"/>
          </p:cNvGraphicFramePr>
          <p:nvPr>
            <p:extLst>
              <p:ext uri="{D42A27DB-BD31-4B8C-83A1-F6EECF244321}">
                <p14:modId xmlns:p14="http://schemas.microsoft.com/office/powerpoint/2010/main" val="1465815398"/>
              </p:ext>
            </p:extLst>
          </p:nvPr>
        </p:nvGraphicFramePr>
        <p:xfrm>
          <a:off x="361625" y="734358"/>
          <a:ext cx="11462632" cy="4216376"/>
        </p:xfrm>
        <a:graphic>
          <a:graphicData uri="http://schemas.openxmlformats.org/drawingml/2006/table">
            <a:tbl>
              <a:tblPr>
                <a:tableStyleId>{5C22544A-7EE6-4342-B048-85BDC9FD1C3A}</a:tableStyleId>
              </a:tblPr>
              <a:tblGrid>
                <a:gridCol w="2132584">
                  <a:extLst>
                    <a:ext uri="{9D8B030D-6E8A-4147-A177-3AD203B41FA5}">
                      <a16:colId xmlns:a16="http://schemas.microsoft.com/office/drawing/2014/main" val="1611981692"/>
                    </a:ext>
                  </a:extLst>
                </a:gridCol>
                <a:gridCol w="583128">
                  <a:extLst>
                    <a:ext uri="{9D8B030D-6E8A-4147-A177-3AD203B41FA5}">
                      <a16:colId xmlns:a16="http://schemas.microsoft.com/office/drawing/2014/main" val="1439920617"/>
                    </a:ext>
                  </a:extLst>
                </a:gridCol>
                <a:gridCol w="583128">
                  <a:extLst>
                    <a:ext uri="{9D8B030D-6E8A-4147-A177-3AD203B41FA5}">
                      <a16:colId xmlns:a16="http://schemas.microsoft.com/office/drawing/2014/main" val="3831191039"/>
                    </a:ext>
                  </a:extLst>
                </a:gridCol>
                <a:gridCol w="583128">
                  <a:extLst>
                    <a:ext uri="{9D8B030D-6E8A-4147-A177-3AD203B41FA5}">
                      <a16:colId xmlns:a16="http://schemas.microsoft.com/office/drawing/2014/main" val="3462637515"/>
                    </a:ext>
                  </a:extLst>
                </a:gridCol>
                <a:gridCol w="583128">
                  <a:extLst>
                    <a:ext uri="{9D8B030D-6E8A-4147-A177-3AD203B41FA5}">
                      <a16:colId xmlns:a16="http://schemas.microsoft.com/office/drawing/2014/main" val="1912165851"/>
                    </a:ext>
                  </a:extLst>
                </a:gridCol>
                <a:gridCol w="583128">
                  <a:extLst>
                    <a:ext uri="{9D8B030D-6E8A-4147-A177-3AD203B41FA5}">
                      <a16:colId xmlns:a16="http://schemas.microsoft.com/office/drawing/2014/main" val="4226174903"/>
                    </a:ext>
                  </a:extLst>
                </a:gridCol>
                <a:gridCol w="583128">
                  <a:extLst>
                    <a:ext uri="{9D8B030D-6E8A-4147-A177-3AD203B41FA5}">
                      <a16:colId xmlns:a16="http://schemas.microsoft.com/office/drawing/2014/main" val="172123759"/>
                    </a:ext>
                  </a:extLst>
                </a:gridCol>
                <a:gridCol w="583128">
                  <a:extLst>
                    <a:ext uri="{9D8B030D-6E8A-4147-A177-3AD203B41FA5}">
                      <a16:colId xmlns:a16="http://schemas.microsoft.com/office/drawing/2014/main" val="3057347413"/>
                    </a:ext>
                  </a:extLst>
                </a:gridCol>
                <a:gridCol w="583128">
                  <a:extLst>
                    <a:ext uri="{9D8B030D-6E8A-4147-A177-3AD203B41FA5}">
                      <a16:colId xmlns:a16="http://schemas.microsoft.com/office/drawing/2014/main" val="3074277324"/>
                    </a:ext>
                  </a:extLst>
                </a:gridCol>
                <a:gridCol w="583128">
                  <a:extLst>
                    <a:ext uri="{9D8B030D-6E8A-4147-A177-3AD203B41FA5}">
                      <a16:colId xmlns:a16="http://schemas.microsoft.com/office/drawing/2014/main" val="4194985398"/>
                    </a:ext>
                  </a:extLst>
                </a:gridCol>
                <a:gridCol w="583128">
                  <a:extLst>
                    <a:ext uri="{9D8B030D-6E8A-4147-A177-3AD203B41FA5}">
                      <a16:colId xmlns:a16="http://schemas.microsoft.com/office/drawing/2014/main" val="3590646022"/>
                    </a:ext>
                  </a:extLst>
                </a:gridCol>
                <a:gridCol w="583128">
                  <a:extLst>
                    <a:ext uri="{9D8B030D-6E8A-4147-A177-3AD203B41FA5}">
                      <a16:colId xmlns:a16="http://schemas.microsoft.com/office/drawing/2014/main" val="1111358546"/>
                    </a:ext>
                  </a:extLst>
                </a:gridCol>
                <a:gridCol w="583128">
                  <a:extLst>
                    <a:ext uri="{9D8B030D-6E8A-4147-A177-3AD203B41FA5}">
                      <a16:colId xmlns:a16="http://schemas.microsoft.com/office/drawing/2014/main" val="4037486260"/>
                    </a:ext>
                  </a:extLst>
                </a:gridCol>
                <a:gridCol w="583128">
                  <a:extLst>
                    <a:ext uri="{9D8B030D-6E8A-4147-A177-3AD203B41FA5}">
                      <a16:colId xmlns:a16="http://schemas.microsoft.com/office/drawing/2014/main" val="101580875"/>
                    </a:ext>
                  </a:extLst>
                </a:gridCol>
                <a:gridCol w="583128">
                  <a:extLst>
                    <a:ext uri="{9D8B030D-6E8A-4147-A177-3AD203B41FA5}">
                      <a16:colId xmlns:a16="http://schemas.microsoft.com/office/drawing/2014/main" val="2206009279"/>
                    </a:ext>
                  </a:extLst>
                </a:gridCol>
                <a:gridCol w="583128">
                  <a:extLst>
                    <a:ext uri="{9D8B030D-6E8A-4147-A177-3AD203B41FA5}">
                      <a16:colId xmlns:a16="http://schemas.microsoft.com/office/drawing/2014/main" val="4256331561"/>
                    </a:ext>
                  </a:extLst>
                </a:gridCol>
                <a:gridCol w="583128">
                  <a:extLst>
                    <a:ext uri="{9D8B030D-6E8A-4147-A177-3AD203B41FA5}">
                      <a16:colId xmlns:a16="http://schemas.microsoft.com/office/drawing/2014/main" val="4105175770"/>
                    </a:ext>
                  </a:extLst>
                </a:gridCol>
              </a:tblGrid>
              <a:tr h="355580">
                <a:tc>
                  <a:txBody>
                    <a:bodyPr/>
                    <a:lstStyle/>
                    <a:p>
                      <a:pPr marL="91440" algn="ctr" fontAlgn="ctr"/>
                      <a:r>
                        <a:rPr lang="en-US" sz="11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Parameters </a:t>
                      </a:r>
                      <a:endParaRPr lang="en-US" sz="11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2015</a:t>
                      </a:r>
                      <a:endParaRPr lang="en-US" sz="11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2016</a:t>
                      </a:r>
                      <a:endParaRPr lang="en-US" sz="11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2017</a:t>
                      </a:r>
                      <a:endParaRPr lang="en-US" sz="11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2018</a:t>
                      </a:r>
                      <a:endParaRPr lang="en-US" sz="11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2019</a:t>
                      </a:r>
                      <a:endParaRPr lang="en-US" sz="11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2020</a:t>
                      </a:r>
                      <a:endParaRPr lang="en-US" sz="11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2021</a:t>
                      </a:r>
                      <a:endParaRPr lang="en-US" sz="11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2022E</a:t>
                      </a:r>
                      <a:endParaRPr lang="en-US" sz="11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2023F</a:t>
                      </a:r>
                      <a:endParaRPr lang="en-US" sz="11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2024F</a:t>
                      </a:r>
                      <a:endParaRPr lang="en-US" sz="11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2025F</a:t>
                      </a:r>
                      <a:endParaRPr lang="en-US" sz="11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2026F</a:t>
                      </a:r>
                      <a:endParaRPr lang="en-US" sz="11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2027F</a:t>
                      </a:r>
                      <a:endParaRPr lang="en-US" sz="11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2028F</a:t>
                      </a:r>
                      <a:endParaRPr lang="en-US" sz="11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2029F</a:t>
                      </a:r>
                      <a:endParaRPr lang="en-US" sz="11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2030F</a:t>
                      </a:r>
                      <a:endParaRPr lang="en-US" sz="11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0387211"/>
                  </a:ext>
                </a:extLst>
              </a:tr>
              <a:tr h="438152">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Installed Capacity (Thousand </a:t>
                      </a:r>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Tonnes</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dirty="0">
                          <a:solidFill>
                            <a:srgbClr val="000000"/>
                          </a:solidFill>
                          <a:effectLst/>
                          <a:latin typeface="Verdana" panose="020B0604030504040204" pitchFamily="34" charset="0"/>
                        </a:rPr>
                        <a:t>285</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285</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285</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285</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285</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285</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285</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285</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312</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362</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362</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362</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362</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362</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362</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362</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944150505"/>
                  </a:ext>
                </a:extLst>
              </a:tr>
              <a:tr h="438152">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Production(Thousand </a:t>
                      </a:r>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Tonnes</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108</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116</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127</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107</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141</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141</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109</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166</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208</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221</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234</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245</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256</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267</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272</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273</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62064667"/>
                  </a:ext>
                </a:extLst>
              </a:tr>
              <a:tr h="438152">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Operating rate (%)</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37.95%</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40.61%</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44.48%</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37.52%</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49.52%</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49.35%</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38.31%</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58.39%</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66.67%</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61.05%</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64.64%</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67.68%</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70.72%</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73.76%</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75.14%</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75.41%</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12299399"/>
                  </a:ext>
                </a:extLst>
              </a:tr>
              <a:tr h="438152">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Import (Thousand </a:t>
                      </a:r>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Tonnes</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b"/>
                      <a:r>
                        <a:rPr lang="en-IN" sz="1100" b="0" i="0" u="none" strike="noStrike" dirty="0">
                          <a:solidFill>
                            <a:srgbClr val="000000"/>
                          </a:solidFill>
                          <a:effectLst/>
                          <a:latin typeface="Calibri" panose="020F0502020204030204" pitchFamily="34" charset="0"/>
                        </a:rPr>
                        <a:t>288</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344</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393</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a:solidFill>
                            <a:srgbClr val="000000"/>
                          </a:solidFill>
                          <a:effectLst/>
                          <a:latin typeface="Verdana" panose="020B0604030504040204" pitchFamily="34" charset="0"/>
                        </a:rPr>
                        <a:t>414</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a:solidFill>
                            <a:srgbClr val="000000"/>
                          </a:solidFill>
                          <a:effectLst/>
                          <a:latin typeface="Verdana" panose="020B0604030504040204" pitchFamily="34" charset="0"/>
                        </a:rPr>
                        <a:t>438</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a:solidFill>
                            <a:srgbClr val="000000"/>
                          </a:solidFill>
                          <a:effectLst/>
                          <a:latin typeface="Verdana" panose="020B0604030504040204" pitchFamily="34" charset="0"/>
                        </a:rPr>
                        <a:t>465</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a:solidFill>
                            <a:srgbClr val="000000"/>
                          </a:solidFill>
                          <a:effectLst/>
                          <a:latin typeface="Verdana" panose="020B0604030504040204" pitchFamily="34" charset="0"/>
                        </a:rPr>
                        <a:t>602</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dirty="0">
                          <a:solidFill>
                            <a:srgbClr val="000000"/>
                          </a:solidFill>
                          <a:effectLst/>
                          <a:latin typeface="Verdana" panose="020B0604030504040204" pitchFamily="34" charset="0"/>
                        </a:rPr>
                        <a:t>530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a:solidFill>
                            <a:srgbClr val="000000"/>
                          </a:solidFill>
                          <a:effectLst/>
                          <a:latin typeface="Verdana" panose="020B0604030504040204" pitchFamily="34" charset="0"/>
                        </a:rPr>
                        <a:t> </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75000"/>
                      </a:schemeClr>
                    </a:solidFill>
                  </a:tcPr>
                </a:tc>
                <a:tc>
                  <a:txBody>
                    <a:bodyPr/>
                    <a:lstStyle/>
                    <a:p>
                      <a:pPr algn="ctr" fontAlgn="b"/>
                      <a:r>
                        <a:rPr lang="en-IN" sz="1000" b="0" i="0" u="none" strike="noStrike">
                          <a:solidFill>
                            <a:srgbClr val="000000"/>
                          </a:solidFill>
                          <a:effectLst/>
                          <a:latin typeface="Verdana" panose="020B0604030504040204" pitchFamily="34" charset="0"/>
                        </a:rPr>
                        <a:t> </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75000"/>
                      </a:schemeClr>
                    </a:solidFill>
                  </a:tcPr>
                </a:tc>
                <a:tc>
                  <a:txBody>
                    <a:bodyPr/>
                    <a:lstStyle/>
                    <a:p>
                      <a:pPr algn="ctr" fontAlgn="b"/>
                      <a:r>
                        <a:rPr lang="en-IN" sz="1000" b="0" i="0" u="none" strike="noStrike" dirty="0">
                          <a:solidFill>
                            <a:srgbClr val="000000"/>
                          </a:solidFill>
                          <a:effectLst/>
                          <a:latin typeface="Verdana" panose="020B0604030504040204" pitchFamily="34" charset="0"/>
                        </a:rPr>
                        <a:t> </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75000"/>
                      </a:schemeClr>
                    </a:solidFill>
                  </a:tcPr>
                </a:tc>
                <a:tc>
                  <a:txBody>
                    <a:bodyPr/>
                    <a:lstStyle/>
                    <a:p>
                      <a:pPr algn="ctr" fontAlgn="b"/>
                      <a:r>
                        <a:rPr lang="en-IN" sz="1000" b="0" i="0" u="none" strike="noStrike">
                          <a:solidFill>
                            <a:srgbClr val="000000"/>
                          </a:solidFill>
                          <a:effectLst/>
                          <a:latin typeface="Verdana" panose="020B0604030504040204" pitchFamily="34" charset="0"/>
                        </a:rPr>
                        <a:t> </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75000"/>
                      </a:schemeClr>
                    </a:solidFill>
                  </a:tcPr>
                </a:tc>
                <a:tc>
                  <a:txBody>
                    <a:bodyPr/>
                    <a:lstStyle/>
                    <a:p>
                      <a:pPr algn="ctr" fontAlgn="b"/>
                      <a:r>
                        <a:rPr lang="en-IN" sz="1000" b="0" i="0" u="none" strike="noStrike">
                          <a:solidFill>
                            <a:srgbClr val="000000"/>
                          </a:solidFill>
                          <a:effectLst/>
                          <a:latin typeface="Verdana" panose="020B0604030504040204" pitchFamily="34" charset="0"/>
                        </a:rPr>
                        <a:t> </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75000"/>
                      </a:schemeClr>
                    </a:solidFill>
                  </a:tcPr>
                </a:tc>
                <a:tc>
                  <a:txBody>
                    <a:bodyPr/>
                    <a:lstStyle/>
                    <a:p>
                      <a:pPr algn="ctr" fontAlgn="b"/>
                      <a:r>
                        <a:rPr lang="en-IN" sz="1000" b="0" i="0" u="none" strike="noStrike">
                          <a:solidFill>
                            <a:srgbClr val="000000"/>
                          </a:solidFill>
                          <a:effectLst/>
                          <a:latin typeface="Verdana" panose="020B0604030504040204" pitchFamily="34" charset="0"/>
                        </a:rPr>
                        <a:t> </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75000"/>
                      </a:schemeClr>
                    </a:solidFill>
                  </a:tcPr>
                </a:tc>
                <a:tc>
                  <a:txBody>
                    <a:bodyPr/>
                    <a:lstStyle/>
                    <a:p>
                      <a:pPr algn="ctr" fontAlgn="b"/>
                      <a:r>
                        <a:rPr lang="en-IN" sz="1000" b="0" i="0" u="none" strike="noStrike">
                          <a:solidFill>
                            <a:srgbClr val="000000"/>
                          </a:solidFill>
                          <a:effectLst/>
                          <a:latin typeface="Verdana" panose="020B0604030504040204" pitchFamily="34" charset="0"/>
                        </a:rPr>
                        <a:t> </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75000"/>
                      </a:schemeClr>
                    </a:solidFill>
                  </a:tcPr>
                </a:tc>
                <a:tc>
                  <a:txBody>
                    <a:bodyPr/>
                    <a:lstStyle/>
                    <a:p>
                      <a:pPr algn="ctr" fontAlgn="b"/>
                      <a:r>
                        <a:rPr lang="en-IN" sz="1000" b="0" i="0" u="none" strike="noStrike">
                          <a:solidFill>
                            <a:srgbClr val="000000"/>
                          </a:solidFill>
                          <a:effectLst/>
                          <a:latin typeface="Verdana" panose="020B0604030504040204" pitchFamily="34" charset="0"/>
                        </a:rPr>
                        <a:t> </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813035567"/>
                  </a:ext>
                </a:extLst>
              </a:tr>
              <a:tr h="438152">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Export (Thousand </a:t>
                      </a:r>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Tonnes</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10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a:solidFill>
                            <a:srgbClr val="000000"/>
                          </a:solidFill>
                          <a:effectLst/>
                          <a:latin typeface="Verdana" panose="020B0604030504040204" pitchFamily="34" charset="0"/>
                        </a:rPr>
                        <a:t>5</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a:solidFill>
                            <a:srgbClr val="000000"/>
                          </a:solidFill>
                          <a:effectLst/>
                          <a:latin typeface="Verdana" panose="020B0604030504040204" pitchFamily="34" charset="0"/>
                        </a:rPr>
                        <a:t>6</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dirty="0">
                          <a:solidFill>
                            <a:srgbClr val="000000"/>
                          </a:solidFill>
                          <a:effectLst/>
                          <a:latin typeface="Verdana" panose="020B0604030504040204" pitchFamily="34" charset="0"/>
                        </a:rPr>
                        <a:t>4</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a:solidFill>
                            <a:srgbClr val="000000"/>
                          </a:solidFill>
                          <a:effectLst/>
                          <a:latin typeface="Verdana" panose="020B0604030504040204" pitchFamily="34" charset="0"/>
                        </a:rPr>
                        <a:t>14</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a:solidFill>
                            <a:srgbClr val="000000"/>
                          </a:solidFill>
                          <a:effectLst/>
                          <a:latin typeface="Verdana" panose="020B0604030504040204" pitchFamily="34" charset="0"/>
                        </a:rPr>
                        <a:t>10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a:solidFill>
                            <a:srgbClr val="000000"/>
                          </a:solidFill>
                          <a:effectLst/>
                          <a:latin typeface="Verdana" panose="020B0604030504040204" pitchFamily="34" charset="0"/>
                        </a:rPr>
                        <a:t>18</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dirty="0">
                          <a:solidFill>
                            <a:srgbClr val="000000"/>
                          </a:solidFill>
                          <a:effectLst/>
                          <a:latin typeface="Verdana" panose="020B0604030504040204" pitchFamily="34" charset="0"/>
                        </a:rPr>
                        <a:t>20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dirty="0">
                          <a:solidFill>
                            <a:srgbClr val="000000"/>
                          </a:solidFill>
                          <a:effectLst/>
                          <a:latin typeface="Verdana" panose="020B0604030504040204" pitchFamily="34" charset="0"/>
                        </a:rPr>
                        <a:t> </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75000"/>
                      </a:schemeClr>
                    </a:solidFill>
                  </a:tcPr>
                </a:tc>
                <a:tc>
                  <a:txBody>
                    <a:bodyPr/>
                    <a:lstStyle/>
                    <a:p>
                      <a:pPr algn="ctr" fontAlgn="b"/>
                      <a:r>
                        <a:rPr lang="en-IN" sz="1000" b="0" i="0" u="none" strike="noStrike" dirty="0">
                          <a:solidFill>
                            <a:srgbClr val="000000"/>
                          </a:solidFill>
                          <a:effectLst/>
                          <a:latin typeface="Verdana" panose="020B0604030504040204" pitchFamily="34" charset="0"/>
                        </a:rPr>
                        <a:t> </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75000"/>
                      </a:schemeClr>
                    </a:solidFill>
                  </a:tcPr>
                </a:tc>
                <a:tc>
                  <a:txBody>
                    <a:bodyPr/>
                    <a:lstStyle/>
                    <a:p>
                      <a:pPr algn="ctr" fontAlgn="b"/>
                      <a:r>
                        <a:rPr lang="en-IN" sz="1000" b="0" i="0" u="none" strike="noStrike">
                          <a:solidFill>
                            <a:srgbClr val="000000"/>
                          </a:solidFill>
                          <a:effectLst/>
                          <a:latin typeface="Verdana" panose="020B0604030504040204" pitchFamily="34" charset="0"/>
                        </a:rPr>
                        <a:t> </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75000"/>
                      </a:schemeClr>
                    </a:solidFill>
                  </a:tcPr>
                </a:tc>
                <a:tc>
                  <a:txBody>
                    <a:bodyPr/>
                    <a:lstStyle/>
                    <a:p>
                      <a:pPr algn="ctr" fontAlgn="b"/>
                      <a:r>
                        <a:rPr lang="en-IN" sz="1000" b="0" i="0" u="none" strike="noStrike" dirty="0">
                          <a:solidFill>
                            <a:srgbClr val="000000"/>
                          </a:solidFill>
                          <a:effectLst/>
                          <a:latin typeface="Verdana" panose="020B0604030504040204" pitchFamily="34" charset="0"/>
                        </a:rPr>
                        <a:t> </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75000"/>
                      </a:schemeClr>
                    </a:solidFill>
                  </a:tcPr>
                </a:tc>
                <a:tc>
                  <a:txBody>
                    <a:bodyPr/>
                    <a:lstStyle/>
                    <a:p>
                      <a:pPr algn="ctr" fontAlgn="b"/>
                      <a:r>
                        <a:rPr lang="en-IN" sz="1000" b="0" i="0" u="none" strike="noStrike">
                          <a:solidFill>
                            <a:srgbClr val="000000"/>
                          </a:solidFill>
                          <a:effectLst/>
                          <a:latin typeface="Verdana" panose="020B0604030504040204" pitchFamily="34" charset="0"/>
                        </a:rPr>
                        <a:t> </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75000"/>
                      </a:schemeClr>
                    </a:solidFill>
                  </a:tcPr>
                </a:tc>
                <a:tc>
                  <a:txBody>
                    <a:bodyPr/>
                    <a:lstStyle/>
                    <a:p>
                      <a:pPr algn="ctr" fontAlgn="b"/>
                      <a:r>
                        <a:rPr lang="en-IN" sz="1000" b="0" i="0" u="none" strike="noStrike">
                          <a:solidFill>
                            <a:srgbClr val="000000"/>
                          </a:solidFill>
                          <a:effectLst/>
                          <a:latin typeface="Verdana" panose="020B0604030504040204" pitchFamily="34" charset="0"/>
                        </a:rPr>
                        <a:t> </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75000"/>
                      </a:schemeClr>
                    </a:solidFill>
                  </a:tcPr>
                </a:tc>
                <a:tc>
                  <a:txBody>
                    <a:bodyPr/>
                    <a:lstStyle/>
                    <a:p>
                      <a:pPr algn="ctr" fontAlgn="b"/>
                      <a:r>
                        <a:rPr lang="en-IN" sz="1000" b="0" i="0" u="none" strike="noStrike">
                          <a:solidFill>
                            <a:srgbClr val="000000"/>
                          </a:solidFill>
                          <a:effectLst/>
                          <a:latin typeface="Verdana" panose="020B0604030504040204" pitchFamily="34" charset="0"/>
                        </a:rPr>
                        <a:t> </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75000"/>
                      </a:schemeClr>
                    </a:solidFill>
                  </a:tcPr>
                </a:tc>
                <a:tc>
                  <a:txBody>
                    <a:bodyPr/>
                    <a:lstStyle/>
                    <a:p>
                      <a:pPr algn="ctr" fontAlgn="b"/>
                      <a:r>
                        <a:rPr lang="en-IN" sz="1000" b="0" i="0" u="none" strike="noStrike">
                          <a:solidFill>
                            <a:srgbClr val="000000"/>
                          </a:solidFill>
                          <a:effectLst/>
                          <a:latin typeface="Verdana" panose="020B0604030504040204" pitchFamily="34" charset="0"/>
                        </a:rPr>
                        <a:t> </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3927040135"/>
                  </a:ext>
                </a:extLst>
              </a:tr>
              <a:tr h="355580">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Inventory (Thousand </a:t>
                      </a:r>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Tonnes</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10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7</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5</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11</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12</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a:solidFill>
                            <a:srgbClr val="000000"/>
                          </a:solidFill>
                          <a:effectLst/>
                          <a:latin typeface="Verdana" panose="020B0604030504040204" pitchFamily="34" charset="0"/>
                        </a:rPr>
                        <a:t>15</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a:solidFill>
                            <a:srgbClr val="000000"/>
                          </a:solidFill>
                          <a:effectLst/>
                          <a:latin typeface="Verdana" panose="020B0604030504040204" pitchFamily="34" charset="0"/>
                        </a:rPr>
                        <a:t>122</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a:solidFill>
                            <a:srgbClr val="000000"/>
                          </a:solidFill>
                          <a:effectLst/>
                          <a:latin typeface="Verdana" panose="020B0604030504040204" pitchFamily="34" charset="0"/>
                        </a:rPr>
                        <a:t>80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algn="ctr" defTabSz="914354" rtl="0" eaLnBrk="1" fontAlgn="b" latinLnBrk="0" hangingPunct="1"/>
                      <a:r>
                        <a:rPr lang="en-IN" sz="1000" b="0" i="0" u="none" strike="noStrike" kern="1200" dirty="0">
                          <a:solidFill>
                            <a:srgbClr val="000000"/>
                          </a:solidFill>
                          <a:effectLst/>
                          <a:latin typeface="Verdana" panose="020B0604030504040204" pitchFamily="34" charset="0"/>
                          <a:ea typeface="+mn-ea"/>
                          <a:cs typeface="+mn-cs"/>
                        </a:rPr>
                        <a:t> </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75000"/>
                      </a:schemeClr>
                    </a:solidFill>
                  </a:tcPr>
                </a:tc>
                <a:tc>
                  <a:txBody>
                    <a:bodyPr/>
                    <a:lstStyle/>
                    <a:p>
                      <a:pPr marL="0" algn="ctr" defTabSz="914354" rtl="0" eaLnBrk="1" fontAlgn="b" latinLnBrk="0" hangingPunct="1"/>
                      <a:r>
                        <a:rPr lang="en-IN" sz="1000" b="0" i="0" u="none" strike="noStrike" kern="1200" dirty="0">
                          <a:solidFill>
                            <a:srgbClr val="000000"/>
                          </a:solidFill>
                          <a:effectLst/>
                          <a:latin typeface="Verdana" panose="020B0604030504040204" pitchFamily="34" charset="0"/>
                          <a:ea typeface="+mn-ea"/>
                          <a:cs typeface="+mn-cs"/>
                        </a:rPr>
                        <a:t> </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75000"/>
                      </a:schemeClr>
                    </a:solidFill>
                  </a:tcPr>
                </a:tc>
                <a:tc>
                  <a:txBody>
                    <a:bodyPr/>
                    <a:lstStyle/>
                    <a:p>
                      <a:pPr marL="0" algn="ctr" defTabSz="914354" rtl="0" eaLnBrk="1" fontAlgn="b" latinLnBrk="0" hangingPunct="1"/>
                      <a:r>
                        <a:rPr lang="en-IN" sz="1000" b="0" i="0" u="none" strike="noStrike" kern="1200" dirty="0">
                          <a:solidFill>
                            <a:srgbClr val="000000"/>
                          </a:solidFill>
                          <a:effectLst/>
                          <a:latin typeface="Verdana" panose="020B0604030504040204" pitchFamily="34" charset="0"/>
                          <a:ea typeface="+mn-ea"/>
                          <a:cs typeface="+mn-cs"/>
                        </a:rPr>
                        <a:t> </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75000"/>
                      </a:schemeClr>
                    </a:solidFill>
                  </a:tcPr>
                </a:tc>
                <a:tc>
                  <a:txBody>
                    <a:bodyPr/>
                    <a:lstStyle/>
                    <a:p>
                      <a:pPr marL="0" algn="ctr" defTabSz="914354" rtl="0" eaLnBrk="1" fontAlgn="b" latinLnBrk="0" hangingPunct="1"/>
                      <a:r>
                        <a:rPr lang="en-IN" sz="1000" b="0" i="0" u="none" strike="noStrike" kern="1200">
                          <a:solidFill>
                            <a:srgbClr val="000000"/>
                          </a:solidFill>
                          <a:effectLst/>
                          <a:latin typeface="Verdana" panose="020B0604030504040204" pitchFamily="34" charset="0"/>
                          <a:ea typeface="+mn-ea"/>
                          <a:cs typeface="+mn-cs"/>
                        </a:rPr>
                        <a:t> </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75000"/>
                      </a:schemeClr>
                    </a:solidFill>
                  </a:tcPr>
                </a:tc>
                <a:tc>
                  <a:txBody>
                    <a:bodyPr/>
                    <a:lstStyle/>
                    <a:p>
                      <a:pPr marL="0" algn="ctr" defTabSz="914354" rtl="0" eaLnBrk="1" fontAlgn="b" latinLnBrk="0" hangingPunct="1"/>
                      <a:r>
                        <a:rPr lang="en-IN" sz="1000" b="0" i="0" u="none" strike="noStrike" kern="1200" dirty="0">
                          <a:solidFill>
                            <a:srgbClr val="000000"/>
                          </a:solidFill>
                          <a:effectLst/>
                          <a:latin typeface="Verdana" panose="020B0604030504040204" pitchFamily="34" charset="0"/>
                          <a:ea typeface="+mn-ea"/>
                          <a:cs typeface="+mn-cs"/>
                        </a:rPr>
                        <a:t> </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75000"/>
                      </a:schemeClr>
                    </a:solidFill>
                  </a:tcPr>
                </a:tc>
                <a:tc>
                  <a:txBody>
                    <a:bodyPr/>
                    <a:lstStyle/>
                    <a:p>
                      <a:pPr marL="0" algn="ctr" defTabSz="914354" rtl="0" eaLnBrk="1" fontAlgn="b" latinLnBrk="0" hangingPunct="1"/>
                      <a:r>
                        <a:rPr lang="en-IN" sz="1000" b="0" i="0" u="none" strike="noStrike" kern="1200" dirty="0">
                          <a:solidFill>
                            <a:srgbClr val="000000"/>
                          </a:solidFill>
                          <a:effectLst/>
                          <a:latin typeface="Verdana" panose="020B0604030504040204" pitchFamily="34" charset="0"/>
                          <a:ea typeface="+mn-ea"/>
                          <a:cs typeface="+mn-cs"/>
                        </a:rPr>
                        <a:t> </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75000"/>
                      </a:schemeClr>
                    </a:solidFill>
                  </a:tcPr>
                </a:tc>
                <a:tc>
                  <a:txBody>
                    <a:bodyPr/>
                    <a:lstStyle/>
                    <a:p>
                      <a:pPr marL="0" algn="ctr" defTabSz="914354" rtl="0" eaLnBrk="1" fontAlgn="b" latinLnBrk="0" hangingPunct="1"/>
                      <a:r>
                        <a:rPr lang="en-IN" sz="1000" b="0" i="0" u="none" strike="noStrike" kern="1200" dirty="0">
                          <a:solidFill>
                            <a:srgbClr val="000000"/>
                          </a:solidFill>
                          <a:effectLst/>
                          <a:latin typeface="Verdana" panose="020B0604030504040204" pitchFamily="34" charset="0"/>
                          <a:ea typeface="+mn-ea"/>
                          <a:cs typeface="+mn-cs"/>
                        </a:rPr>
                        <a:t> </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75000"/>
                      </a:schemeClr>
                    </a:solidFill>
                  </a:tcPr>
                </a:tc>
                <a:tc>
                  <a:txBody>
                    <a:bodyPr/>
                    <a:lstStyle/>
                    <a:p>
                      <a:pPr marL="0" algn="ctr" defTabSz="914354" rtl="0" eaLnBrk="1" fontAlgn="b" latinLnBrk="0" hangingPunct="1"/>
                      <a:r>
                        <a:rPr lang="en-IN" sz="1000" b="0" i="0" u="none" strike="noStrike" kern="1200" dirty="0">
                          <a:solidFill>
                            <a:srgbClr val="000000"/>
                          </a:solidFill>
                          <a:effectLst/>
                          <a:latin typeface="Verdana" panose="020B0604030504040204" pitchFamily="34" charset="0"/>
                          <a:ea typeface="+mn-ea"/>
                          <a:cs typeface="+mn-cs"/>
                        </a:rPr>
                        <a:t> </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4140748126"/>
                  </a:ext>
                </a:extLst>
              </a:tr>
              <a:tr h="438152">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Domestic Consumption(Thousand </a:t>
                      </a:r>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Tonnes</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376</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447</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509</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506</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554</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580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571</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596</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t"/>
                      <a:r>
                        <a:rPr lang="en-IN" sz="1000" b="0" i="0" u="none" strike="noStrike">
                          <a:solidFill>
                            <a:srgbClr val="000000"/>
                          </a:solidFill>
                          <a:effectLst/>
                          <a:latin typeface="Verdana" panose="020B0604030504040204" pitchFamily="34" charset="0"/>
                        </a:rPr>
                        <a:t>635</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t"/>
                      <a:r>
                        <a:rPr lang="en-IN" sz="1000" b="0" i="0" u="none" strike="noStrike">
                          <a:solidFill>
                            <a:srgbClr val="000000"/>
                          </a:solidFill>
                          <a:effectLst/>
                          <a:latin typeface="Verdana" panose="020B0604030504040204" pitchFamily="34" charset="0"/>
                        </a:rPr>
                        <a:t>673</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t"/>
                      <a:r>
                        <a:rPr lang="en-IN" sz="1000" b="0" i="0" u="none" strike="noStrike">
                          <a:solidFill>
                            <a:srgbClr val="000000"/>
                          </a:solidFill>
                          <a:effectLst/>
                          <a:latin typeface="Verdana" panose="020B0604030504040204" pitchFamily="34" charset="0"/>
                        </a:rPr>
                        <a:t>714</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t"/>
                      <a:r>
                        <a:rPr lang="en-IN" sz="1000" b="0" i="0" u="none" strike="noStrike">
                          <a:solidFill>
                            <a:srgbClr val="000000"/>
                          </a:solidFill>
                          <a:effectLst/>
                          <a:latin typeface="Verdana" panose="020B0604030504040204" pitchFamily="34" charset="0"/>
                        </a:rPr>
                        <a:t>758</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t"/>
                      <a:r>
                        <a:rPr lang="en-IN" sz="1000" b="0" i="0" u="none" strike="noStrike" dirty="0">
                          <a:solidFill>
                            <a:srgbClr val="000000"/>
                          </a:solidFill>
                          <a:effectLst/>
                          <a:latin typeface="Verdana" panose="020B0604030504040204" pitchFamily="34" charset="0"/>
                        </a:rPr>
                        <a:t>807</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t"/>
                      <a:r>
                        <a:rPr lang="en-IN" sz="1000" b="0" i="0" u="none" strike="noStrike" dirty="0">
                          <a:solidFill>
                            <a:srgbClr val="000000"/>
                          </a:solidFill>
                          <a:effectLst/>
                          <a:latin typeface="Verdana" panose="020B0604030504040204" pitchFamily="34" charset="0"/>
                        </a:rPr>
                        <a:t>855</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t"/>
                      <a:r>
                        <a:rPr lang="en-IN" sz="1000" b="0" i="0" u="none" strike="noStrike">
                          <a:solidFill>
                            <a:srgbClr val="000000"/>
                          </a:solidFill>
                          <a:effectLst/>
                          <a:latin typeface="Verdana" panose="020B0604030504040204" pitchFamily="34" charset="0"/>
                        </a:rPr>
                        <a:t>901</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t"/>
                      <a:r>
                        <a:rPr lang="en-IN" sz="1000" b="0" i="0" u="none" strike="noStrike">
                          <a:solidFill>
                            <a:srgbClr val="000000"/>
                          </a:solidFill>
                          <a:effectLst/>
                          <a:latin typeface="Verdana" panose="020B0604030504040204" pitchFamily="34" charset="0"/>
                        </a:rPr>
                        <a:t>947</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855370871"/>
                  </a:ext>
                </a:extLst>
              </a:tr>
              <a:tr h="438152">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Demand (Y-O-Y, %)</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0.00%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18.90%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13.76%</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-0.53%</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9.40%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4.75%</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-1.50%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4.42%</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6.55%</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5.91%</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6.05%</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6.21%</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6.44%</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5.93%</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5.45%</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dirty="0">
                          <a:solidFill>
                            <a:srgbClr val="000000"/>
                          </a:solidFill>
                          <a:effectLst/>
                          <a:latin typeface="Verdana" panose="020B0604030504040204" pitchFamily="34" charset="0"/>
                        </a:rPr>
                        <a:t>5.02%</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174275942"/>
                  </a:ext>
                </a:extLst>
              </a:tr>
              <a:tr h="438152">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Demand-Supply Gap (Thousand </a:t>
                      </a:r>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Tonnes</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75000"/>
                      </a:schemeClr>
                    </a:solidFill>
                  </a:tcPr>
                </a:tc>
                <a:tc>
                  <a:txBody>
                    <a:bodyPr/>
                    <a:lstStyle/>
                    <a:p>
                      <a:pPr algn="ctr" fontAlgn="ctr"/>
                      <a:r>
                        <a:rPr lang="en-IN" sz="1000" b="0" i="0" u="none" strike="noStrike">
                          <a:solidFill>
                            <a:srgbClr val="000000"/>
                          </a:solidFill>
                          <a:effectLst/>
                          <a:latin typeface="Verdana" panose="020B0604030504040204" pitchFamily="34" charset="0"/>
                        </a:rPr>
                        <a:t>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75000"/>
                      </a:schemeClr>
                    </a:solidFill>
                  </a:tcPr>
                </a:tc>
                <a:tc>
                  <a:txBody>
                    <a:bodyPr/>
                    <a:lstStyle/>
                    <a:p>
                      <a:pPr algn="ctr" fontAlgn="ctr"/>
                      <a:r>
                        <a:rPr lang="en-IN" sz="1000" b="0" i="0" u="none" strike="noStrike">
                          <a:solidFill>
                            <a:srgbClr val="000000"/>
                          </a:solidFill>
                          <a:effectLst/>
                          <a:latin typeface="Verdana" panose="020B0604030504040204" pitchFamily="34" charset="0"/>
                        </a:rPr>
                        <a:t>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75000"/>
                      </a:schemeClr>
                    </a:solidFill>
                  </a:tcPr>
                </a:tc>
                <a:tc>
                  <a:txBody>
                    <a:bodyPr/>
                    <a:lstStyle/>
                    <a:p>
                      <a:pPr algn="ctr" fontAlgn="ctr"/>
                      <a:r>
                        <a:rPr lang="en-IN" sz="1000" b="0" i="0" u="none" strike="noStrike">
                          <a:solidFill>
                            <a:srgbClr val="000000"/>
                          </a:solidFill>
                          <a:effectLst/>
                          <a:latin typeface="Verdana" panose="020B0604030504040204" pitchFamily="34" charset="0"/>
                        </a:rPr>
                        <a:t>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75000"/>
                      </a:schemeClr>
                    </a:solidFill>
                  </a:tcPr>
                </a:tc>
                <a:tc>
                  <a:txBody>
                    <a:bodyPr/>
                    <a:lstStyle/>
                    <a:p>
                      <a:pPr algn="ctr" fontAlgn="ctr"/>
                      <a:r>
                        <a:rPr lang="en-IN" sz="1000" b="0" i="0" u="none" strike="noStrike">
                          <a:solidFill>
                            <a:srgbClr val="000000"/>
                          </a:solidFill>
                          <a:effectLst/>
                          <a:latin typeface="Verdana" panose="020B0604030504040204" pitchFamily="34" charset="0"/>
                        </a:rPr>
                        <a:t>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75000"/>
                      </a:schemeClr>
                    </a:solidFill>
                  </a:tcPr>
                </a:tc>
                <a:tc>
                  <a:txBody>
                    <a:bodyPr/>
                    <a:lstStyle/>
                    <a:p>
                      <a:pPr algn="ctr" fontAlgn="ctr"/>
                      <a:r>
                        <a:rPr lang="en-IN" sz="1000" b="0" i="0" u="none" strike="noStrike" dirty="0">
                          <a:solidFill>
                            <a:srgbClr val="000000"/>
                          </a:solidFill>
                          <a:effectLst/>
                          <a:latin typeface="Verdana" panose="020B0604030504040204" pitchFamily="34" charset="0"/>
                        </a:rPr>
                        <a:t>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75000"/>
                      </a:schemeClr>
                    </a:solidFill>
                  </a:tcPr>
                </a:tc>
                <a:tc>
                  <a:txBody>
                    <a:bodyPr/>
                    <a:lstStyle/>
                    <a:p>
                      <a:pPr algn="ctr" fontAlgn="ctr"/>
                      <a:r>
                        <a:rPr lang="en-IN" sz="1000" b="0" i="0" u="none" strike="noStrike" dirty="0">
                          <a:solidFill>
                            <a:srgbClr val="000000"/>
                          </a:solidFill>
                          <a:effectLst/>
                          <a:latin typeface="Verdana" panose="020B0604030504040204" pitchFamily="34" charset="0"/>
                        </a:rPr>
                        <a:t>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75000"/>
                      </a:schemeClr>
                    </a:solidFill>
                  </a:tcPr>
                </a:tc>
                <a:tc>
                  <a:txBody>
                    <a:bodyPr/>
                    <a:lstStyle/>
                    <a:p>
                      <a:pPr algn="ctr" fontAlgn="ctr"/>
                      <a:r>
                        <a:rPr lang="en-IN" sz="1000" b="0" i="0" u="none" strike="noStrike" dirty="0">
                          <a:solidFill>
                            <a:srgbClr val="000000"/>
                          </a:solidFill>
                          <a:effectLst/>
                          <a:latin typeface="Verdana" panose="020B0604030504040204" pitchFamily="34" charset="0"/>
                        </a:rPr>
                        <a:t>(430)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(427)</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(452)</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(480)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(513)</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(551)</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(588)</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(629)</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dirty="0">
                          <a:solidFill>
                            <a:srgbClr val="000000"/>
                          </a:solidFill>
                          <a:effectLst/>
                          <a:latin typeface="Verdana" panose="020B0604030504040204" pitchFamily="34" charset="0"/>
                        </a:rPr>
                        <a:t>(674)</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20380056"/>
                  </a:ext>
                </a:extLst>
              </a:tr>
            </a:tbl>
          </a:graphicData>
        </a:graphic>
      </p:graphicFrame>
      <p:sp>
        <p:nvSpPr>
          <p:cNvPr id="7" name="TextBox 6">
            <a:extLst>
              <a:ext uri="{FF2B5EF4-FFF2-40B4-BE49-F238E27FC236}">
                <a16:creationId xmlns:a16="http://schemas.microsoft.com/office/drawing/2014/main" id="{331E8138-B556-466E-A887-E26A69D08A69}"/>
              </a:ext>
            </a:extLst>
          </p:cNvPr>
          <p:cNvSpPr txBox="1"/>
          <p:nvPr/>
        </p:nvSpPr>
        <p:spPr>
          <a:xfrm>
            <a:off x="361625" y="5263784"/>
            <a:ext cx="11462632" cy="1335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marR="0" algn="just">
              <a:lnSpc>
                <a:spcPct val="150000"/>
              </a:lnSpc>
              <a:spcBef>
                <a:spcPts val="0"/>
              </a:spcBef>
              <a:spcAft>
                <a:spcPts val="800"/>
              </a:spcAft>
            </a:pPr>
            <a:r>
              <a:rPr lang="en-IN" sz="1100" dirty="0">
                <a:effectLst/>
                <a:latin typeface="Veradana"/>
                <a:ea typeface="Calibri" panose="020F0502020204030204" pitchFamily="34" charset="0"/>
                <a:cs typeface="Times New Roman" panose="02020603050405020304" pitchFamily="18" charset="0"/>
              </a:rPr>
              <a:t>Indian Polypropylene Homopolymer market grew at steady pace during the historical years. The consumption of Polypropylene Homopolymer in India in the year 2020 is 580 KT which is much higher than the total volume produced in the country. Being a supply deficit country, India’s demand is fulfilled by heavy import volume which was around 465 KT in 2020. Since the major share of the Polypropylene Homopolymer is consumed as solvent and/or as a raw material for the manufacture of speciality chemicals, its demand is projected to grow by a healthy CAGR of 5.94% </a:t>
            </a:r>
            <a:r>
              <a:rPr lang="en-IN" sz="1100" dirty="0">
                <a:latin typeface="Veradana"/>
                <a:ea typeface="Calibri" panose="020F0502020204030204" pitchFamily="34" charset="0"/>
                <a:cs typeface="Times New Roman" panose="02020603050405020304" pitchFamily="18" charset="0"/>
              </a:rPr>
              <a:t>during the 2022-2030 period</a:t>
            </a:r>
            <a:r>
              <a:rPr lang="en-IN" sz="1100" dirty="0">
                <a:effectLst/>
                <a:latin typeface="Veradana"/>
                <a:ea typeface="Calibri" panose="020F0502020204030204" pitchFamily="34" charset="0"/>
                <a:cs typeface="Times New Roman" panose="02020603050405020304" pitchFamily="18" charset="0"/>
              </a:rPr>
              <a:t>. However, the deficit of Polypropylene Homopolymer in Indian market is also anticipated to increase to around 674 KT by the year 2030, hence the Indian traders and consumers are likely to remain dependent on the import supplies of Polypropylene Homopolymer.</a:t>
            </a:r>
            <a:endParaRPr lang="en-US" sz="1100" dirty="0">
              <a:effectLst/>
              <a:latin typeface="Veradana"/>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0427D6CB-51BC-4F20-A8D9-33B7CEC4C17F}"/>
              </a:ext>
            </a:extLst>
          </p:cNvPr>
          <p:cNvSpPr/>
          <p:nvPr/>
        </p:nvSpPr>
        <p:spPr>
          <a:xfrm>
            <a:off x="8373214" y="5079118"/>
            <a:ext cx="3451043" cy="184666"/>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6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Secondary Research, Expert Interviews, and TechSci Research Analysis</a:t>
            </a:r>
          </a:p>
        </p:txBody>
      </p:sp>
    </p:spTree>
    <p:extLst>
      <p:ext uri="{BB962C8B-B14F-4D97-AF65-F5344CB8AC3E}">
        <p14:creationId xmlns:p14="http://schemas.microsoft.com/office/powerpoint/2010/main" val="3823297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0AF4D8-6479-40AF-B655-10BAB508173C}"/>
              </a:ext>
            </a:extLst>
          </p:cNvPr>
          <p:cNvSpPr>
            <a:spLocks noGrp="1"/>
          </p:cNvSpPr>
          <p:nvPr>
            <p:ph type="body" sz="quarter" idx="14"/>
          </p:nvPr>
        </p:nvSpPr>
        <p:spPr/>
        <p:txBody>
          <a:bodyPr/>
          <a:lstStyle/>
          <a:p>
            <a:r>
              <a:rPr lang="en-IN" dirty="0">
                <a:solidFill>
                  <a:srgbClr val="0F4061"/>
                </a:solidFill>
              </a:rPr>
              <a:t>India Polypropylene Homopolymer </a:t>
            </a:r>
            <a:r>
              <a:rPr lang="en-US" dirty="0">
                <a:solidFill>
                  <a:srgbClr val="0F4061"/>
                </a:solidFill>
              </a:rPr>
              <a:t>Demand Market Share, By Application, 2015-2030F (%)</a:t>
            </a:r>
          </a:p>
        </p:txBody>
      </p:sp>
      <p:sp>
        <p:nvSpPr>
          <p:cNvPr id="9" name="Rectangle 8">
            <a:extLst>
              <a:ext uri="{FF2B5EF4-FFF2-40B4-BE49-F238E27FC236}">
                <a16:creationId xmlns:a16="http://schemas.microsoft.com/office/drawing/2014/main" id="{C33B6708-215E-4F95-B9DB-4E28F4468F5B}"/>
              </a:ext>
            </a:extLst>
          </p:cNvPr>
          <p:cNvSpPr/>
          <p:nvPr/>
        </p:nvSpPr>
        <p:spPr>
          <a:xfrm>
            <a:off x="7088204" y="3673837"/>
            <a:ext cx="4678680" cy="276999"/>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6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Secondary Research, Expert Interviews, and TechSci Research Analysis</a:t>
            </a:r>
          </a:p>
          <a:p>
            <a:pPr algn="r"/>
            <a:r>
              <a:rPr lang="en-US" sz="6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Others include (</a:t>
            </a:r>
            <a:r>
              <a:rPr lang="en-US" sz="600" i="1" dirty="0" err="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ChloroPolypropylene</a:t>
            </a:r>
            <a:r>
              <a:rPr lang="en-US" sz="6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 Homopolymer, agrochemicals </a:t>
            </a:r>
            <a:r>
              <a:rPr lang="en-US" sz="600" i="1" dirty="0" err="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etc</a:t>
            </a:r>
            <a:r>
              <a:rPr lang="en-US" sz="6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a:t>
            </a:r>
          </a:p>
        </p:txBody>
      </p:sp>
      <p:sp>
        <p:nvSpPr>
          <p:cNvPr id="11" name="TextBox 10">
            <a:extLst>
              <a:ext uri="{FF2B5EF4-FFF2-40B4-BE49-F238E27FC236}">
                <a16:creationId xmlns:a16="http://schemas.microsoft.com/office/drawing/2014/main" id="{41058B89-7326-4B42-B6F9-F8AE253B5931}"/>
              </a:ext>
            </a:extLst>
          </p:cNvPr>
          <p:cNvSpPr txBox="1"/>
          <p:nvPr/>
        </p:nvSpPr>
        <p:spPr>
          <a:xfrm>
            <a:off x="176781" y="4020083"/>
            <a:ext cx="11590103" cy="2968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marR="0" algn="just">
              <a:lnSpc>
                <a:spcPct val="150000"/>
              </a:lnSpc>
              <a:spcBef>
                <a:spcPts val="0"/>
              </a:spcBef>
              <a:spcAft>
                <a:spcPts val="800"/>
              </a:spcAft>
            </a:pPr>
            <a:r>
              <a:rPr lang="en-IN" sz="1050" dirty="0">
                <a:effectLst/>
                <a:latin typeface="Verdana" panose="020B0604030504040204" pitchFamily="34" charset="0"/>
                <a:ea typeface="Verdana" panose="020B0604030504040204" pitchFamily="34" charset="0"/>
                <a:cs typeface="Verdana" panose="020B0604030504040204" pitchFamily="34" charset="0"/>
              </a:rPr>
              <a:t>Polypropylene Homopolymer has multiple applications in industrial as well as domestic settings. Polypropylene Homopolymer is extensively used in the chemicals and paint industries as an organic solvent for the dissolution of paints, lacquers, sealants. In household applications it used in nail polish thinners, markers, correction fluids etc. Its use as solvents in the industrial products constitute 45% of the total consumption. Polypropylene Homopolymer is also predominantly used as raw material for the manufacture of Polypropylene Homopolymer diisocyanato (TDI), chloro- and nitro-Polypropylene Homopolymer that have a market share of 43%. TDI find wide usage in the production of polyurethane foams that are used in beddings, furniture and packing materials. Chloro- and </a:t>
            </a:r>
            <a:r>
              <a:rPr lang="en-IN" sz="1050" dirty="0" err="1">
                <a:effectLst/>
                <a:latin typeface="Verdana" panose="020B0604030504040204" pitchFamily="34" charset="0"/>
                <a:ea typeface="Verdana" panose="020B0604030504040204" pitchFamily="34" charset="0"/>
                <a:cs typeface="Verdana" panose="020B0604030504040204" pitchFamily="34" charset="0"/>
              </a:rPr>
              <a:t>nitroPolypropylene</a:t>
            </a:r>
            <a:r>
              <a:rPr lang="en-IN" sz="1050" dirty="0">
                <a:effectLst/>
                <a:latin typeface="Verdana" panose="020B0604030504040204" pitchFamily="34" charset="0"/>
                <a:ea typeface="Verdana" panose="020B0604030504040204" pitchFamily="34" charset="0"/>
                <a:cs typeface="Verdana" panose="020B0604030504040204" pitchFamily="34" charset="0"/>
              </a:rPr>
              <a:t> Homopolymer are used in dyes industry and pharmaceuticals. The remaining end-user industries that consume Polypropylene Homopolymer include explosives production and agrochemicals. The demand for Polypropylene Homopolymer as solvents showed an uneven trend in the historical years that still occupied the highest niche. The demand for Polypropylene Homopolymer in this sector has declined in the current year due to limited expenditure of the domestic population during the pandemic period. Nevertheless, this demand will see an increase in the forecast period. The demand for Polypropylene Homopolymer in the manufacture of TDI and speciality chemicals of pharma sector has grown gradually in the past and will continue to grow and soon occupy the topmost slot with 50% market share by the end of 2030. This is attributed to the anticipated increase in the production of TDI due to the rise in standard of living of the domestic population and to the expected boom in pharmaceuticals following the spread of COVID19. </a:t>
            </a:r>
            <a:endParaRPr lang="en-US" sz="1050" dirty="0">
              <a:effectLst/>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4" name="Chart 13">
            <a:extLst>
              <a:ext uri="{FF2B5EF4-FFF2-40B4-BE49-F238E27FC236}">
                <a16:creationId xmlns:a16="http://schemas.microsoft.com/office/drawing/2014/main" id="{491213BB-2564-49B7-9573-CEDEEA5358E2}"/>
              </a:ext>
            </a:extLst>
          </p:cNvPr>
          <p:cNvGraphicFramePr/>
          <p:nvPr>
            <p:extLst>
              <p:ext uri="{D42A27DB-BD31-4B8C-83A1-F6EECF244321}">
                <p14:modId xmlns:p14="http://schemas.microsoft.com/office/powerpoint/2010/main" val="1608855049"/>
              </p:ext>
            </p:extLst>
          </p:nvPr>
        </p:nvGraphicFramePr>
        <p:xfrm>
          <a:off x="0" y="469830"/>
          <a:ext cx="12962337" cy="320400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9547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0AF4D8-6479-40AF-B655-10BAB508173C}"/>
              </a:ext>
            </a:extLst>
          </p:cNvPr>
          <p:cNvSpPr>
            <a:spLocks noGrp="1"/>
          </p:cNvSpPr>
          <p:nvPr>
            <p:ph type="body" sz="quarter" idx="14"/>
          </p:nvPr>
        </p:nvSpPr>
        <p:spPr/>
        <p:txBody>
          <a:bodyPr/>
          <a:lstStyle/>
          <a:p>
            <a:r>
              <a:rPr lang="en-IN" dirty="0">
                <a:solidFill>
                  <a:srgbClr val="0F4061"/>
                </a:solidFill>
              </a:rPr>
              <a:t>India Polypropylene Homopolymer </a:t>
            </a:r>
            <a:r>
              <a:rPr lang="en-US" dirty="0">
                <a:solidFill>
                  <a:srgbClr val="0F4061"/>
                </a:solidFill>
              </a:rPr>
              <a:t>Demand Market Share, By Process, 2015-2030F (%)</a:t>
            </a:r>
          </a:p>
        </p:txBody>
      </p:sp>
      <p:sp>
        <p:nvSpPr>
          <p:cNvPr id="9" name="Rectangle 8">
            <a:extLst>
              <a:ext uri="{FF2B5EF4-FFF2-40B4-BE49-F238E27FC236}">
                <a16:creationId xmlns:a16="http://schemas.microsoft.com/office/drawing/2014/main" id="{C33B6708-215E-4F95-B9DB-4E28F4468F5B}"/>
              </a:ext>
            </a:extLst>
          </p:cNvPr>
          <p:cNvSpPr/>
          <p:nvPr/>
        </p:nvSpPr>
        <p:spPr>
          <a:xfrm>
            <a:off x="7088204" y="3673837"/>
            <a:ext cx="4678680" cy="276999"/>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6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Secondary Research, Expert Interviews, and TechSci Research Analysis</a:t>
            </a:r>
          </a:p>
          <a:p>
            <a:pPr algn="r"/>
            <a:r>
              <a:rPr lang="en-US" sz="6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Others include (</a:t>
            </a:r>
            <a:r>
              <a:rPr lang="en-US" sz="600" i="1" dirty="0" err="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ChloroPolypropylene</a:t>
            </a:r>
            <a:r>
              <a:rPr lang="en-US" sz="6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 Homopolymer, agrochemicals </a:t>
            </a:r>
            <a:r>
              <a:rPr lang="en-US" sz="600" i="1" dirty="0" err="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etc</a:t>
            </a:r>
            <a:r>
              <a:rPr lang="en-US" sz="6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a:t>
            </a:r>
          </a:p>
        </p:txBody>
      </p:sp>
      <p:sp>
        <p:nvSpPr>
          <p:cNvPr id="11" name="TextBox 10">
            <a:extLst>
              <a:ext uri="{FF2B5EF4-FFF2-40B4-BE49-F238E27FC236}">
                <a16:creationId xmlns:a16="http://schemas.microsoft.com/office/drawing/2014/main" id="{41058B89-7326-4B42-B6F9-F8AE253B5931}"/>
              </a:ext>
            </a:extLst>
          </p:cNvPr>
          <p:cNvSpPr txBox="1"/>
          <p:nvPr/>
        </p:nvSpPr>
        <p:spPr>
          <a:xfrm>
            <a:off x="176781" y="4020083"/>
            <a:ext cx="11590103" cy="2968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marR="0" algn="just">
              <a:lnSpc>
                <a:spcPct val="150000"/>
              </a:lnSpc>
              <a:spcBef>
                <a:spcPts val="0"/>
              </a:spcBef>
              <a:spcAft>
                <a:spcPts val="800"/>
              </a:spcAft>
            </a:pPr>
            <a:r>
              <a:rPr lang="en-IN" sz="1050" dirty="0">
                <a:effectLst/>
                <a:latin typeface="Verdana" panose="020B0604030504040204" pitchFamily="34" charset="0"/>
                <a:ea typeface="Verdana" panose="020B0604030504040204" pitchFamily="34" charset="0"/>
                <a:cs typeface="Verdana" panose="020B0604030504040204" pitchFamily="34" charset="0"/>
              </a:rPr>
              <a:t>Polypropylene Homopolymer has multiple applications in industrial as well as domestic settings. Polypropylene Homopolymer is extensively used in the chemicals and paint industries as an organic solvent for the dissolution of paints, lacquers, sealants. In household applications it used in nail polish thinners, markers, correction fluids etc. Its use as solvents in the industrial products constitute 45% of the total consumption. Polypropylene Homopolymer is also predominantly used as raw material for the manufacture of Polypropylene Homopolymer diisocyanato (TDI), chloro- and nitro-Polypropylene Homopolymer that have a market share of 43%. TDI find wide usage in the production of polyurethane foams that are used in beddings, furniture and packing materials. Chloro- and </a:t>
            </a:r>
            <a:r>
              <a:rPr lang="en-IN" sz="1050" dirty="0" err="1">
                <a:effectLst/>
                <a:latin typeface="Verdana" panose="020B0604030504040204" pitchFamily="34" charset="0"/>
                <a:ea typeface="Verdana" panose="020B0604030504040204" pitchFamily="34" charset="0"/>
                <a:cs typeface="Verdana" panose="020B0604030504040204" pitchFamily="34" charset="0"/>
              </a:rPr>
              <a:t>nitroPolypropylene</a:t>
            </a:r>
            <a:r>
              <a:rPr lang="en-IN" sz="1050" dirty="0">
                <a:effectLst/>
                <a:latin typeface="Verdana" panose="020B0604030504040204" pitchFamily="34" charset="0"/>
                <a:ea typeface="Verdana" panose="020B0604030504040204" pitchFamily="34" charset="0"/>
                <a:cs typeface="Verdana" panose="020B0604030504040204" pitchFamily="34" charset="0"/>
              </a:rPr>
              <a:t> Homopolymer are used in dyes industry and pharmaceuticals. The remaining end-user industries that consume Polypropylene Homopolymer include explosives production and agrochemicals. The demand for Polypropylene Homopolymer as solvents showed an uneven trend in the historical years that still occupied the highest niche. The demand for Polypropylene Homopolymer in this sector has declined in the current year due to limited expenditure of the domestic population during the pandemic period. Nevertheless, this demand will see an increase in the forecast period. The demand for Polypropylene Homopolymer in the manufacture of TDI and speciality chemicals of pharma sector has grown gradually in the past and will continue to grow and soon occupy the topmost slot with 50% market share by the end of 2030. This is attributed to the anticipated increase in the production of TDI due to the rise in standard of living of the domestic population and to the expected boom in pharmaceuticals following the spread of COVID19. </a:t>
            </a:r>
            <a:endParaRPr lang="en-US" sz="1050" dirty="0">
              <a:effectLst/>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4" name="Chart 13">
            <a:extLst>
              <a:ext uri="{FF2B5EF4-FFF2-40B4-BE49-F238E27FC236}">
                <a16:creationId xmlns:a16="http://schemas.microsoft.com/office/drawing/2014/main" id="{491213BB-2564-49B7-9573-CEDEEA5358E2}"/>
              </a:ext>
            </a:extLst>
          </p:cNvPr>
          <p:cNvGraphicFramePr/>
          <p:nvPr>
            <p:extLst>
              <p:ext uri="{D42A27DB-BD31-4B8C-83A1-F6EECF244321}">
                <p14:modId xmlns:p14="http://schemas.microsoft.com/office/powerpoint/2010/main" val="1865967127"/>
              </p:ext>
            </p:extLst>
          </p:nvPr>
        </p:nvGraphicFramePr>
        <p:xfrm>
          <a:off x="0" y="469830"/>
          <a:ext cx="12962337" cy="320400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02503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933856F-3944-4902-A8C8-9D8BD0AB8D22}"/>
              </a:ext>
            </a:extLst>
          </p:cNvPr>
          <p:cNvPicPr>
            <a:picLocks noChangeAspect="1" noChangeArrowheads="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bwMode="auto">
          <a:xfrm>
            <a:off x="0" y="13290"/>
            <a:ext cx="10678036" cy="684471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D00A618-DF37-472A-B9F6-31547394834D}"/>
              </a:ext>
            </a:extLst>
          </p:cNvPr>
          <p:cNvPicPr>
            <a:picLocks noChangeAspect="1"/>
          </p:cNvPicPr>
          <p:nvPr/>
        </p:nvPicPr>
        <p:blipFill rotWithShape="1">
          <a:blip r:embed="rId4">
            <a:extLst>
              <a:ext uri="{28A0092B-C50C-407E-A947-70E740481C1C}">
                <a14:useLocalDpi xmlns:a14="http://schemas.microsoft.com/office/drawing/2010/main" val="0"/>
              </a:ext>
            </a:extLst>
          </a:blip>
          <a:srcRect t="23908" b="13235"/>
          <a:stretch/>
        </p:blipFill>
        <p:spPr>
          <a:xfrm>
            <a:off x="2" y="0"/>
            <a:ext cx="12192000" cy="6858000"/>
          </a:xfrm>
          <a:prstGeom prst="rect">
            <a:avLst/>
          </a:prstGeom>
        </p:spPr>
      </p:pic>
      <p:sp>
        <p:nvSpPr>
          <p:cNvPr id="11" name="Content Placeholder 2">
            <a:extLst>
              <a:ext uri="{FF2B5EF4-FFF2-40B4-BE49-F238E27FC236}">
                <a16:creationId xmlns:a16="http://schemas.microsoft.com/office/drawing/2014/main" id="{C0174F6F-B823-4BA6-9730-8891B260DFE7}"/>
              </a:ext>
            </a:extLst>
          </p:cNvPr>
          <p:cNvSpPr txBox="1">
            <a:spLocks/>
          </p:cNvSpPr>
          <p:nvPr/>
        </p:nvSpPr>
        <p:spPr>
          <a:xfrm>
            <a:off x="9140368" y="1643852"/>
            <a:ext cx="3483937" cy="2889115"/>
          </a:xfrm>
          <a:prstGeom prst="rect">
            <a:avLst/>
          </a:prstGeom>
        </p:spPr>
        <p:txBody>
          <a:bodyPr vert="horz" lIns="91440" tIns="45720" rIns="91440" bIns="45720" rtlCol="0" anchor="b">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indent="0" defTabSz="914354">
              <a:lnSpc>
                <a:spcPct val="100000"/>
              </a:lnSpc>
              <a:spcBef>
                <a:spcPct val="0"/>
              </a:spcBef>
              <a:buNone/>
            </a:pPr>
            <a:endParaRPr lang="en-US" sz="4200" b="1" spc="-136" dirty="0">
              <a:effectLst>
                <a:outerShdw blurRad="38100" dist="38100" dir="2700000" algn="tl">
                  <a:srgbClr val="000000">
                    <a:alpha val="43137"/>
                  </a:srgbClr>
                </a:outerShdw>
              </a:effectLst>
              <a:latin typeface="+mj-lt"/>
              <a:ea typeface="+mj-ea"/>
              <a:cs typeface="+mj-cs"/>
            </a:endParaRPr>
          </a:p>
        </p:txBody>
      </p:sp>
      <p:sp>
        <p:nvSpPr>
          <p:cNvPr id="12" name="Rectangle 11">
            <a:extLst>
              <a:ext uri="{FF2B5EF4-FFF2-40B4-BE49-F238E27FC236}">
                <a16:creationId xmlns:a16="http://schemas.microsoft.com/office/drawing/2014/main" id="{F8C5CA89-8572-46ED-8C89-69686ECC5C11}"/>
              </a:ext>
            </a:extLst>
          </p:cNvPr>
          <p:cNvSpPr/>
          <p:nvPr/>
        </p:nvSpPr>
        <p:spPr>
          <a:xfrm>
            <a:off x="6615990" y="2565190"/>
            <a:ext cx="5313413" cy="1384995"/>
          </a:xfrm>
          <a:prstGeom prst="rect">
            <a:avLst/>
          </a:prstGeom>
          <a:noFill/>
        </p:spPr>
        <p:txBody>
          <a:bodyPr wrap="square">
            <a:spAutoFit/>
          </a:bodyPr>
          <a:lstStyle/>
          <a:p>
            <a:pPr lvl="0">
              <a:defRPr/>
            </a:pPr>
            <a:r>
              <a:rPr lang="en-US" sz="2800" b="1" dirty="0">
                <a:solidFill>
                  <a:schemeClr val="bg1"/>
                </a:solidFill>
                <a:effectLst>
                  <a:outerShdw blurRad="38100" dist="38100" dir="2700000" algn="tl">
                    <a:srgbClr val="000000">
                      <a:alpha val="43137"/>
                    </a:srgbClr>
                  </a:outerShdw>
                </a:effectLst>
                <a:latin typeface="Montserrat" panose="02000505000000020004" pitchFamily="2" charset="0"/>
                <a:ea typeface="Roboto" pitchFamily="2" charset="0"/>
                <a:cs typeface="Arial" panose="020B0604020202020204" pitchFamily="34" charset="0"/>
              </a:rPr>
              <a:t>INDIA POLYPROPYLENE COPOLYMER DEMAND OUTLOOK</a:t>
            </a:r>
          </a:p>
        </p:txBody>
      </p:sp>
    </p:spTree>
    <p:extLst>
      <p:ext uri="{BB962C8B-B14F-4D97-AF65-F5344CB8AC3E}">
        <p14:creationId xmlns:p14="http://schemas.microsoft.com/office/powerpoint/2010/main" val="22867152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03201" y="130467"/>
            <a:ext cx="9033564" cy="608533"/>
          </a:xfrm>
        </p:spPr>
        <p:txBody>
          <a:bodyPr>
            <a:normAutofit/>
          </a:bodyPr>
          <a:lstStyle/>
          <a:p>
            <a:r>
              <a:rPr lang="en-IN" dirty="0">
                <a:solidFill>
                  <a:srgbClr val="0F4061"/>
                </a:solidFill>
              </a:rPr>
              <a:t>India Polypropylene Copolymer Capacity, By Capacity, </a:t>
            </a:r>
            <a:r>
              <a:rPr lang="en-US" dirty="0">
                <a:solidFill>
                  <a:srgbClr val="0F4061"/>
                </a:solidFill>
              </a:rPr>
              <a:t>2015-2030F (000’ Tonnes)</a:t>
            </a:r>
          </a:p>
        </p:txBody>
      </p:sp>
      <p:graphicFrame>
        <p:nvGraphicFramePr>
          <p:cNvPr id="3" name="Table 2">
            <a:extLst>
              <a:ext uri="{FF2B5EF4-FFF2-40B4-BE49-F238E27FC236}">
                <a16:creationId xmlns:a16="http://schemas.microsoft.com/office/drawing/2014/main" id="{5D3743F4-3F5D-4412-A061-98C93C9B393A}"/>
              </a:ext>
            </a:extLst>
          </p:cNvPr>
          <p:cNvGraphicFramePr>
            <a:graphicFrameLocks noGrp="1"/>
          </p:cNvGraphicFramePr>
          <p:nvPr/>
        </p:nvGraphicFramePr>
        <p:xfrm>
          <a:off x="203201" y="739000"/>
          <a:ext cx="11418963" cy="3303873"/>
        </p:xfrm>
        <a:graphic>
          <a:graphicData uri="http://schemas.openxmlformats.org/drawingml/2006/table">
            <a:tbl>
              <a:tblPr/>
              <a:tblGrid>
                <a:gridCol w="1690451">
                  <a:extLst>
                    <a:ext uri="{9D8B030D-6E8A-4147-A177-3AD203B41FA5}">
                      <a16:colId xmlns:a16="http://schemas.microsoft.com/office/drawing/2014/main" val="1552749016"/>
                    </a:ext>
                  </a:extLst>
                </a:gridCol>
                <a:gridCol w="608032">
                  <a:extLst>
                    <a:ext uri="{9D8B030D-6E8A-4147-A177-3AD203B41FA5}">
                      <a16:colId xmlns:a16="http://schemas.microsoft.com/office/drawing/2014/main" val="3926946828"/>
                    </a:ext>
                  </a:extLst>
                </a:gridCol>
                <a:gridCol w="608032">
                  <a:extLst>
                    <a:ext uri="{9D8B030D-6E8A-4147-A177-3AD203B41FA5}">
                      <a16:colId xmlns:a16="http://schemas.microsoft.com/office/drawing/2014/main" val="4045250766"/>
                    </a:ext>
                  </a:extLst>
                </a:gridCol>
                <a:gridCol w="608032">
                  <a:extLst>
                    <a:ext uri="{9D8B030D-6E8A-4147-A177-3AD203B41FA5}">
                      <a16:colId xmlns:a16="http://schemas.microsoft.com/office/drawing/2014/main" val="1381478910"/>
                    </a:ext>
                  </a:extLst>
                </a:gridCol>
                <a:gridCol w="608032">
                  <a:extLst>
                    <a:ext uri="{9D8B030D-6E8A-4147-A177-3AD203B41FA5}">
                      <a16:colId xmlns:a16="http://schemas.microsoft.com/office/drawing/2014/main" val="2797647573"/>
                    </a:ext>
                  </a:extLst>
                </a:gridCol>
                <a:gridCol w="608032">
                  <a:extLst>
                    <a:ext uri="{9D8B030D-6E8A-4147-A177-3AD203B41FA5}">
                      <a16:colId xmlns:a16="http://schemas.microsoft.com/office/drawing/2014/main" val="2203059177"/>
                    </a:ext>
                  </a:extLst>
                </a:gridCol>
                <a:gridCol w="608032">
                  <a:extLst>
                    <a:ext uri="{9D8B030D-6E8A-4147-A177-3AD203B41FA5}">
                      <a16:colId xmlns:a16="http://schemas.microsoft.com/office/drawing/2014/main" val="927006817"/>
                    </a:ext>
                  </a:extLst>
                </a:gridCol>
                <a:gridCol w="608032">
                  <a:extLst>
                    <a:ext uri="{9D8B030D-6E8A-4147-A177-3AD203B41FA5}">
                      <a16:colId xmlns:a16="http://schemas.microsoft.com/office/drawing/2014/main" val="417093797"/>
                    </a:ext>
                  </a:extLst>
                </a:gridCol>
                <a:gridCol w="608032">
                  <a:extLst>
                    <a:ext uri="{9D8B030D-6E8A-4147-A177-3AD203B41FA5}">
                      <a16:colId xmlns:a16="http://schemas.microsoft.com/office/drawing/2014/main" val="1108806684"/>
                    </a:ext>
                  </a:extLst>
                </a:gridCol>
                <a:gridCol w="608032">
                  <a:extLst>
                    <a:ext uri="{9D8B030D-6E8A-4147-A177-3AD203B41FA5}">
                      <a16:colId xmlns:a16="http://schemas.microsoft.com/office/drawing/2014/main" val="1976392978"/>
                    </a:ext>
                  </a:extLst>
                </a:gridCol>
                <a:gridCol w="608032">
                  <a:extLst>
                    <a:ext uri="{9D8B030D-6E8A-4147-A177-3AD203B41FA5}">
                      <a16:colId xmlns:a16="http://schemas.microsoft.com/office/drawing/2014/main" val="3007405972"/>
                    </a:ext>
                  </a:extLst>
                </a:gridCol>
                <a:gridCol w="608032">
                  <a:extLst>
                    <a:ext uri="{9D8B030D-6E8A-4147-A177-3AD203B41FA5}">
                      <a16:colId xmlns:a16="http://schemas.microsoft.com/office/drawing/2014/main" val="2940811066"/>
                    </a:ext>
                  </a:extLst>
                </a:gridCol>
                <a:gridCol w="608032">
                  <a:extLst>
                    <a:ext uri="{9D8B030D-6E8A-4147-A177-3AD203B41FA5}">
                      <a16:colId xmlns:a16="http://schemas.microsoft.com/office/drawing/2014/main" val="1451047776"/>
                    </a:ext>
                  </a:extLst>
                </a:gridCol>
                <a:gridCol w="608032">
                  <a:extLst>
                    <a:ext uri="{9D8B030D-6E8A-4147-A177-3AD203B41FA5}">
                      <a16:colId xmlns:a16="http://schemas.microsoft.com/office/drawing/2014/main" val="3706394038"/>
                    </a:ext>
                  </a:extLst>
                </a:gridCol>
                <a:gridCol w="608032">
                  <a:extLst>
                    <a:ext uri="{9D8B030D-6E8A-4147-A177-3AD203B41FA5}">
                      <a16:colId xmlns:a16="http://schemas.microsoft.com/office/drawing/2014/main" val="1609598156"/>
                    </a:ext>
                  </a:extLst>
                </a:gridCol>
                <a:gridCol w="608032">
                  <a:extLst>
                    <a:ext uri="{9D8B030D-6E8A-4147-A177-3AD203B41FA5}">
                      <a16:colId xmlns:a16="http://schemas.microsoft.com/office/drawing/2014/main" val="981442608"/>
                    </a:ext>
                  </a:extLst>
                </a:gridCol>
                <a:gridCol w="608032">
                  <a:extLst>
                    <a:ext uri="{9D8B030D-6E8A-4147-A177-3AD203B41FA5}">
                      <a16:colId xmlns:a16="http://schemas.microsoft.com/office/drawing/2014/main" val="4121911898"/>
                    </a:ext>
                  </a:extLst>
                </a:gridCol>
              </a:tblGrid>
              <a:tr h="276505">
                <a:tc>
                  <a:txBody>
                    <a:bodyPr/>
                    <a:lstStyle/>
                    <a:p>
                      <a:pPr marL="91440" algn="ctr" fontAlgn="ctr"/>
                      <a:r>
                        <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Company</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2015</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2016</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2017</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2018</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2019</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2020</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2021</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2022E</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2023F</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2024F</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2025F</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2026F</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2027F</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2028F</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2029F</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2030F</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06155128"/>
                  </a:ext>
                </a:extLst>
              </a:tr>
              <a:tr h="574148">
                <a:tc>
                  <a:txBody>
                    <a:bodyPr/>
                    <a:lstStyle/>
                    <a:p>
                      <a:pPr algn="ctr" fontAlgn="b"/>
                      <a:r>
                        <a:rPr lang="en-US" sz="1000" b="0" i="0" u="none" strike="noStrike" dirty="0">
                          <a:solidFill>
                            <a:srgbClr val="000000"/>
                          </a:solidFill>
                          <a:effectLst/>
                          <a:latin typeface="Verdana" panose="020B0604030504040204" pitchFamily="34" charset="0"/>
                        </a:rPr>
                        <a:t>Reliance Industries      Limited</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rPr>
                        <a:t>100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100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100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100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100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100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100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100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127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127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127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127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127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127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127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127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867429"/>
                  </a:ext>
                </a:extLst>
              </a:tr>
              <a:tr h="614453">
                <a:tc>
                  <a:txBody>
                    <a:bodyPr/>
                    <a:lstStyle/>
                    <a:p>
                      <a:pPr algn="ctr" fontAlgn="b"/>
                      <a:r>
                        <a:rPr lang="en-US" sz="1000" b="0" i="0" u="none" strike="noStrike" dirty="0">
                          <a:solidFill>
                            <a:srgbClr val="000000"/>
                          </a:solidFill>
                          <a:effectLst/>
                          <a:latin typeface="Verdana" panose="020B0604030504040204" pitchFamily="34" charset="0"/>
                        </a:rPr>
                        <a:t>Indian Oil Corporation Limited</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rPr>
                        <a:t>35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35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rPr>
                        <a:t>35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35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rPr>
                        <a:t>35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35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35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35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35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85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85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85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85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85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85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85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2072368"/>
                  </a:ext>
                </a:extLst>
              </a:tr>
              <a:tr h="622856">
                <a:tc>
                  <a:txBody>
                    <a:bodyPr/>
                    <a:lstStyle/>
                    <a:p>
                      <a:pPr algn="ctr" fontAlgn="b"/>
                      <a:r>
                        <a:rPr lang="en-US" sz="1000" b="0" i="0" u="none" strike="noStrike" dirty="0">
                          <a:solidFill>
                            <a:srgbClr val="000000"/>
                          </a:solidFill>
                          <a:effectLst/>
                          <a:latin typeface="Verdana" panose="020B0604030504040204" pitchFamily="34" charset="0"/>
                        </a:rPr>
                        <a:t>Bharat Petroleum Corporation Limited</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75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rPr>
                        <a:t>75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rPr>
                        <a:t>75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75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75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75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75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75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rPr>
                        <a:t>75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75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rPr>
                        <a:t>75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75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75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75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75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75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63132377"/>
                  </a:ext>
                </a:extLst>
              </a:tr>
              <a:tr h="560657">
                <a:tc>
                  <a:txBody>
                    <a:bodyPr/>
                    <a:lstStyle/>
                    <a:p>
                      <a:pPr algn="ctr" fontAlgn="b"/>
                      <a:r>
                        <a:rPr lang="en-US" sz="1000" b="0" i="0" u="none" strike="noStrike" dirty="0">
                          <a:solidFill>
                            <a:srgbClr val="000000"/>
                          </a:solidFill>
                          <a:effectLst/>
                          <a:latin typeface="Verdana" panose="020B0604030504040204" pitchFamily="34" charset="0"/>
                        </a:rPr>
                        <a:t>ONGC Mangalore Petrochemicals Limited</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0566831"/>
                  </a:ext>
                </a:extLst>
              </a:tr>
              <a:tr h="655254">
                <a:tc>
                  <a:txBody>
                    <a:bodyPr/>
                    <a:lstStyle/>
                    <a:p>
                      <a:pPr algn="ctr" fontAlgn="b"/>
                      <a:r>
                        <a:rPr lang="en-US" sz="1000" b="0" i="0" u="none" strike="noStrike" dirty="0">
                          <a:solidFill>
                            <a:srgbClr val="000000"/>
                          </a:solidFill>
                          <a:effectLst/>
                          <a:latin typeface="Verdana" panose="020B0604030504040204" pitchFamily="34" charset="0"/>
                        </a:rPr>
                        <a:t>Others</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rPr>
                        <a:t>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23066983"/>
                  </a:ext>
                </a:extLst>
              </a:tr>
            </a:tbl>
          </a:graphicData>
        </a:graphic>
      </p:graphicFrame>
      <p:sp>
        <p:nvSpPr>
          <p:cNvPr id="5" name="Rectangle 4">
            <a:extLst>
              <a:ext uri="{FF2B5EF4-FFF2-40B4-BE49-F238E27FC236}">
                <a16:creationId xmlns:a16="http://schemas.microsoft.com/office/drawing/2014/main" id="{8ED624AE-55A1-427D-8112-15FED944C3BB}"/>
              </a:ext>
            </a:extLst>
          </p:cNvPr>
          <p:cNvSpPr/>
          <p:nvPr/>
        </p:nvSpPr>
        <p:spPr>
          <a:xfrm>
            <a:off x="8267805" y="4053028"/>
            <a:ext cx="3451043" cy="184666"/>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6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Secondary Research, Expert Interviews, and TechSci Research Analysis</a:t>
            </a:r>
          </a:p>
        </p:txBody>
      </p:sp>
      <p:sp>
        <p:nvSpPr>
          <p:cNvPr id="11" name="TextBox 10">
            <a:extLst>
              <a:ext uri="{FF2B5EF4-FFF2-40B4-BE49-F238E27FC236}">
                <a16:creationId xmlns:a16="http://schemas.microsoft.com/office/drawing/2014/main" id="{BB84C834-2334-4801-8A10-11AFEA3088DA}"/>
              </a:ext>
            </a:extLst>
          </p:cNvPr>
          <p:cNvSpPr txBox="1"/>
          <p:nvPr/>
        </p:nvSpPr>
        <p:spPr>
          <a:xfrm>
            <a:off x="203200" y="4237694"/>
            <a:ext cx="11418963" cy="21203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171450" marR="0" indent="-171450" algn="just">
              <a:lnSpc>
                <a:spcPct val="150000"/>
              </a:lnSpc>
              <a:spcBef>
                <a:spcPts val="0"/>
              </a:spcBef>
              <a:spcAft>
                <a:spcPts val="800"/>
              </a:spcAft>
              <a:buFont typeface="Arial" panose="020B0604020202020204" pitchFamily="34" charset="0"/>
              <a:buChar char="•"/>
            </a:pPr>
            <a:r>
              <a:rPr lang="en-IN" sz="1000" dirty="0">
                <a:effectLst/>
                <a:latin typeface="Veradana"/>
                <a:ea typeface="Calibri" panose="020F0502020204030204" pitchFamily="34" charset="0"/>
                <a:cs typeface="Times New Roman" panose="02020603050405020304" pitchFamily="18" charset="0"/>
              </a:rPr>
              <a:t>Reliance Industries Ltd. (RIL) is the biggest producer of Polypropylene Homopolymer in India with the installed capacity of 100 KTPA that contributes to 35% of India’s total installed capacities. As a part of its plan to enhance the production of petrochemical product line Reliance has built a new crude oil to chemicals (COTC) complex which is expected to come into operation by the end of the year 2022. The COTC complex is equipped with a multi-zone catalytic cracking (MCC) unit that is designed to convert the crude oil and hydrocarbon feedstocks to ethylene, propylene and BTX (benzene, Polypropylene Homopolymer and xylene). This newly commissioned MCC unit will render an extraction capacity of 27 KTPA Polypropylene Homopolymer. </a:t>
            </a:r>
            <a:endParaRPr lang="en-US" sz="1000" dirty="0">
              <a:effectLst/>
              <a:latin typeface="Veradana"/>
              <a:ea typeface="Calibri" panose="020F0502020204030204" pitchFamily="34" charset="0"/>
              <a:cs typeface="Times New Roman" panose="02020603050405020304" pitchFamily="18" charset="0"/>
            </a:endParaRPr>
          </a:p>
          <a:p>
            <a:pPr marL="171450" marR="0" indent="-171450" algn="just">
              <a:lnSpc>
                <a:spcPct val="150000"/>
              </a:lnSpc>
              <a:spcBef>
                <a:spcPts val="0"/>
              </a:spcBef>
              <a:spcAft>
                <a:spcPts val="800"/>
              </a:spcAft>
              <a:buFont typeface="Arial" panose="020B0604020202020204" pitchFamily="34" charset="0"/>
              <a:buChar char="•"/>
            </a:pPr>
            <a:r>
              <a:rPr lang="en-IN" sz="1000" dirty="0">
                <a:effectLst/>
                <a:latin typeface="Veradana"/>
                <a:ea typeface="Calibri" panose="020F0502020204030204" pitchFamily="34" charset="0"/>
                <a:cs typeface="Times New Roman" panose="02020603050405020304" pitchFamily="18" charset="0"/>
              </a:rPr>
              <a:t>Indian Oil Corporation Ltd. (IOCL) has sanctioned the investment of Rs. 13,805 crores for building the para-xylene and purified terephthalic acid (PX-PTA) complex. The complex will also have a Polypropylene Homopolymer plant with installed capacity of 50 KTPA which is expected to begin in the year 2024. IOCL currently has the installed capacity of 35 KTPA.</a:t>
            </a:r>
            <a:endParaRPr lang="en-US" sz="1000" dirty="0">
              <a:effectLst/>
              <a:latin typeface="Veradana"/>
              <a:ea typeface="Calibri" panose="020F0502020204030204" pitchFamily="34" charset="0"/>
              <a:cs typeface="Times New Roman" panose="02020603050405020304" pitchFamily="18" charset="0"/>
            </a:endParaRPr>
          </a:p>
          <a:p>
            <a:pPr marL="171450" marR="0" indent="-171450" algn="just">
              <a:lnSpc>
                <a:spcPct val="150000"/>
              </a:lnSpc>
              <a:spcBef>
                <a:spcPts val="0"/>
              </a:spcBef>
              <a:spcAft>
                <a:spcPts val="800"/>
              </a:spcAft>
              <a:buFont typeface="Arial" panose="020B0604020202020204" pitchFamily="34" charset="0"/>
              <a:buChar char="•"/>
            </a:pPr>
            <a:r>
              <a:rPr lang="en-IN" sz="1000" dirty="0">
                <a:effectLst/>
                <a:latin typeface="Veradana"/>
                <a:ea typeface="Calibri" panose="020F0502020204030204" pitchFamily="34" charset="0"/>
                <a:cs typeface="Times New Roman" panose="02020603050405020304" pitchFamily="18" charset="0"/>
              </a:rPr>
              <a:t>The other major key players include Bharat Petroleum Corporation Ltd. (BPCL) and ONGC Mangalore Petroleum Ltd. (OMPL) with the installed capacities of 75 KTPA and 60 KTPA, respectively. No major expansions in the petrochemical section are planned on their account.</a:t>
            </a:r>
            <a:endParaRPr lang="en-US" sz="1000" dirty="0">
              <a:effectLst/>
              <a:latin typeface="Veradana"/>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18765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ext uri="{D42A27DB-BD31-4B8C-83A1-F6EECF244321}">
                <p14:modId xmlns:p14="http://schemas.microsoft.com/office/powerpoint/2010/main" val="2687851216"/>
              </p:ext>
            </p:extLst>
          </p:nvPr>
        </p:nvGraphicFramePr>
        <p:xfrm>
          <a:off x="0" y="699527"/>
          <a:ext cx="12192001" cy="6019335"/>
        </p:xfrm>
        <a:graphic>
          <a:graphicData uri="http://schemas.openxmlformats.org/drawingml/2006/table">
            <a:tbl>
              <a:tblPr firstRow="1" bandRow="1">
                <a:tableStyleId>{93296810-A885-4BE3-A3E7-6D5BEEA58F35}</a:tableStyleId>
              </a:tblPr>
              <a:tblGrid>
                <a:gridCol w="676189">
                  <a:extLst>
                    <a:ext uri="{9D8B030D-6E8A-4147-A177-3AD203B41FA5}">
                      <a16:colId xmlns:a16="http://schemas.microsoft.com/office/drawing/2014/main" val="20000"/>
                    </a:ext>
                  </a:extLst>
                </a:gridCol>
                <a:gridCol w="500058">
                  <a:extLst>
                    <a:ext uri="{9D8B030D-6E8A-4147-A177-3AD203B41FA5}">
                      <a16:colId xmlns:a16="http://schemas.microsoft.com/office/drawing/2014/main" val="20001"/>
                    </a:ext>
                  </a:extLst>
                </a:gridCol>
                <a:gridCol w="594273">
                  <a:extLst>
                    <a:ext uri="{9D8B030D-6E8A-4147-A177-3AD203B41FA5}">
                      <a16:colId xmlns:a16="http://schemas.microsoft.com/office/drawing/2014/main" val="258567371"/>
                    </a:ext>
                  </a:extLst>
                </a:gridCol>
                <a:gridCol w="9371095">
                  <a:extLst>
                    <a:ext uri="{9D8B030D-6E8A-4147-A177-3AD203B41FA5}">
                      <a16:colId xmlns:a16="http://schemas.microsoft.com/office/drawing/2014/main" val="3074698933"/>
                    </a:ext>
                  </a:extLst>
                </a:gridCol>
                <a:gridCol w="1050386">
                  <a:extLst>
                    <a:ext uri="{9D8B030D-6E8A-4147-A177-3AD203B41FA5}">
                      <a16:colId xmlns:a16="http://schemas.microsoft.com/office/drawing/2014/main" val="2208390875"/>
                    </a:ext>
                  </a:extLst>
                </a:gridCol>
              </a:tblGrid>
              <a:tr h="286635">
                <a:tc>
                  <a:txBody>
                    <a:bodyPr/>
                    <a:lstStyle/>
                    <a:p>
                      <a:pPr algn="l">
                        <a:lnSpc>
                          <a:spcPct val="100000"/>
                        </a:lnSpc>
                      </a:pPr>
                      <a:r>
                        <a:rPr lang="en-US" sz="1100" dirty="0">
                          <a:latin typeface="Verdana" panose="020B0604030504040204" pitchFamily="34" charset="0"/>
                          <a:ea typeface="Verdana" panose="020B0604030504040204" pitchFamily="34" charset="0"/>
                          <a:cs typeface="Verdana" panose="020B0604030504040204" pitchFamily="34" charset="0"/>
                        </a:rPr>
                        <a:t>S.</a:t>
                      </a:r>
                      <a:r>
                        <a:rPr lang="en-US" sz="1100" baseline="0" dirty="0">
                          <a:latin typeface="Verdana" panose="020B0604030504040204" pitchFamily="34" charset="0"/>
                          <a:ea typeface="Verdana" panose="020B0604030504040204" pitchFamily="34" charset="0"/>
                          <a:cs typeface="Verdana" panose="020B0604030504040204" pitchFamily="34" charset="0"/>
                        </a:rPr>
                        <a:t> No.</a:t>
                      </a:r>
                      <a:endParaRPr lang="en-US" sz="11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gridSpan="3">
                  <a:txBody>
                    <a:bodyPr/>
                    <a:lstStyle/>
                    <a:p>
                      <a:pPr algn="ctr">
                        <a:lnSpc>
                          <a:spcPct val="100000"/>
                        </a:lnSpc>
                      </a:pPr>
                      <a:r>
                        <a:rPr lang="en-IN" sz="1100" kern="1200" dirty="0">
                          <a:latin typeface="Verdana" panose="020B0604030504040204" pitchFamily="34" charset="0"/>
                          <a:ea typeface="Verdana" panose="020B0604030504040204" pitchFamily="34" charset="0"/>
                          <a:cs typeface="Verdana" panose="020B0604030504040204" pitchFamily="34" charset="0"/>
                        </a:rPr>
                        <a:t>Contents</a:t>
                      </a:r>
                      <a:endParaRPr lang="en-IN" sz="11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hMerge="1">
                  <a:txBody>
                    <a:bodyPr/>
                    <a:lstStyle/>
                    <a:p>
                      <a:endParaRPr lang="en-US"/>
                    </a:p>
                  </a:txBody>
                  <a:tcPr/>
                </a:tc>
                <a:tc hMerge="1">
                  <a:txBody>
                    <a:bodyPr/>
                    <a:lstStyle/>
                    <a:p>
                      <a:endParaRPr lang="en-US"/>
                    </a:p>
                  </a:txBody>
                  <a:tcPr>
                    <a:lnL w="12700" cmpd="sng">
                      <a:noFill/>
                    </a:lnL>
                  </a:tcPr>
                </a:tc>
                <a:tc>
                  <a:txBody>
                    <a:bodyPr/>
                    <a:lstStyle/>
                    <a:p>
                      <a:pPr algn="ctr">
                        <a:lnSpc>
                          <a:spcPct val="100000"/>
                        </a:lnSpc>
                      </a:pPr>
                      <a:r>
                        <a:rPr lang="en-US" sz="1100" b="1" dirty="0">
                          <a:solidFill>
                            <a:schemeClr val="bg1"/>
                          </a:solidFill>
                          <a:latin typeface="Verdana" panose="020B0604030504040204" pitchFamily="34" charset="0"/>
                          <a:ea typeface="Verdana" panose="020B0604030504040204" pitchFamily="34" charset="0"/>
                          <a:cs typeface="Verdana" panose="020B0604030504040204" pitchFamily="34" charset="0"/>
                        </a:rPr>
                        <a:t>Page No</a:t>
                      </a:r>
                      <a:endParaRPr lang="en-IN" sz="11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0000"/>
                  </a:ext>
                </a:extLst>
              </a:tr>
              <a:tr h="286635">
                <a:tc>
                  <a:txBody>
                    <a:bodyPr/>
                    <a:lstStyle/>
                    <a:p>
                      <a:pPr algn="ctr">
                        <a:lnSpc>
                          <a:spcPct val="100000"/>
                        </a:lnSpc>
                      </a:pPr>
                      <a:r>
                        <a:rPr lang="en-US" sz="1100" b="1" dirty="0">
                          <a:solidFill>
                            <a:schemeClr val="tx1"/>
                          </a:solidFill>
                          <a:latin typeface="Verdana" panose="020B0604030504040204" pitchFamily="34" charset="0"/>
                          <a:ea typeface="Verdana" panose="020B0604030504040204" pitchFamily="34" charset="0"/>
                          <a:cs typeface="Verdana" panose="020B0604030504040204" pitchFamily="34" charset="0"/>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just" fontAlgn="ctr"/>
                      <a:r>
                        <a:rPr lang="en-IN" sz="1100" b="1"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Product &amp; Technology Overview</a:t>
                      </a:r>
                      <a:endParaRPr lang="en-IN" sz="11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lnL w="12700" cmpd="sng">
                      <a:noFill/>
                    </a:lnL>
                  </a:tcPr>
                </a:tc>
                <a:tc>
                  <a:txBody>
                    <a:bodyPr/>
                    <a:lstStyle/>
                    <a:p>
                      <a:pPr algn="ctr" fontAlgn="ctr"/>
                      <a:r>
                        <a:rPr lang="en-US" sz="11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4</a:t>
                      </a:r>
                      <a:endParaRPr lang="en-IN" sz="11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6635">
                <a:tc>
                  <a:txBody>
                    <a:bodyPr/>
                    <a:lstStyle/>
                    <a:p>
                      <a:pPr algn="ctr">
                        <a:lnSpc>
                          <a:spcPct val="100000"/>
                        </a:lnSpc>
                      </a:pPr>
                      <a:r>
                        <a:rPr lang="en-US" sz="1100" b="1" dirty="0">
                          <a:solidFill>
                            <a:schemeClr val="tx1"/>
                          </a:solidFill>
                          <a:latin typeface="Verdana" panose="020B0604030504040204" pitchFamily="34" charset="0"/>
                          <a:ea typeface="Verdana" panose="020B0604030504040204" pitchFamily="34" charset="0"/>
                          <a:cs typeface="Verdana" panose="020B0604030504040204" pitchFamily="34" charset="0"/>
                        </a:rPr>
                        <a:t>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just" fontAlgn="ctr"/>
                      <a:r>
                        <a:rPr lang="en-IN" sz="1100" b="1"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India Polypropylene Homopolymer Outlook, 2015-2030F</a:t>
                      </a:r>
                      <a:endParaRPr lang="en-IN" sz="11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lnL w="12700" cmpd="sng">
                      <a:noFill/>
                    </a:lnL>
                  </a:tcPr>
                </a:tc>
                <a:tc>
                  <a:txBody>
                    <a:bodyPr/>
                    <a:lstStyle/>
                    <a:p>
                      <a:pPr algn="ctr" fontAlgn="ctr"/>
                      <a:r>
                        <a:rPr lang="en-US" sz="11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6</a:t>
                      </a:r>
                      <a:endParaRPr lang="en-IN" sz="11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6981307"/>
                  </a:ext>
                </a:extLst>
              </a:tr>
              <a:tr h="28663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r>
                        <a:rPr lang="en-IN" sz="11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2.1.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just" defTabSz="914400" rtl="0" eaLnBrk="1" fontAlgn="ctr" latinLnBrk="0" hangingPunct="1"/>
                      <a:r>
                        <a:rPr lang="en-IN" sz="1100" b="0" i="0" u="none" strike="noStrike" spc="15">
                          <a:solidFill>
                            <a:schemeClr val="tx1"/>
                          </a:solidFill>
                          <a:effectLst/>
                          <a:latin typeface="Verdana" panose="020B0604030504040204" pitchFamily="34" charset="0"/>
                          <a:ea typeface="Verdana" panose="020B0604030504040204" pitchFamily="34" charset="0"/>
                          <a:cs typeface="Verdana" panose="020B0604030504040204" pitchFamily="34" charset="0"/>
                        </a:rPr>
                        <a:t> Capacity, By Volume</a:t>
                      </a:r>
                      <a:endParaRPr lang="en-IN" sz="11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tcPr>
                </a:tc>
                <a:tc>
                  <a:txBody>
                    <a:bodyPr/>
                    <a:lstStyle/>
                    <a:p>
                      <a:pPr marL="0" algn="ctr" defTabSz="914400" rtl="0" eaLnBrk="1" fontAlgn="ctr" latinLnBrk="0" hangingPunct="1"/>
                      <a:endParaRPr lang="en-IN" sz="11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1995788"/>
                  </a:ext>
                </a:extLst>
              </a:tr>
              <a:tr h="286635">
                <a:tc>
                  <a:txBody>
                    <a:bodyPr/>
                    <a:lstStyle/>
                    <a:p>
                      <a:pPr marL="0" marR="0" indent="0" algn="just" defTabSz="914400" rtl="0" eaLnBrk="1" fontAlgn="ctr" latinLnBrk="0" hangingPunct="1">
                        <a:lnSpc>
                          <a:spcPct val="100000"/>
                        </a:lnSpc>
                        <a:spcBef>
                          <a:spcPts val="0"/>
                        </a:spcBef>
                        <a:spcAft>
                          <a:spcPts val="0"/>
                        </a:spcAft>
                        <a:buClrTx/>
                        <a:buSzTx/>
                        <a:buFontTx/>
                        <a:buNone/>
                        <a:tabLst/>
                        <a:defRPr/>
                      </a:pPr>
                      <a:endParaRPr lang="en-US" sz="11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endParaRPr lang="en-IN" sz="11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r>
                        <a:rPr lang="en-IN" sz="1100" b="0" i="0" u="none" strike="noStrike" kern="1200" spc="15">
                          <a:solidFill>
                            <a:schemeClr val="tx1"/>
                          </a:solidFill>
                          <a:effectLst/>
                          <a:latin typeface="Verdana" panose="020B0604030504040204" pitchFamily="34" charset="0"/>
                          <a:ea typeface="Verdana" panose="020B0604030504040204" pitchFamily="34" charset="0"/>
                          <a:cs typeface="Verdana" panose="020B0604030504040204" pitchFamily="34" charset="0"/>
                        </a:rPr>
                        <a:t> 2.1.1. </a:t>
                      </a:r>
                      <a:endParaRPr lang="en-IN" sz="11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r>
                        <a:rPr lang="en-IN" sz="11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By Company</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1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7</a:t>
                      </a:r>
                      <a:endParaRPr lang="en-IN" sz="11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8488898"/>
                  </a:ext>
                </a:extLst>
              </a:tr>
              <a:tr h="286635">
                <a:tc>
                  <a:txBody>
                    <a:bodyPr/>
                    <a:lstStyle/>
                    <a:p>
                      <a:pPr marL="0" marR="0" indent="0" algn="just" defTabSz="914400" rtl="0" eaLnBrk="1" fontAlgn="ctr" latinLnBrk="0" hangingPunct="1">
                        <a:lnSpc>
                          <a:spcPct val="100000"/>
                        </a:lnSpc>
                        <a:spcBef>
                          <a:spcPts val="0"/>
                        </a:spcBef>
                        <a:spcAft>
                          <a:spcPts val="0"/>
                        </a:spcAft>
                        <a:buClrTx/>
                        <a:buSzTx/>
                        <a:buFontTx/>
                        <a:buNone/>
                        <a:tabLst/>
                        <a:defRPr/>
                      </a:pPr>
                      <a:endParaRPr lang="en-US" sz="11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endParaRPr lang="en-IN" sz="11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r>
                        <a:rPr lang="en-IN" sz="1100" b="0" i="0" u="none" strike="noStrike" kern="1200" spc="15">
                          <a:solidFill>
                            <a:schemeClr val="tx1"/>
                          </a:solidFill>
                          <a:effectLst/>
                          <a:latin typeface="Verdana" panose="020B0604030504040204" pitchFamily="34" charset="0"/>
                          <a:ea typeface="Verdana" panose="020B0604030504040204" pitchFamily="34" charset="0"/>
                          <a:cs typeface="Verdana" panose="020B0604030504040204" pitchFamily="34" charset="0"/>
                        </a:rPr>
                        <a:t> 2.1.2. </a:t>
                      </a:r>
                      <a:endParaRPr lang="en-IN" sz="11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r>
                        <a:rPr lang="en-IN" sz="11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By Location</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1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8</a:t>
                      </a:r>
                      <a:endParaRPr lang="en-IN" sz="11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4605330"/>
                  </a:ext>
                </a:extLst>
              </a:tr>
              <a:tr h="286635">
                <a:tc>
                  <a:txBody>
                    <a:bodyPr/>
                    <a:lstStyle/>
                    <a:p>
                      <a:pPr marL="0" marR="0" indent="0" algn="just" defTabSz="914400" rtl="0" eaLnBrk="1" fontAlgn="ctr" latinLnBrk="0" hangingPunct="1">
                        <a:lnSpc>
                          <a:spcPct val="100000"/>
                        </a:lnSpc>
                        <a:spcBef>
                          <a:spcPts val="0"/>
                        </a:spcBef>
                        <a:spcAft>
                          <a:spcPts val="0"/>
                        </a:spcAft>
                        <a:buClrTx/>
                        <a:buSzTx/>
                        <a:buFontTx/>
                        <a:buNone/>
                        <a:tabLst/>
                        <a:defRPr/>
                      </a:pPr>
                      <a:endParaRPr lang="en-US" sz="11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endParaRPr lang="en-IN" sz="11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r>
                        <a:rPr lang="en-IN" sz="1100" b="0" i="0" u="none" strike="noStrike" kern="1200" spc="15">
                          <a:solidFill>
                            <a:schemeClr val="tx1"/>
                          </a:solidFill>
                          <a:effectLst/>
                          <a:latin typeface="Verdana" panose="020B0604030504040204" pitchFamily="34" charset="0"/>
                          <a:ea typeface="Verdana" panose="020B0604030504040204" pitchFamily="34" charset="0"/>
                          <a:cs typeface="Verdana" panose="020B0604030504040204" pitchFamily="34" charset="0"/>
                        </a:rPr>
                        <a:t> 2.1.3. </a:t>
                      </a:r>
                      <a:endParaRPr lang="en-IN" sz="11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r>
                        <a:rPr lang="en-IN" sz="11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By Technology</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1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9</a:t>
                      </a:r>
                      <a:endParaRPr lang="en-IN" sz="11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7653120"/>
                  </a:ext>
                </a:extLst>
              </a:tr>
              <a:tr h="28663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r>
                        <a:rPr lang="en-IN" sz="11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2.2.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just" defTabSz="914400" rtl="0" eaLnBrk="1" fontAlgn="ctr" latinLnBrk="0" hangingPunct="1"/>
                      <a:r>
                        <a:rPr lang="en-IN" sz="1100" b="0"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Production </a:t>
                      </a:r>
                      <a:endParaRPr lang="en-IN" sz="11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lnT w="12700" cmpd="sng">
                      <a:noFill/>
                    </a:lnT>
                  </a:tcPr>
                </a:tc>
                <a:tc>
                  <a:txBody>
                    <a:bodyPr/>
                    <a:lstStyle/>
                    <a:p>
                      <a:pPr marL="0" algn="ctr" defTabSz="914400" rtl="0" eaLnBrk="1" fontAlgn="ctr" latinLnBrk="0" hangingPunct="1"/>
                      <a:endParaRPr lang="en-IN" sz="11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2494105"/>
                  </a:ext>
                </a:extLst>
              </a:tr>
              <a:tr h="286635">
                <a:tc>
                  <a:txBody>
                    <a:bodyPr/>
                    <a:lstStyle/>
                    <a:p>
                      <a:pPr marL="0" marR="0" indent="0" algn="just" defTabSz="914400" rtl="0" eaLnBrk="1" fontAlgn="ctr" latinLnBrk="0" hangingPunct="1">
                        <a:lnSpc>
                          <a:spcPct val="100000"/>
                        </a:lnSpc>
                        <a:spcBef>
                          <a:spcPts val="0"/>
                        </a:spcBef>
                        <a:spcAft>
                          <a:spcPts val="0"/>
                        </a:spcAft>
                        <a:buClrTx/>
                        <a:buSzTx/>
                        <a:buFontTx/>
                        <a:buNone/>
                        <a:tabLst/>
                        <a:defRPr/>
                      </a:pPr>
                      <a:endParaRPr lang="en-US" sz="11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endParaRPr lang="en-IN" sz="11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r>
                        <a:rPr lang="en-IN" sz="1100" b="0" i="0" u="none" strike="noStrike" kern="1200" spc="15">
                          <a:solidFill>
                            <a:schemeClr val="tx1"/>
                          </a:solidFill>
                          <a:effectLst/>
                          <a:latin typeface="Verdana" panose="020B0604030504040204" pitchFamily="34" charset="0"/>
                          <a:ea typeface="Verdana" panose="020B0604030504040204" pitchFamily="34" charset="0"/>
                          <a:cs typeface="Verdana" panose="020B0604030504040204" pitchFamily="34" charset="0"/>
                        </a:rPr>
                        <a:t> 2.2.1. </a:t>
                      </a:r>
                      <a:endParaRPr lang="en-IN" sz="11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r>
                        <a:rPr lang="en-IN" sz="11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By Company</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1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10</a:t>
                      </a:r>
                      <a:endParaRPr lang="en-IN" sz="11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5036740"/>
                  </a:ext>
                </a:extLst>
              </a:tr>
              <a:tr h="28663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r>
                        <a:rPr lang="en-IN" sz="11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2.3.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just" defTabSz="914400" rtl="0" eaLnBrk="1" fontAlgn="ctr" latinLnBrk="0" hangingPunct="1"/>
                      <a:r>
                        <a:rPr lang="en-IN" sz="1100" b="0"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Operating Efficiency </a:t>
                      </a:r>
                      <a:endParaRPr lang="en-IN" sz="11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lnT w="12700" cmpd="sng">
                      <a:noFill/>
                    </a:lnT>
                  </a:tcPr>
                </a:tc>
                <a:tc>
                  <a:txBody>
                    <a:bodyPr/>
                    <a:lstStyle/>
                    <a:p>
                      <a:pPr marL="0" algn="ctr" defTabSz="914400" rtl="0" eaLnBrk="1" fontAlgn="ctr" latinLnBrk="0" hangingPunct="1"/>
                      <a:endParaRPr lang="en-IN" sz="11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5434321"/>
                  </a:ext>
                </a:extLst>
              </a:tr>
              <a:tr h="286635">
                <a:tc>
                  <a:txBody>
                    <a:bodyPr/>
                    <a:lstStyle/>
                    <a:p>
                      <a:pPr marL="0" marR="0" indent="0" algn="just" defTabSz="914400" rtl="0" eaLnBrk="1" fontAlgn="ctr" latinLnBrk="0" hangingPunct="1">
                        <a:lnSpc>
                          <a:spcPct val="100000"/>
                        </a:lnSpc>
                        <a:spcBef>
                          <a:spcPts val="0"/>
                        </a:spcBef>
                        <a:spcAft>
                          <a:spcPts val="0"/>
                        </a:spcAft>
                        <a:buClrTx/>
                        <a:buSzTx/>
                        <a:buFontTx/>
                        <a:buNone/>
                        <a:tabLst/>
                        <a:defRPr/>
                      </a:pPr>
                      <a:endParaRPr lang="en-US" sz="11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endParaRPr lang="en-IN" sz="11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r>
                        <a:rPr lang="en-IN" sz="11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2.3.1.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r>
                        <a:rPr lang="en-IN" sz="11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By Company</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1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11</a:t>
                      </a:r>
                      <a:endParaRPr lang="en-IN" sz="11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12173077"/>
                  </a:ext>
                </a:extLst>
              </a:tr>
              <a:tr h="286635">
                <a:tc>
                  <a:txBody>
                    <a:bodyPr/>
                    <a:lstStyle/>
                    <a:p>
                      <a:pPr algn="ctr">
                        <a:lnSpc>
                          <a:spcPct val="100000"/>
                        </a:lnSpc>
                      </a:pPr>
                      <a:r>
                        <a:rPr lang="en-US" sz="1100" b="1" dirty="0">
                          <a:solidFill>
                            <a:schemeClr val="tx1"/>
                          </a:solidFill>
                          <a:latin typeface="Verdana" panose="020B0604030504040204" pitchFamily="34" charset="0"/>
                          <a:ea typeface="Verdana" panose="020B0604030504040204" pitchFamily="34" charset="0"/>
                          <a:cs typeface="Verdana" panose="020B0604030504040204" pitchFamily="34" charset="0"/>
                        </a:rPr>
                        <a:t>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just" fontAlgn="ctr"/>
                      <a:r>
                        <a:rPr lang="en-IN" sz="1100" b="1"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I</a:t>
                      </a:r>
                      <a:r>
                        <a:rPr lang="en-US" sz="1100" b="1" i="0" u="none" strike="noStrike" spc="15" dirty="0" err="1">
                          <a:solidFill>
                            <a:schemeClr val="tx1"/>
                          </a:solidFill>
                          <a:effectLst/>
                          <a:latin typeface="Verdana" panose="020B0604030504040204" pitchFamily="34" charset="0"/>
                          <a:ea typeface="Verdana" panose="020B0604030504040204" pitchFamily="34" charset="0"/>
                          <a:cs typeface="Verdana" panose="020B0604030504040204" pitchFamily="34" charset="0"/>
                        </a:rPr>
                        <a:t>ndia</a:t>
                      </a:r>
                      <a:r>
                        <a:rPr lang="en-US" sz="1100" b="1"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Polypropylene Homopolymer Demand-Supply Scenario, 2015-2030F, By Volume</a:t>
                      </a:r>
                      <a:endParaRPr lang="en-IN" sz="11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lnL w="12700" cmpd="sng">
                      <a:noFill/>
                    </a:lnL>
                    <a:lnT w="12700" cmpd="sng">
                      <a:noFill/>
                    </a:lnT>
                  </a:tcPr>
                </a:tc>
                <a:tc>
                  <a:txBody>
                    <a:bodyPr/>
                    <a:lstStyle/>
                    <a:p>
                      <a:pPr algn="ctr" fontAlgn="ctr"/>
                      <a:r>
                        <a:rPr lang="en-US" sz="11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13</a:t>
                      </a:r>
                      <a:endParaRPr lang="en-IN" sz="11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8663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r>
                        <a:rPr lang="en-IN" sz="11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3.1.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just" defTabSz="914400" rtl="0" eaLnBrk="1" fontAlgn="ctr" latinLnBrk="0" hangingPunct="1"/>
                      <a:r>
                        <a:rPr lang="en-IN" sz="1100" b="0"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Demand</a:t>
                      </a:r>
                      <a:endParaRPr lang="en-IN" sz="11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tcPr>
                </a:tc>
                <a:tc>
                  <a:txBody>
                    <a:bodyPr/>
                    <a:lstStyle/>
                    <a:p>
                      <a:pPr marL="0" algn="ctr" defTabSz="914400" rtl="0" eaLnBrk="1" fontAlgn="ctr" latinLnBrk="0" hangingPunct="1"/>
                      <a:endParaRPr lang="en-IN" sz="11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3408940"/>
                  </a:ext>
                </a:extLst>
              </a:tr>
              <a:tr h="28663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r>
                        <a:rPr lang="en-IN" sz="11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3.2.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just" defTabSz="914400" rtl="0" eaLnBrk="1" fontAlgn="ctr" latinLnBrk="0" hangingPunct="1"/>
                      <a:r>
                        <a:rPr lang="en-IN" sz="1100" b="0"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Supply</a:t>
                      </a:r>
                      <a:endParaRPr lang="en-IN" sz="11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tcPr>
                </a:tc>
                <a:tc>
                  <a:txBody>
                    <a:bodyPr/>
                    <a:lstStyle/>
                    <a:p>
                      <a:pPr marL="0" algn="ctr" defTabSz="914400" rtl="0" eaLnBrk="1" fontAlgn="ctr" latinLnBrk="0" hangingPunct="1"/>
                      <a:endParaRPr lang="en-IN" sz="11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11906669"/>
                  </a:ext>
                </a:extLst>
              </a:tr>
              <a:tr h="28663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r>
                        <a:rPr lang="en-IN" sz="11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3.3.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just" defTabSz="914400" rtl="0" eaLnBrk="1" fontAlgn="ctr" latinLnBrk="0" hangingPunct="1"/>
                      <a:r>
                        <a:rPr lang="en-IN" sz="1100" b="0"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Gap</a:t>
                      </a:r>
                      <a:endParaRPr lang="en-IN" sz="11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tcPr>
                </a:tc>
                <a:tc>
                  <a:txBody>
                    <a:bodyPr/>
                    <a:lstStyle/>
                    <a:p>
                      <a:pPr marL="0" algn="ctr" defTabSz="914400" rtl="0" eaLnBrk="1" fontAlgn="ctr" latinLnBrk="0" hangingPunct="1"/>
                      <a:endParaRPr lang="en-IN" sz="11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1889472"/>
                  </a:ext>
                </a:extLst>
              </a:tr>
              <a:tr h="28663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r>
                        <a:rPr lang="en-IN" sz="11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3.4.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just" defTabSz="914400" rtl="0" eaLnBrk="1" fontAlgn="ctr" latinLnBrk="0" hangingPunct="1"/>
                      <a:r>
                        <a:rPr lang="en-IN" sz="1100" b="0"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Inventory</a:t>
                      </a:r>
                      <a:endParaRPr lang="en-IN" sz="11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tcPr>
                </a:tc>
                <a:tc>
                  <a:txBody>
                    <a:bodyPr/>
                    <a:lstStyle/>
                    <a:p>
                      <a:pPr marL="0" algn="ctr" defTabSz="914400" rtl="0" eaLnBrk="1" fontAlgn="ctr" latinLnBrk="0" hangingPunct="1"/>
                      <a:endParaRPr lang="en-IN" sz="11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9643253"/>
                  </a:ext>
                </a:extLst>
              </a:tr>
              <a:tr h="28663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just" fontAlgn="ctr"/>
                      <a:r>
                        <a:rPr lang="en-IN" sz="1100" b="1"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US" sz="1100" b="1"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India Polypropylene Homopolymer Demand Outlook, 2015-2030F, By Volume</a:t>
                      </a:r>
                      <a:endParaRPr lang="en-IN" sz="11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lnL w="12700" cmpd="sng">
                      <a:noFill/>
                    </a:lnL>
                  </a:tcPr>
                </a:tc>
                <a:tc>
                  <a:txBody>
                    <a:bodyPr/>
                    <a:lstStyle/>
                    <a:p>
                      <a:pPr algn="ctr" fontAlgn="ctr"/>
                      <a:r>
                        <a:rPr lang="en-US" sz="11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15</a:t>
                      </a:r>
                      <a:endParaRPr lang="en-IN" sz="11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0280010"/>
                  </a:ext>
                </a:extLst>
              </a:tr>
              <a:tr h="28663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r>
                        <a:rPr lang="en-IN" sz="11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4.1.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just" defTabSz="914400" rtl="0" eaLnBrk="1" fontAlgn="ctr" latinLnBrk="0" hangingPunct="1"/>
                      <a:r>
                        <a:rPr lang="en-IN" sz="1100" b="0"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US" sz="1100" b="0"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By Derivative</a:t>
                      </a:r>
                      <a:endParaRPr lang="en-IN" sz="11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tcPr>
                </a:tc>
                <a:tc>
                  <a:txBody>
                    <a:bodyPr/>
                    <a:lstStyle/>
                    <a:p>
                      <a:pPr marL="0" algn="ctr" defTabSz="914400" rtl="0" eaLnBrk="1" fontAlgn="ctr" latinLnBrk="0" hangingPunct="1"/>
                      <a:r>
                        <a:rPr lang="en-US" sz="11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16</a:t>
                      </a:r>
                      <a:endParaRPr lang="en-IN" sz="11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484731"/>
                  </a:ext>
                </a:extLst>
              </a:tr>
              <a:tr h="28663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r>
                        <a:rPr lang="en-IN" sz="11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4.3.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just" defTabSz="914400" rtl="0" eaLnBrk="1" fontAlgn="ctr" latinLnBrk="0" hangingPunct="1"/>
                      <a:r>
                        <a:rPr lang="en-IN" sz="1100" b="0"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US" sz="1100" b="0"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By Sales Channel</a:t>
                      </a:r>
                      <a:endParaRPr lang="en-IN" sz="11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tcPr>
                </a:tc>
                <a:tc>
                  <a:txBody>
                    <a:bodyPr/>
                    <a:lstStyle/>
                    <a:p>
                      <a:pPr marL="0" algn="ctr" defTabSz="914400" rtl="0" eaLnBrk="1" fontAlgn="ctr" latinLnBrk="0" hangingPunct="1"/>
                      <a:r>
                        <a:rPr lang="en-US" sz="11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17</a:t>
                      </a:r>
                      <a:endParaRPr lang="en-IN" sz="11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3835604"/>
                  </a:ext>
                </a:extLst>
              </a:tr>
              <a:tr h="28663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r>
                        <a:rPr lang="en-IN" sz="11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4.4.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just" defTabSz="914400" rtl="0" eaLnBrk="1" fontAlgn="ctr" latinLnBrk="0" hangingPunct="1"/>
                      <a:r>
                        <a:rPr lang="en-IN" sz="1100" b="0"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US" sz="1100" b="0"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By Region</a:t>
                      </a:r>
                      <a:endParaRPr lang="en-IN" sz="11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tcPr>
                </a:tc>
                <a:tc>
                  <a:txBody>
                    <a:bodyPr/>
                    <a:lstStyle/>
                    <a:p>
                      <a:pPr marL="0" algn="ctr" defTabSz="914400" rtl="0" eaLnBrk="1" fontAlgn="ctr" latinLnBrk="0" hangingPunct="1"/>
                      <a:r>
                        <a:rPr lang="en-US" sz="11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18</a:t>
                      </a:r>
                      <a:endParaRPr lang="en-IN" sz="11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409965"/>
                  </a:ext>
                </a:extLst>
              </a:tr>
              <a:tr h="28663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r>
                        <a:rPr lang="en-IN" sz="11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4.5.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just" defTabSz="914400" rtl="0" eaLnBrk="1" fontAlgn="ctr" latinLnBrk="0" hangingPunct="1"/>
                      <a:r>
                        <a:rPr lang="en-IN" sz="1100" b="0"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US" sz="1100" b="0"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By Company</a:t>
                      </a:r>
                      <a:endParaRPr lang="en-IN" sz="11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tcPr>
                </a:tc>
                <a:tc>
                  <a:txBody>
                    <a:bodyPr/>
                    <a:lstStyle/>
                    <a:p>
                      <a:pPr marL="0" algn="ctr" defTabSz="914400" rtl="0" eaLnBrk="1" fontAlgn="ctr" latinLnBrk="0" hangingPunct="1"/>
                      <a:r>
                        <a:rPr lang="en-US" sz="11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19</a:t>
                      </a:r>
                      <a:endParaRPr lang="en-IN" sz="11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66096322"/>
                  </a:ext>
                </a:extLst>
              </a:tr>
            </a:tbl>
          </a:graphicData>
        </a:graphic>
      </p:graphicFrame>
      <p:sp>
        <p:nvSpPr>
          <p:cNvPr id="7" name="Text Placeholder 3">
            <a:extLst>
              <a:ext uri="{FF2B5EF4-FFF2-40B4-BE49-F238E27FC236}">
                <a16:creationId xmlns:a16="http://schemas.microsoft.com/office/drawing/2014/main" id="{98B7DFEE-B661-4B0D-A1C5-41618047FC4C}"/>
              </a:ext>
            </a:extLst>
          </p:cNvPr>
          <p:cNvSpPr txBox="1">
            <a:spLocks/>
          </p:cNvSpPr>
          <p:nvPr/>
        </p:nvSpPr>
        <p:spPr>
          <a:xfrm>
            <a:off x="1457804" y="242327"/>
            <a:ext cx="7863840" cy="457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tx1">
                    <a:lumMod val="85000"/>
                    <a:lumOff val="15000"/>
                  </a:schemeClr>
                </a:solidFill>
                <a:latin typeface="Montserrat" panose="02000505000000020004" pitchFamily="2" charset="0"/>
              </a:rPr>
              <a:t>Table of Contents</a:t>
            </a:r>
          </a:p>
        </p:txBody>
      </p:sp>
    </p:spTree>
    <p:extLst>
      <p:ext uri="{BB962C8B-B14F-4D97-AF65-F5344CB8AC3E}">
        <p14:creationId xmlns:p14="http://schemas.microsoft.com/office/powerpoint/2010/main" val="11414056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03201" y="130467"/>
            <a:ext cx="9046816" cy="608533"/>
          </a:xfrm>
        </p:spPr>
        <p:txBody>
          <a:bodyPr>
            <a:normAutofit/>
          </a:bodyPr>
          <a:lstStyle/>
          <a:p>
            <a:r>
              <a:rPr lang="en-IN" dirty="0">
                <a:solidFill>
                  <a:srgbClr val="0F4061"/>
                </a:solidFill>
              </a:rPr>
              <a:t>India Polypropylene Copolymer Production, </a:t>
            </a:r>
            <a:r>
              <a:rPr lang="en-US" dirty="0">
                <a:solidFill>
                  <a:srgbClr val="0F4061"/>
                </a:solidFill>
              </a:rPr>
              <a:t>By Company, 2015-2030F (000’ Tonnes)</a:t>
            </a:r>
          </a:p>
        </p:txBody>
      </p:sp>
      <p:sp>
        <p:nvSpPr>
          <p:cNvPr id="5" name="Rectangle 4">
            <a:extLst>
              <a:ext uri="{FF2B5EF4-FFF2-40B4-BE49-F238E27FC236}">
                <a16:creationId xmlns:a16="http://schemas.microsoft.com/office/drawing/2014/main" id="{8ED624AE-55A1-427D-8112-15FED944C3BB}"/>
              </a:ext>
            </a:extLst>
          </p:cNvPr>
          <p:cNvSpPr/>
          <p:nvPr/>
        </p:nvSpPr>
        <p:spPr>
          <a:xfrm>
            <a:off x="7103166" y="4729452"/>
            <a:ext cx="4615678" cy="200357"/>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6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Secondary Research, Expert Interviews, and TechSci Research Analysis</a:t>
            </a:r>
          </a:p>
        </p:txBody>
      </p:sp>
      <p:graphicFrame>
        <p:nvGraphicFramePr>
          <p:cNvPr id="7" name="Table 6">
            <a:extLst>
              <a:ext uri="{FF2B5EF4-FFF2-40B4-BE49-F238E27FC236}">
                <a16:creationId xmlns:a16="http://schemas.microsoft.com/office/drawing/2014/main" id="{DC70FFAA-7979-4024-BED6-E8445139B127}"/>
              </a:ext>
            </a:extLst>
          </p:cNvPr>
          <p:cNvGraphicFramePr>
            <a:graphicFrameLocks noGrp="1"/>
          </p:cNvGraphicFramePr>
          <p:nvPr/>
        </p:nvGraphicFramePr>
        <p:xfrm>
          <a:off x="203200" y="739000"/>
          <a:ext cx="11515645" cy="3965521"/>
        </p:xfrm>
        <a:graphic>
          <a:graphicData uri="http://schemas.openxmlformats.org/drawingml/2006/table">
            <a:tbl>
              <a:tblPr/>
              <a:tblGrid>
                <a:gridCol w="1691543">
                  <a:extLst>
                    <a:ext uri="{9D8B030D-6E8A-4147-A177-3AD203B41FA5}">
                      <a16:colId xmlns:a16="http://schemas.microsoft.com/office/drawing/2014/main" val="1552749016"/>
                    </a:ext>
                  </a:extLst>
                </a:gridCol>
                <a:gridCol w="608425">
                  <a:extLst>
                    <a:ext uri="{9D8B030D-6E8A-4147-A177-3AD203B41FA5}">
                      <a16:colId xmlns:a16="http://schemas.microsoft.com/office/drawing/2014/main" val="3926946828"/>
                    </a:ext>
                  </a:extLst>
                </a:gridCol>
                <a:gridCol w="608425">
                  <a:extLst>
                    <a:ext uri="{9D8B030D-6E8A-4147-A177-3AD203B41FA5}">
                      <a16:colId xmlns:a16="http://schemas.microsoft.com/office/drawing/2014/main" val="4045250766"/>
                    </a:ext>
                  </a:extLst>
                </a:gridCol>
                <a:gridCol w="608425">
                  <a:extLst>
                    <a:ext uri="{9D8B030D-6E8A-4147-A177-3AD203B41FA5}">
                      <a16:colId xmlns:a16="http://schemas.microsoft.com/office/drawing/2014/main" val="1381478910"/>
                    </a:ext>
                  </a:extLst>
                </a:gridCol>
                <a:gridCol w="608425">
                  <a:extLst>
                    <a:ext uri="{9D8B030D-6E8A-4147-A177-3AD203B41FA5}">
                      <a16:colId xmlns:a16="http://schemas.microsoft.com/office/drawing/2014/main" val="2797647573"/>
                    </a:ext>
                  </a:extLst>
                </a:gridCol>
                <a:gridCol w="608425">
                  <a:extLst>
                    <a:ext uri="{9D8B030D-6E8A-4147-A177-3AD203B41FA5}">
                      <a16:colId xmlns:a16="http://schemas.microsoft.com/office/drawing/2014/main" val="2203059177"/>
                    </a:ext>
                  </a:extLst>
                </a:gridCol>
                <a:gridCol w="608425">
                  <a:extLst>
                    <a:ext uri="{9D8B030D-6E8A-4147-A177-3AD203B41FA5}">
                      <a16:colId xmlns:a16="http://schemas.microsoft.com/office/drawing/2014/main" val="927006817"/>
                    </a:ext>
                  </a:extLst>
                </a:gridCol>
                <a:gridCol w="608425">
                  <a:extLst>
                    <a:ext uri="{9D8B030D-6E8A-4147-A177-3AD203B41FA5}">
                      <a16:colId xmlns:a16="http://schemas.microsoft.com/office/drawing/2014/main" val="417093797"/>
                    </a:ext>
                  </a:extLst>
                </a:gridCol>
                <a:gridCol w="608425">
                  <a:extLst>
                    <a:ext uri="{9D8B030D-6E8A-4147-A177-3AD203B41FA5}">
                      <a16:colId xmlns:a16="http://schemas.microsoft.com/office/drawing/2014/main" val="1108806684"/>
                    </a:ext>
                  </a:extLst>
                </a:gridCol>
                <a:gridCol w="608425">
                  <a:extLst>
                    <a:ext uri="{9D8B030D-6E8A-4147-A177-3AD203B41FA5}">
                      <a16:colId xmlns:a16="http://schemas.microsoft.com/office/drawing/2014/main" val="1976392978"/>
                    </a:ext>
                  </a:extLst>
                </a:gridCol>
                <a:gridCol w="608425">
                  <a:extLst>
                    <a:ext uri="{9D8B030D-6E8A-4147-A177-3AD203B41FA5}">
                      <a16:colId xmlns:a16="http://schemas.microsoft.com/office/drawing/2014/main" val="3007405972"/>
                    </a:ext>
                  </a:extLst>
                </a:gridCol>
                <a:gridCol w="608425">
                  <a:extLst>
                    <a:ext uri="{9D8B030D-6E8A-4147-A177-3AD203B41FA5}">
                      <a16:colId xmlns:a16="http://schemas.microsoft.com/office/drawing/2014/main" val="2940811066"/>
                    </a:ext>
                  </a:extLst>
                </a:gridCol>
                <a:gridCol w="608425">
                  <a:extLst>
                    <a:ext uri="{9D8B030D-6E8A-4147-A177-3AD203B41FA5}">
                      <a16:colId xmlns:a16="http://schemas.microsoft.com/office/drawing/2014/main" val="1451047776"/>
                    </a:ext>
                  </a:extLst>
                </a:gridCol>
                <a:gridCol w="608425">
                  <a:extLst>
                    <a:ext uri="{9D8B030D-6E8A-4147-A177-3AD203B41FA5}">
                      <a16:colId xmlns:a16="http://schemas.microsoft.com/office/drawing/2014/main" val="3706394038"/>
                    </a:ext>
                  </a:extLst>
                </a:gridCol>
                <a:gridCol w="608425">
                  <a:extLst>
                    <a:ext uri="{9D8B030D-6E8A-4147-A177-3AD203B41FA5}">
                      <a16:colId xmlns:a16="http://schemas.microsoft.com/office/drawing/2014/main" val="1609598156"/>
                    </a:ext>
                  </a:extLst>
                </a:gridCol>
                <a:gridCol w="608425">
                  <a:extLst>
                    <a:ext uri="{9D8B030D-6E8A-4147-A177-3AD203B41FA5}">
                      <a16:colId xmlns:a16="http://schemas.microsoft.com/office/drawing/2014/main" val="981442608"/>
                    </a:ext>
                  </a:extLst>
                </a:gridCol>
                <a:gridCol w="697727">
                  <a:extLst>
                    <a:ext uri="{9D8B030D-6E8A-4147-A177-3AD203B41FA5}">
                      <a16:colId xmlns:a16="http://schemas.microsoft.com/office/drawing/2014/main" val="4121911898"/>
                    </a:ext>
                  </a:extLst>
                </a:gridCol>
              </a:tblGrid>
              <a:tr h="305388">
                <a:tc>
                  <a:txBody>
                    <a:bodyPr/>
                    <a:lstStyle/>
                    <a:p>
                      <a:pPr marL="91440" algn="ctr" fontAlgn="ctr"/>
                      <a:r>
                        <a:rPr lang="en-US" sz="1200" b="1" i="0" u="none" strike="noStrike" kern="1200"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Company</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i="0" u="none" strike="noStrike" kern="1200"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2015</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i="0" u="none" strike="noStrike" kern="1200"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2016</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i="0" u="none" strike="noStrike" kern="1200"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2017</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i="0" u="none" strike="noStrike" kern="1200"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2018</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i="0" u="none" strike="noStrike" kern="1200"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2019</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i="0" u="none" strike="noStrike" kern="1200"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2020</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i="0" u="none" strike="noStrike" kern="1200"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2021</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i="0" u="none" strike="noStrike" kern="1200"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2022E</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i="0" u="none" strike="noStrike" kern="1200"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2023F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i="0" u="none" strike="noStrike" kern="1200"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2024F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i="0" u="none" strike="noStrike" kern="1200"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2025F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i="0" u="none" strike="noStrike" kern="1200"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2026F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i="0" u="none" strike="noStrike" kern="1200"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2027F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i="0" u="none" strike="noStrike" kern="1200"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2028F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i="0" u="none" strike="noStrike" kern="1200"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2029F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i="0" u="none" strike="noStrike" kern="1200"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2030F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06155128"/>
                  </a:ext>
                </a:extLst>
              </a:tr>
              <a:tr h="694152">
                <a:tc>
                  <a:txBody>
                    <a:bodyPr/>
                    <a:lstStyle/>
                    <a:p>
                      <a:pPr algn="ctr" fontAlgn="b"/>
                      <a:r>
                        <a:rPr lang="en-US" sz="1000" b="0" i="0" u="none" strike="noStrike" dirty="0">
                          <a:solidFill>
                            <a:srgbClr val="000000"/>
                          </a:solidFill>
                          <a:effectLst/>
                          <a:latin typeface="Verdana" panose="020B0604030504040204" pitchFamily="34" charset="0"/>
                        </a:rPr>
                        <a:t>Reliance Industries Limited</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74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80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72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74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81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85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65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90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108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110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112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113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114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115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115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116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867429"/>
                  </a:ext>
                </a:extLst>
              </a:tr>
              <a:tr h="742883">
                <a:tc>
                  <a:txBody>
                    <a:bodyPr/>
                    <a:lstStyle/>
                    <a:p>
                      <a:pPr algn="ctr" fontAlgn="b"/>
                      <a:r>
                        <a:rPr lang="en-US" sz="1000" b="0" i="0" u="none" strike="noStrike" dirty="0">
                          <a:solidFill>
                            <a:srgbClr val="000000"/>
                          </a:solidFill>
                          <a:effectLst/>
                          <a:latin typeface="Verdana" panose="020B0604030504040204" pitchFamily="34" charset="0"/>
                        </a:rPr>
                        <a:t>Indian Oil Corporation Limited</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13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dirty="0">
                          <a:solidFill>
                            <a:srgbClr val="000000"/>
                          </a:solidFill>
                          <a:effectLst/>
                          <a:latin typeface="Verdana" panose="020B0604030504040204" pitchFamily="34" charset="0"/>
                        </a:rPr>
                        <a:t>12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14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17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30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35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45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55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55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55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2072368"/>
                  </a:ext>
                </a:extLst>
              </a:tr>
              <a:tr h="753043">
                <a:tc>
                  <a:txBody>
                    <a:bodyPr/>
                    <a:lstStyle/>
                    <a:p>
                      <a:pPr algn="ctr" fontAlgn="b"/>
                      <a:r>
                        <a:rPr lang="en-US" sz="1000" b="0" i="0" u="none" strike="noStrike" dirty="0">
                          <a:solidFill>
                            <a:srgbClr val="000000"/>
                          </a:solidFill>
                          <a:effectLst/>
                          <a:latin typeface="Verdana" panose="020B0604030504040204" pitchFamily="34" charset="0"/>
                        </a:rPr>
                        <a:t>Bharat Petroleum Corporation Limited</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14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dirty="0">
                          <a:solidFill>
                            <a:srgbClr val="000000"/>
                          </a:solidFill>
                          <a:effectLst/>
                          <a:latin typeface="Verdana" panose="020B0604030504040204" pitchFamily="34" charset="0"/>
                        </a:rPr>
                        <a:t>23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16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45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45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45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45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45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45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45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45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63132377"/>
                  </a:ext>
                </a:extLst>
              </a:tr>
              <a:tr h="677843">
                <a:tc>
                  <a:txBody>
                    <a:bodyPr/>
                    <a:lstStyle/>
                    <a:p>
                      <a:pPr algn="ctr" fontAlgn="b"/>
                      <a:r>
                        <a:rPr lang="en-US" sz="1000" b="0" i="0" u="none" strike="noStrike" dirty="0">
                          <a:solidFill>
                            <a:srgbClr val="000000"/>
                          </a:solidFill>
                          <a:effectLst/>
                          <a:latin typeface="Verdana" panose="020B0604030504040204" pitchFamily="34" charset="0"/>
                        </a:rPr>
                        <a:t>ONGC Mangalore Petrochemicals Limited</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11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31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11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24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12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10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25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30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35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45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0566831"/>
                  </a:ext>
                </a:extLst>
              </a:tr>
              <a:tr h="792212">
                <a:tc>
                  <a:txBody>
                    <a:bodyPr/>
                    <a:lstStyle/>
                    <a:p>
                      <a:pPr algn="ctr" fontAlgn="b"/>
                      <a:r>
                        <a:rPr lang="en-US" sz="1000" b="0" i="0" u="none" strike="noStrike" dirty="0">
                          <a:solidFill>
                            <a:srgbClr val="000000"/>
                          </a:solidFill>
                          <a:effectLst/>
                          <a:latin typeface="Verdana" panose="020B0604030504040204" pitchFamily="34" charset="0"/>
                        </a:rPr>
                        <a:t>Others</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dirty="0">
                          <a:solidFill>
                            <a:srgbClr val="000000"/>
                          </a:solidFill>
                          <a:effectLst/>
                          <a:latin typeface="Verdana" panose="020B0604030504040204" pitchFamily="34" charset="0"/>
                        </a:rPr>
                        <a:t>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dirty="0">
                          <a:solidFill>
                            <a:srgbClr val="000000"/>
                          </a:solidFill>
                          <a:effectLst/>
                          <a:latin typeface="Verdana" panose="020B0604030504040204" pitchFamily="34" charset="0"/>
                        </a:rPr>
                        <a:t>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dirty="0">
                          <a:solidFill>
                            <a:srgbClr val="000000"/>
                          </a:solidFill>
                          <a:effectLst/>
                          <a:latin typeface="Verdana" panose="020B0604030504040204" pitchFamily="34" charset="0"/>
                        </a:rPr>
                        <a:t>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23066983"/>
                  </a:ext>
                </a:extLst>
              </a:tr>
            </a:tbl>
          </a:graphicData>
        </a:graphic>
      </p:graphicFrame>
      <p:sp>
        <p:nvSpPr>
          <p:cNvPr id="8" name="TextBox 7">
            <a:extLst>
              <a:ext uri="{FF2B5EF4-FFF2-40B4-BE49-F238E27FC236}">
                <a16:creationId xmlns:a16="http://schemas.microsoft.com/office/drawing/2014/main" id="{15E8743F-9B10-49A3-93CC-C8FF15163A10}"/>
              </a:ext>
            </a:extLst>
          </p:cNvPr>
          <p:cNvSpPr txBox="1"/>
          <p:nvPr/>
        </p:nvSpPr>
        <p:spPr>
          <a:xfrm>
            <a:off x="203198" y="5037229"/>
            <a:ext cx="11515645" cy="1335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171450" marR="0" indent="-171450" algn="just">
              <a:lnSpc>
                <a:spcPct val="150000"/>
              </a:lnSpc>
              <a:spcBef>
                <a:spcPts val="0"/>
              </a:spcBef>
              <a:spcAft>
                <a:spcPts val="800"/>
              </a:spcAft>
              <a:buFont typeface="Arial" panose="020B0604020202020204" pitchFamily="34" charset="0"/>
              <a:buChar char="•"/>
            </a:pPr>
            <a:r>
              <a:rPr lang="en-IN" sz="1100" dirty="0">
                <a:effectLst/>
                <a:latin typeface="Veradana"/>
                <a:ea typeface="Calibri" panose="020F0502020204030204" pitchFamily="34" charset="0"/>
                <a:cs typeface="Times New Roman" panose="02020603050405020304" pitchFamily="18" charset="0"/>
              </a:rPr>
              <a:t>The total production of Polypropylene Homopolymer in India in the year 2020 stood at 140.66 KT. Reliance Industries alone contributed 60% of the total production volume. A very minor impact of COVID19 spread was observed on its production volume which was only 0.3% lower than the production volume obtained in the year 2019. The major reason for this is the limited effect of COVID19 spread on the availability of feedstocks since they predominantly present on the same operation site. However, the current production is not able to meet the local demand, hence the production is expected to rise in the forecast years. The planned additions to the existing capacities will also aid in the production volume of Polypropylene Homopolymer. Production volume will supposedly see a steep rise to almost 273 KT by 2030, representing 93% of increase.</a:t>
            </a:r>
            <a:endParaRPr lang="en-US" sz="1100" dirty="0">
              <a:effectLst/>
              <a:latin typeface="Veradana"/>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56321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0AF4D8-6479-40AF-B655-10BAB508173C}"/>
              </a:ext>
            </a:extLst>
          </p:cNvPr>
          <p:cNvSpPr>
            <a:spLocks noGrp="1"/>
          </p:cNvSpPr>
          <p:nvPr>
            <p:ph type="body" sz="quarter" idx="14"/>
          </p:nvPr>
        </p:nvSpPr>
        <p:spPr/>
        <p:txBody>
          <a:bodyPr/>
          <a:lstStyle/>
          <a:p>
            <a:r>
              <a:rPr lang="en-IN" dirty="0">
                <a:solidFill>
                  <a:srgbClr val="0F4061"/>
                </a:solidFill>
              </a:rPr>
              <a:t>North India Polypropylene Copolymer </a:t>
            </a:r>
            <a:r>
              <a:rPr lang="en-US" dirty="0">
                <a:solidFill>
                  <a:srgbClr val="0F4061"/>
                </a:solidFill>
              </a:rPr>
              <a:t>Demand, By Leading State, 2015-2030F (%)</a:t>
            </a:r>
          </a:p>
        </p:txBody>
      </p:sp>
      <p:sp>
        <p:nvSpPr>
          <p:cNvPr id="9" name="Rectangle 8">
            <a:extLst>
              <a:ext uri="{FF2B5EF4-FFF2-40B4-BE49-F238E27FC236}">
                <a16:creationId xmlns:a16="http://schemas.microsoft.com/office/drawing/2014/main" id="{C33B6708-215E-4F95-B9DB-4E28F4468F5B}"/>
              </a:ext>
            </a:extLst>
          </p:cNvPr>
          <p:cNvSpPr/>
          <p:nvPr/>
        </p:nvSpPr>
        <p:spPr>
          <a:xfrm>
            <a:off x="7088204" y="3673837"/>
            <a:ext cx="4678680" cy="276999"/>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6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Secondary Research, Expert Interviews, and TechSci Research Analysis</a:t>
            </a:r>
          </a:p>
          <a:p>
            <a:pPr algn="r"/>
            <a:r>
              <a:rPr lang="en-US" sz="6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Others include Chandigarh, Jammu &amp; Kashmir, Uttarakhand </a:t>
            </a:r>
            <a:r>
              <a:rPr lang="en-US" sz="600" i="1" dirty="0" err="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etc</a:t>
            </a:r>
            <a:r>
              <a:rPr lang="en-US" sz="6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a:t>
            </a:r>
          </a:p>
        </p:txBody>
      </p:sp>
      <p:sp>
        <p:nvSpPr>
          <p:cNvPr id="11" name="TextBox 10">
            <a:extLst>
              <a:ext uri="{FF2B5EF4-FFF2-40B4-BE49-F238E27FC236}">
                <a16:creationId xmlns:a16="http://schemas.microsoft.com/office/drawing/2014/main" id="{41058B89-7326-4B42-B6F9-F8AE253B5931}"/>
              </a:ext>
            </a:extLst>
          </p:cNvPr>
          <p:cNvSpPr txBox="1"/>
          <p:nvPr/>
        </p:nvSpPr>
        <p:spPr>
          <a:xfrm>
            <a:off x="176781" y="4020083"/>
            <a:ext cx="11590103" cy="2968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marR="0" algn="just">
              <a:lnSpc>
                <a:spcPct val="150000"/>
              </a:lnSpc>
              <a:spcBef>
                <a:spcPts val="0"/>
              </a:spcBef>
              <a:spcAft>
                <a:spcPts val="800"/>
              </a:spcAft>
            </a:pPr>
            <a:r>
              <a:rPr lang="en-IN" sz="1050" dirty="0">
                <a:effectLst/>
                <a:latin typeface="Verdana" panose="020B0604030504040204" pitchFamily="34" charset="0"/>
                <a:ea typeface="Verdana" panose="020B0604030504040204" pitchFamily="34" charset="0"/>
                <a:cs typeface="Verdana" panose="020B0604030504040204" pitchFamily="34" charset="0"/>
              </a:rPr>
              <a:t>Polypropylene Homopolymer has multiple applications in industrial as well as domestic settings. Polypropylene Homopolymer is extensively used in the chemicals and paint industries as an organic solvent for the dissolution of paints, lacquers, sealants. In household applications it used in nail polish thinners, markers, correction fluids etc. Its use as solvents in the industrial products constitute 45% of the total consumption. Polypropylene Homopolymer is also predominantly used as raw material for the manufacture of Polypropylene Homopolymer diisocyanato (TDI), chloro- and nitro-Polypropylene Homopolymer that have a market share of 43%. TDI find wide usage in the production of polyurethane foams that are used in beddings, furniture and packing materials. Chloro- and </a:t>
            </a:r>
            <a:r>
              <a:rPr lang="en-IN" sz="1050" dirty="0" err="1">
                <a:effectLst/>
                <a:latin typeface="Verdana" panose="020B0604030504040204" pitchFamily="34" charset="0"/>
                <a:ea typeface="Verdana" panose="020B0604030504040204" pitchFamily="34" charset="0"/>
                <a:cs typeface="Verdana" panose="020B0604030504040204" pitchFamily="34" charset="0"/>
              </a:rPr>
              <a:t>nitroPolypropylene</a:t>
            </a:r>
            <a:r>
              <a:rPr lang="en-IN" sz="1050" dirty="0">
                <a:effectLst/>
                <a:latin typeface="Verdana" panose="020B0604030504040204" pitchFamily="34" charset="0"/>
                <a:ea typeface="Verdana" panose="020B0604030504040204" pitchFamily="34" charset="0"/>
                <a:cs typeface="Verdana" panose="020B0604030504040204" pitchFamily="34" charset="0"/>
              </a:rPr>
              <a:t> Homopolymer are used in dyes industry and pharmaceuticals. The remaining end-user industries that consume Polypropylene Homopolymer include explosives production and agrochemicals. The demand for Polypropylene Homopolymer as solvents showed an uneven trend in the historical years that still occupied the highest niche. The demand for Polypropylene Homopolymer in this sector has declined in the current year due to limited expenditure of the domestic population during the pandemic period. Nevertheless, this demand will see an increase in the forecast period. The demand for Polypropylene Homopolymer in the manufacture of TDI and speciality chemicals of pharma sector has grown gradually in the past and will continue to grow and soon occupy the topmost slot with 50% market share by the end of 2030. This is attributed to the anticipated increase in the production of TDI due to the rise in standard of living of the domestic population and to the expected boom in pharmaceuticals following the spread of COVID19. </a:t>
            </a:r>
            <a:endParaRPr lang="en-US" sz="1050" dirty="0">
              <a:effectLst/>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4" name="Chart 13">
            <a:extLst>
              <a:ext uri="{FF2B5EF4-FFF2-40B4-BE49-F238E27FC236}">
                <a16:creationId xmlns:a16="http://schemas.microsoft.com/office/drawing/2014/main" id="{491213BB-2564-49B7-9573-CEDEEA5358E2}"/>
              </a:ext>
            </a:extLst>
          </p:cNvPr>
          <p:cNvGraphicFramePr/>
          <p:nvPr/>
        </p:nvGraphicFramePr>
        <p:xfrm>
          <a:off x="0" y="469830"/>
          <a:ext cx="12962337" cy="313476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43455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0AF4D8-6479-40AF-B655-10BAB508173C}"/>
              </a:ext>
            </a:extLst>
          </p:cNvPr>
          <p:cNvSpPr>
            <a:spLocks noGrp="1"/>
          </p:cNvSpPr>
          <p:nvPr>
            <p:ph type="body" sz="quarter" idx="14"/>
          </p:nvPr>
        </p:nvSpPr>
        <p:spPr/>
        <p:txBody>
          <a:bodyPr/>
          <a:lstStyle/>
          <a:p>
            <a:r>
              <a:rPr lang="en-IN" dirty="0">
                <a:solidFill>
                  <a:srgbClr val="0F4061"/>
                </a:solidFill>
              </a:rPr>
              <a:t>West India Polypropylene Copolymer </a:t>
            </a:r>
            <a:r>
              <a:rPr lang="en-US" dirty="0">
                <a:solidFill>
                  <a:srgbClr val="0F4061"/>
                </a:solidFill>
              </a:rPr>
              <a:t>Demand, By Leading State, 2015-2030F (%)</a:t>
            </a:r>
          </a:p>
        </p:txBody>
      </p:sp>
      <p:sp>
        <p:nvSpPr>
          <p:cNvPr id="9" name="Rectangle 8">
            <a:extLst>
              <a:ext uri="{FF2B5EF4-FFF2-40B4-BE49-F238E27FC236}">
                <a16:creationId xmlns:a16="http://schemas.microsoft.com/office/drawing/2014/main" id="{C33B6708-215E-4F95-B9DB-4E28F4468F5B}"/>
              </a:ext>
            </a:extLst>
          </p:cNvPr>
          <p:cNvSpPr/>
          <p:nvPr/>
        </p:nvSpPr>
        <p:spPr>
          <a:xfrm>
            <a:off x="7088204" y="3673837"/>
            <a:ext cx="4678680" cy="276999"/>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6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Secondary Research, Expert Interviews, and TechSci Research Analysis</a:t>
            </a:r>
          </a:p>
          <a:p>
            <a:pPr algn="r"/>
            <a:r>
              <a:rPr lang="en-US" sz="6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Others include Goa </a:t>
            </a:r>
            <a:r>
              <a:rPr lang="en-US" sz="600" i="1" dirty="0" err="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etc</a:t>
            </a:r>
            <a:r>
              <a:rPr lang="en-US" sz="6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a:t>
            </a:r>
          </a:p>
        </p:txBody>
      </p:sp>
      <p:sp>
        <p:nvSpPr>
          <p:cNvPr id="11" name="TextBox 10">
            <a:extLst>
              <a:ext uri="{FF2B5EF4-FFF2-40B4-BE49-F238E27FC236}">
                <a16:creationId xmlns:a16="http://schemas.microsoft.com/office/drawing/2014/main" id="{41058B89-7326-4B42-B6F9-F8AE253B5931}"/>
              </a:ext>
            </a:extLst>
          </p:cNvPr>
          <p:cNvSpPr txBox="1"/>
          <p:nvPr/>
        </p:nvSpPr>
        <p:spPr>
          <a:xfrm>
            <a:off x="176781" y="4020083"/>
            <a:ext cx="11590103" cy="2968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marR="0" algn="just">
              <a:lnSpc>
                <a:spcPct val="150000"/>
              </a:lnSpc>
              <a:spcBef>
                <a:spcPts val="0"/>
              </a:spcBef>
              <a:spcAft>
                <a:spcPts val="800"/>
              </a:spcAft>
            </a:pPr>
            <a:r>
              <a:rPr lang="en-IN" sz="1050" dirty="0">
                <a:effectLst/>
                <a:latin typeface="Verdana" panose="020B0604030504040204" pitchFamily="34" charset="0"/>
                <a:ea typeface="Verdana" panose="020B0604030504040204" pitchFamily="34" charset="0"/>
                <a:cs typeface="Verdana" panose="020B0604030504040204" pitchFamily="34" charset="0"/>
              </a:rPr>
              <a:t>Polypropylene Homopolymer has multiple applications in industrial as well as domestic settings. Polypropylene Homopolymer is extensively used in the chemicals and paint industries as an organic solvent for the dissolution of paints, lacquers, sealants. In household applications it used in nail polish thinners, markers, correction fluids etc. Its use as solvents in the industrial products constitute 45% of the total consumption. Polypropylene Homopolymer is also predominantly used as raw material for the manufacture of Polypropylene Homopolymer diisocyanato (TDI), chloro- and nitro-Polypropylene Homopolymer that have a market share of 43%. TDI find wide usage in the production of polyurethane foams that are used in beddings, furniture and packing materials. Chloro- and </a:t>
            </a:r>
            <a:r>
              <a:rPr lang="en-IN" sz="1050" dirty="0" err="1">
                <a:effectLst/>
                <a:latin typeface="Verdana" panose="020B0604030504040204" pitchFamily="34" charset="0"/>
                <a:ea typeface="Verdana" panose="020B0604030504040204" pitchFamily="34" charset="0"/>
                <a:cs typeface="Verdana" panose="020B0604030504040204" pitchFamily="34" charset="0"/>
              </a:rPr>
              <a:t>nitroPolypropylene</a:t>
            </a:r>
            <a:r>
              <a:rPr lang="en-IN" sz="1050" dirty="0">
                <a:effectLst/>
                <a:latin typeface="Verdana" panose="020B0604030504040204" pitchFamily="34" charset="0"/>
                <a:ea typeface="Verdana" panose="020B0604030504040204" pitchFamily="34" charset="0"/>
                <a:cs typeface="Verdana" panose="020B0604030504040204" pitchFamily="34" charset="0"/>
              </a:rPr>
              <a:t> Homopolymer are used in dyes industry and pharmaceuticals. The remaining end-user industries that consume Polypropylene Homopolymer include explosives production and agrochemicals. The demand for Polypropylene Homopolymer as solvents showed an uneven trend in the historical years that still occupied the highest niche. The demand for Polypropylene Homopolymer in this sector has declined in the current year due to limited expenditure of the domestic population during the pandemic period. Nevertheless, this demand will see an increase in the forecast period. The demand for Polypropylene Homopolymer in the manufacture of TDI and speciality chemicals of pharma sector has grown gradually in the past and will continue to grow and soon occupy the topmost slot with 50% market share by the end of 2030. This is attributed to the anticipated increase in the production of TDI due to the rise in standard of living of the domestic population and to the expected boom in pharmaceuticals following the spread of COVID19. </a:t>
            </a:r>
            <a:endParaRPr lang="en-US" sz="1050" dirty="0">
              <a:effectLst/>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4" name="Chart 13">
            <a:extLst>
              <a:ext uri="{FF2B5EF4-FFF2-40B4-BE49-F238E27FC236}">
                <a16:creationId xmlns:a16="http://schemas.microsoft.com/office/drawing/2014/main" id="{491213BB-2564-49B7-9573-CEDEEA5358E2}"/>
              </a:ext>
            </a:extLst>
          </p:cNvPr>
          <p:cNvGraphicFramePr/>
          <p:nvPr/>
        </p:nvGraphicFramePr>
        <p:xfrm>
          <a:off x="0" y="469830"/>
          <a:ext cx="12962337" cy="313476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42247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0AF4D8-6479-40AF-B655-10BAB508173C}"/>
              </a:ext>
            </a:extLst>
          </p:cNvPr>
          <p:cNvSpPr>
            <a:spLocks noGrp="1"/>
          </p:cNvSpPr>
          <p:nvPr>
            <p:ph type="body" sz="quarter" idx="14"/>
          </p:nvPr>
        </p:nvSpPr>
        <p:spPr/>
        <p:txBody>
          <a:bodyPr/>
          <a:lstStyle/>
          <a:p>
            <a:r>
              <a:rPr lang="en-IN" dirty="0">
                <a:solidFill>
                  <a:srgbClr val="0F4061"/>
                </a:solidFill>
              </a:rPr>
              <a:t>South India Polypropylene Copolymer </a:t>
            </a:r>
            <a:r>
              <a:rPr lang="en-US" dirty="0">
                <a:solidFill>
                  <a:srgbClr val="0F4061"/>
                </a:solidFill>
              </a:rPr>
              <a:t>Demand, By Leading State, 2015-2030F (%)</a:t>
            </a:r>
          </a:p>
        </p:txBody>
      </p:sp>
      <p:sp>
        <p:nvSpPr>
          <p:cNvPr id="9" name="Rectangle 8">
            <a:extLst>
              <a:ext uri="{FF2B5EF4-FFF2-40B4-BE49-F238E27FC236}">
                <a16:creationId xmlns:a16="http://schemas.microsoft.com/office/drawing/2014/main" id="{C33B6708-215E-4F95-B9DB-4E28F4468F5B}"/>
              </a:ext>
            </a:extLst>
          </p:cNvPr>
          <p:cNvSpPr/>
          <p:nvPr/>
        </p:nvSpPr>
        <p:spPr>
          <a:xfrm>
            <a:off x="7088204" y="3673837"/>
            <a:ext cx="4678680" cy="276999"/>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6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Secondary Research, Expert Interviews, and TechSci Research Analysis</a:t>
            </a:r>
          </a:p>
          <a:p>
            <a:pPr algn="r"/>
            <a:r>
              <a:rPr lang="en-US" sz="6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Others include Andaman &amp; Nicobar Islands, Puducherry </a:t>
            </a:r>
            <a:r>
              <a:rPr lang="en-US" sz="600" i="1" dirty="0" err="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etc</a:t>
            </a:r>
            <a:r>
              <a:rPr lang="en-US" sz="6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a:t>
            </a:r>
          </a:p>
        </p:txBody>
      </p:sp>
      <p:sp>
        <p:nvSpPr>
          <p:cNvPr id="11" name="TextBox 10">
            <a:extLst>
              <a:ext uri="{FF2B5EF4-FFF2-40B4-BE49-F238E27FC236}">
                <a16:creationId xmlns:a16="http://schemas.microsoft.com/office/drawing/2014/main" id="{41058B89-7326-4B42-B6F9-F8AE253B5931}"/>
              </a:ext>
            </a:extLst>
          </p:cNvPr>
          <p:cNvSpPr txBox="1"/>
          <p:nvPr/>
        </p:nvSpPr>
        <p:spPr>
          <a:xfrm>
            <a:off x="176781" y="4020083"/>
            <a:ext cx="11590103" cy="2968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marR="0" algn="just">
              <a:lnSpc>
                <a:spcPct val="150000"/>
              </a:lnSpc>
              <a:spcBef>
                <a:spcPts val="0"/>
              </a:spcBef>
              <a:spcAft>
                <a:spcPts val="800"/>
              </a:spcAft>
            </a:pPr>
            <a:r>
              <a:rPr lang="en-IN" sz="1050" dirty="0">
                <a:effectLst/>
                <a:latin typeface="Verdana" panose="020B0604030504040204" pitchFamily="34" charset="0"/>
                <a:ea typeface="Verdana" panose="020B0604030504040204" pitchFamily="34" charset="0"/>
                <a:cs typeface="Verdana" panose="020B0604030504040204" pitchFamily="34" charset="0"/>
              </a:rPr>
              <a:t>Polypropylene Homopolymer has multiple applications in industrial as well as domestic settings. Polypropylene Homopolymer is extensively used in the chemicals and paint industries as an organic solvent for the dissolution of paints, lacquers, sealants. In household applications it used in nail polish thinners, markers, correction fluids etc. Its use as solvents in the industrial products constitute 45% of the total consumption. Polypropylene Homopolymer is also predominantly used as raw material for the manufacture of Polypropylene Homopolymer diisocyanato (TDI), chloro- and nitro-Polypropylene Homopolymer that have a market share of 43%. TDI find wide usage in the production of polyurethane foams that are used in beddings, furniture and packing materials. Chloro- and </a:t>
            </a:r>
            <a:r>
              <a:rPr lang="en-IN" sz="1050" dirty="0" err="1">
                <a:effectLst/>
                <a:latin typeface="Verdana" panose="020B0604030504040204" pitchFamily="34" charset="0"/>
                <a:ea typeface="Verdana" panose="020B0604030504040204" pitchFamily="34" charset="0"/>
                <a:cs typeface="Verdana" panose="020B0604030504040204" pitchFamily="34" charset="0"/>
              </a:rPr>
              <a:t>nitroPolypropylene</a:t>
            </a:r>
            <a:r>
              <a:rPr lang="en-IN" sz="1050" dirty="0">
                <a:effectLst/>
                <a:latin typeface="Verdana" panose="020B0604030504040204" pitchFamily="34" charset="0"/>
                <a:ea typeface="Verdana" panose="020B0604030504040204" pitchFamily="34" charset="0"/>
                <a:cs typeface="Verdana" panose="020B0604030504040204" pitchFamily="34" charset="0"/>
              </a:rPr>
              <a:t> Homopolymer are used in dyes industry and pharmaceuticals. The remaining end-user industries that consume Polypropylene Homopolymer include explosives production and agrochemicals. The demand for Polypropylene Homopolymer as solvents showed an uneven trend in the historical years that still occupied the highest niche. The demand for Polypropylene Homopolymer in this sector has declined in the current year due to limited expenditure of the domestic population during the pandemic period. Nevertheless, this demand will see an increase in the forecast period. The demand for Polypropylene Homopolymer in the manufacture of TDI and speciality chemicals of pharma sector has grown gradually in the past and will continue to grow and soon occupy the topmost slot with 50% market share by the end of 2030. This is attributed to the anticipated increase in the production of TDI due to the rise in standard of living of the domestic population and to the expected boom in pharmaceuticals following the spread of COVID19. </a:t>
            </a:r>
            <a:endParaRPr lang="en-US" sz="1050" dirty="0">
              <a:effectLst/>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4" name="Chart 13">
            <a:extLst>
              <a:ext uri="{FF2B5EF4-FFF2-40B4-BE49-F238E27FC236}">
                <a16:creationId xmlns:a16="http://schemas.microsoft.com/office/drawing/2014/main" id="{491213BB-2564-49B7-9573-CEDEEA5358E2}"/>
              </a:ext>
            </a:extLst>
          </p:cNvPr>
          <p:cNvGraphicFramePr/>
          <p:nvPr/>
        </p:nvGraphicFramePr>
        <p:xfrm>
          <a:off x="0" y="469830"/>
          <a:ext cx="12962337" cy="313476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273337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0AF4D8-6479-40AF-B655-10BAB508173C}"/>
              </a:ext>
            </a:extLst>
          </p:cNvPr>
          <p:cNvSpPr>
            <a:spLocks noGrp="1"/>
          </p:cNvSpPr>
          <p:nvPr>
            <p:ph type="body" sz="quarter" idx="14"/>
          </p:nvPr>
        </p:nvSpPr>
        <p:spPr/>
        <p:txBody>
          <a:bodyPr/>
          <a:lstStyle/>
          <a:p>
            <a:r>
              <a:rPr lang="en-IN" dirty="0">
                <a:solidFill>
                  <a:srgbClr val="0F4061"/>
                </a:solidFill>
              </a:rPr>
              <a:t>East India Polypropylene Copolymer </a:t>
            </a:r>
            <a:r>
              <a:rPr lang="en-US" dirty="0">
                <a:solidFill>
                  <a:srgbClr val="0F4061"/>
                </a:solidFill>
              </a:rPr>
              <a:t>Demand, By Leading State, 2015-2030F (%)</a:t>
            </a:r>
          </a:p>
        </p:txBody>
      </p:sp>
      <p:sp>
        <p:nvSpPr>
          <p:cNvPr id="9" name="Rectangle 8">
            <a:extLst>
              <a:ext uri="{FF2B5EF4-FFF2-40B4-BE49-F238E27FC236}">
                <a16:creationId xmlns:a16="http://schemas.microsoft.com/office/drawing/2014/main" id="{C33B6708-215E-4F95-B9DB-4E28F4468F5B}"/>
              </a:ext>
            </a:extLst>
          </p:cNvPr>
          <p:cNvSpPr/>
          <p:nvPr/>
        </p:nvSpPr>
        <p:spPr>
          <a:xfrm>
            <a:off x="7088204" y="3673837"/>
            <a:ext cx="4678680" cy="276999"/>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6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Secondary Research, Expert Interviews, and TechSci Research Analysis</a:t>
            </a:r>
          </a:p>
          <a:p>
            <a:pPr algn="r"/>
            <a:r>
              <a:rPr lang="en-US" sz="6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Others include Arunachal Pradesh, Bihar, Manipur, Meghalaya, Mizoram, Nagaland, Sikkim, Tripura </a:t>
            </a:r>
            <a:r>
              <a:rPr lang="en-US" sz="600" i="1" dirty="0" err="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etc</a:t>
            </a:r>
            <a:r>
              <a:rPr lang="en-US" sz="6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a:t>
            </a:r>
          </a:p>
        </p:txBody>
      </p:sp>
      <p:sp>
        <p:nvSpPr>
          <p:cNvPr id="11" name="TextBox 10">
            <a:extLst>
              <a:ext uri="{FF2B5EF4-FFF2-40B4-BE49-F238E27FC236}">
                <a16:creationId xmlns:a16="http://schemas.microsoft.com/office/drawing/2014/main" id="{41058B89-7326-4B42-B6F9-F8AE253B5931}"/>
              </a:ext>
            </a:extLst>
          </p:cNvPr>
          <p:cNvSpPr txBox="1"/>
          <p:nvPr/>
        </p:nvSpPr>
        <p:spPr>
          <a:xfrm>
            <a:off x="176781" y="4020083"/>
            <a:ext cx="11590103" cy="2968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marR="0" algn="just">
              <a:lnSpc>
                <a:spcPct val="150000"/>
              </a:lnSpc>
              <a:spcBef>
                <a:spcPts val="0"/>
              </a:spcBef>
              <a:spcAft>
                <a:spcPts val="800"/>
              </a:spcAft>
            </a:pPr>
            <a:r>
              <a:rPr lang="en-IN" sz="1050" dirty="0">
                <a:effectLst/>
                <a:latin typeface="Verdana" panose="020B0604030504040204" pitchFamily="34" charset="0"/>
                <a:ea typeface="Verdana" panose="020B0604030504040204" pitchFamily="34" charset="0"/>
                <a:cs typeface="Verdana" panose="020B0604030504040204" pitchFamily="34" charset="0"/>
              </a:rPr>
              <a:t>Polypropylene Homopolymer has multiple applications in industrial as well as domestic settings. Polypropylene Homopolymer is extensively used in the chemicals and paint industries as an organic solvent for the dissolution of paints, lacquers, sealants. In household applications it used in nail polish thinners, markers, correction fluids etc. Its use as solvents in the industrial products constitute 45% of the total consumption. Polypropylene Homopolymer is also predominantly used as raw material for the manufacture of Polypropylene Homopolymer diisocyanato (TDI), chloro- and nitro-Polypropylene Homopolymer that have a market share of 43%. TDI find wide usage in the production of polyurethane foams that are used in beddings, furniture and packing materials. Chloro- and </a:t>
            </a:r>
            <a:r>
              <a:rPr lang="en-IN" sz="1050" dirty="0" err="1">
                <a:effectLst/>
                <a:latin typeface="Verdana" panose="020B0604030504040204" pitchFamily="34" charset="0"/>
                <a:ea typeface="Verdana" panose="020B0604030504040204" pitchFamily="34" charset="0"/>
                <a:cs typeface="Verdana" panose="020B0604030504040204" pitchFamily="34" charset="0"/>
              </a:rPr>
              <a:t>nitroPolypropylene</a:t>
            </a:r>
            <a:r>
              <a:rPr lang="en-IN" sz="1050" dirty="0">
                <a:effectLst/>
                <a:latin typeface="Verdana" panose="020B0604030504040204" pitchFamily="34" charset="0"/>
                <a:ea typeface="Verdana" panose="020B0604030504040204" pitchFamily="34" charset="0"/>
                <a:cs typeface="Verdana" panose="020B0604030504040204" pitchFamily="34" charset="0"/>
              </a:rPr>
              <a:t> Homopolymer are used in dyes industry and pharmaceuticals. The remaining end-user industries that consume Polypropylene Homopolymer include explosives production and agrochemicals. The demand for Polypropylene Homopolymer as solvents showed an uneven trend in the historical years that still occupied the highest niche. The demand for Polypropylene Homopolymer in this sector has declined in the current year due to limited expenditure of the domestic population during the pandemic period. Nevertheless, this demand will see an increase in the forecast period. The demand for Polypropylene Homopolymer in the manufacture of TDI and speciality chemicals of pharma sector has grown gradually in the past and will continue to grow and soon occupy the topmost slot with 50% market share by the end of 2030. This is attributed to the anticipated increase in the production of TDI due to the rise in standard of living of the domestic population and to the expected boom in pharmaceuticals following the spread of COVID19. </a:t>
            </a:r>
            <a:endParaRPr lang="en-US" sz="1050" dirty="0">
              <a:effectLst/>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4" name="Chart 13">
            <a:extLst>
              <a:ext uri="{FF2B5EF4-FFF2-40B4-BE49-F238E27FC236}">
                <a16:creationId xmlns:a16="http://schemas.microsoft.com/office/drawing/2014/main" id="{491213BB-2564-49B7-9573-CEDEEA5358E2}"/>
              </a:ext>
            </a:extLst>
          </p:cNvPr>
          <p:cNvGraphicFramePr/>
          <p:nvPr/>
        </p:nvGraphicFramePr>
        <p:xfrm>
          <a:off x="0" y="469830"/>
          <a:ext cx="12962337" cy="313476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915468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6" name="Chart 315">
            <a:extLst>
              <a:ext uri="{FF2B5EF4-FFF2-40B4-BE49-F238E27FC236}">
                <a16:creationId xmlns:a16="http://schemas.microsoft.com/office/drawing/2014/main" id="{9F22111A-9D6F-403E-A5DF-B56E877C3CEE}"/>
              </a:ext>
            </a:extLst>
          </p:cNvPr>
          <p:cNvGraphicFramePr/>
          <p:nvPr/>
        </p:nvGraphicFramePr>
        <p:xfrm>
          <a:off x="344259" y="4173552"/>
          <a:ext cx="3022860" cy="140662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18" name="Chart 317">
            <a:extLst>
              <a:ext uri="{FF2B5EF4-FFF2-40B4-BE49-F238E27FC236}">
                <a16:creationId xmlns:a16="http://schemas.microsoft.com/office/drawing/2014/main" id="{41A3136B-9CFB-4147-ABE0-7C9FFDB2D3B0}"/>
              </a:ext>
            </a:extLst>
          </p:cNvPr>
          <p:cNvGraphicFramePr/>
          <p:nvPr/>
        </p:nvGraphicFramePr>
        <p:xfrm>
          <a:off x="4153685" y="3972468"/>
          <a:ext cx="3018961" cy="213558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19" name="Chart 318">
            <a:extLst>
              <a:ext uri="{FF2B5EF4-FFF2-40B4-BE49-F238E27FC236}">
                <a16:creationId xmlns:a16="http://schemas.microsoft.com/office/drawing/2014/main" id="{5BEF41B5-8BB3-480E-B33D-1B34B57797E3}"/>
              </a:ext>
            </a:extLst>
          </p:cNvPr>
          <p:cNvGraphicFramePr/>
          <p:nvPr/>
        </p:nvGraphicFramePr>
        <p:xfrm>
          <a:off x="285444" y="1257306"/>
          <a:ext cx="3062931" cy="134165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20" name="Chart 319">
            <a:extLst>
              <a:ext uri="{FF2B5EF4-FFF2-40B4-BE49-F238E27FC236}">
                <a16:creationId xmlns:a16="http://schemas.microsoft.com/office/drawing/2014/main" id="{C856F0C5-6C69-44C9-B83D-7FEAE499D43B}"/>
              </a:ext>
            </a:extLst>
          </p:cNvPr>
          <p:cNvGraphicFramePr/>
          <p:nvPr/>
        </p:nvGraphicFramePr>
        <p:xfrm>
          <a:off x="4080615" y="1182895"/>
          <a:ext cx="3081672" cy="1474556"/>
        </p:xfrm>
        <a:graphic>
          <a:graphicData uri="http://schemas.openxmlformats.org/drawingml/2006/chart">
            <c:chart xmlns:c="http://schemas.openxmlformats.org/drawingml/2006/chart" xmlns:r="http://schemas.openxmlformats.org/officeDocument/2006/relationships" r:id="rId6"/>
          </a:graphicData>
        </a:graphic>
      </p:graphicFrame>
      <p:grpSp>
        <p:nvGrpSpPr>
          <p:cNvPr id="322" name="组合 17">
            <a:extLst>
              <a:ext uri="{FF2B5EF4-FFF2-40B4-BE49-F238E27FC236}">
                <a16:creationId xmlns:a16="http://schemas.microsoft.com/office/drawing/2014/main" id="{CF4B7686-547F-4E0E-B06A-1D0C832555CD}"/>
              </a:ext>
            </a:extLst>
          </p:cNvPr>
          <p:cNvGrpSpPr/>
          <p:nvPr/>
        </p:nvGrpSpPr>
        <p:grpSpPr>
          <a:xfrm>
            <a:off x="7635846" y="659053"/>
            <a:ext cx="4139510" cy="5093649"/>
            <a:chOff x="2138550" y="1358525"/>
            <a:chExt cx="4549776" cy="5089525"/>
          </a:xfrm>
        </p:grpSpPr>
        <p:sp>
          <p:nvSpPr>
            <p:cNvPr id="323" name="Freeform 4">
              <a:extLst>
                <a:ext uri="{FF2B5EF4-FFF2-40B4-BE49-F238E27FC236}">
                  <a16:creationId xmlns:a16="http://schemas.microsoft.com/office/drawing/2014/main" id="{CA2BC908-65B4-4FA7-9D7F-B6E79BBF3CB8}"/>
                </a:ext>
              </a:extLst>
            </p:cNvPr>
            <p:cNvSpPr>
              <a:spLocks/>
            </p:cNvSpPr>
            <p:nvPr/>
          </p:nvSpPr>
          <p:spPr bwMode="auto">
            <a:xfrm>
              <a:off x="2405250" y="2572963"/>
              <a:ext cx="1343025" cy="1214438"/>
            </a:xfrm>
            <a:custGeom>
              <a:avLst/>
              <a:gdLst>
                <a:gd name="T0" fmla="*/ 0 w 4231"/>
                <a:gd name="T1" fmla="*/ 0 h 3825"/>
                <a:gd name="T2" fmla="*/ 0 w 4231"/>
                <a:gd name="T3" fmla="*/ 0 h 3825"/>
                <a:gd name="T4" fmla="*/ 0 w 4231"/>
                <a:gd name="T5" fmla="*/ 0 h 3825"/>
                <a:gd name="T6" fmla="*/ 0 w 4231"/>
                <a:gd name="T7" fmla="*/ 0 h 3825"/>
                <a:gd name="T8" fmla="*/ 0 w 4231"/>
                <a:gd name="T9" fmla="*/ 0 h 3825"/>
                <a:gd name="T10" fmla="*/ 0 w 4231"/>
                <a:gd name="T11" fmla="*/ 0 h 3825"/>
                <a:gd name="T12" fmla="*/ 0 w 4231"/>
                <a:gd name="T13" fmla="*/ 0 h 3825"/>
                <a:gd name="T14" fmla="*/ 0 w 4231"/>
                <a:gd name="T15" fmla="*/ 0 h 3825"/>
                <a:gd name="T16" fmla="*/ 0 w 4231"/>
                <a:gd name="T17" fmla="*/ 0 h 3825"/>
                <a:gd name="T18" fmla="*/ 0 w 4231"/>
                <a:gd name="T19" fmla="*/ 0 h 3825"/>
                <a:gd name="T20" fmla="*/ 0 w 4231"/>
                <a:gd name="T21" fmla="*/ 0 h 3825"/>
                <a:gd name="T22" fmla="*/ 0 w 4231"/>
                <a:gd name="T23" fmla="*/ 0 h 3825"/>
                <a:gd name="T24" fmla="*/ 0 w 4231"/>
                <a:gd name="T25" fmla="*/ 0 h 3825"/>
                <a:gd name="T26" fmla="*/ 0 w 4231"/>
                <a:gd name="T27" fmla="*/ 0 h 3825"/>
                <a:gd name="T28" fmla="*/ 0 w 4231"/>
                <a:gd name="T29" fmla="*/ 0 h 3825"/>
                <a:gd name="T30" fmla="*/ 0 w 4231"/>
                <a:gd name="T31" fmla="*/ 0 h 3825"/>
                <a:gd name="T32" fmla="*/ 0 w 4231"/>
                <a:gd name="T33" fmla="*/ 0 h 3825"/>
                <a:gd name="T34" fmla="*/ 0 w 4231"/>
                <a:gd name="T35" fmla="*/ 0 h 3825"/>
                <a:gd name="T36" fmla="*/ 0 w 4231"/>
                <a:gd name="T37" fmla="*/ 0 h 3825"/>
                <a:gd name="T38" fmla="*/ 0 w 4231"/>
                <a:gd name="T39" fmla="*/ 0 h 3825"/>
                <a:gd name="T40" fmla="*/ 0 w 4231"/>
                <a:gd name="T41" fmla="*/ 0 h 3825"/>
                <a:gd name="T42" fmla="*/ 0 w 4231"/>
                <a:gd name="T43" fmla="*/ 0 h 3825"/>
                <a:gd name="T44" fmla="*/ 0 w 4231"/>
                <a:gd name="T45" fmla="*/ 0 h 3825"/>
                <a:gd name="T46" fmla="*/ 0 w 4231"/>
                <a:gd name="T47" fmla="*/ 0 h 3825"/>
                <a:gd name="T48" fmla="*/ 0 w 4231"/>
                <a:gd name="T49" fmla="*/ 0 h 3825"/>
                <a:gd name="T50" fmla="*/ 0 w 4231"/>
                <a:gd name="T51" fmla="*/ 0 h 3825"/>
                <a:gd name="T52" fmla="*/ 0 w 4231"/>
                <a:gd name="T53" fmla="*/ 0 h 3825"/>
                <a:gd name="T54" fmla="*/ 0 w 4231"/>
                <a:gd name="T55" fmla="*/ 0 h 3825"/>
                <a:gd name="T56" fmla="*/ 0 w 4231"/>
                <a:gd name="T57" fmla="*/ 0 h 3825"/>
                <a:gd name="T58" fmla="*/ 0 w 4231"/>
                <a:gd name="T59" fmla="*/ 0 h 3825"/>
                <a:gd name="T60" fmla="*/ 0 w 4231"/>
                <a:gd name="T61" fmla="*/ 0 h 3825"/>
                <a:gd name="T62" fmla="*/ 0 w 4231"/>
                <a:gd name="T63" fmla="*/ 0 h 3825"/>
                <a:gd name="T64" fmla="*/ 0 w 4231"/>
                <a:gd name="T65" fmla="*/ 0 h 3825"/>
                <a:gd name="T66" fmla="*/ 0 w 4231"/>
                <a:gd name="T67" fmla="*/ 0 h 3825"/>
                <a:gd name="T68" fmla="*/ 0 w 4231"/>
                <a:gd name="T69" fmla="*/ 0 h 3825"/>
                <a:gd name="T70" fmla="*/ 0 w 4231"/>
                <a:gd name="T71" fmla="*/ 0 h 3825"/>
                <a:gd name="T72" fmla="*/ 0 w 4231"/>
                <a:gd name="T73" fmla="*/ 0 h 3825"/>
                <a:gd name="T74" fmla="*/ 0 w 4231"/>
                <a:gd name="T75" fmla="*/ 0 h 3825"/>
                <a:gd name="T76" fmla="*/ 0 w 4231"/>
                <a:gd name="T77" fmla="*/ 0 h 3825"/>
                <a:gd name="T78" fmla="*/ 0 w 4231"/>
                <a:gd name="T79" fmla="*/ 0 h 3825"/>
                <a:gd name="T80" fmla="*/ 0 w 4231"/>
                <a:gd name="T81" fmla="*/ 0 h 3825"/>
                <a:gd name="T82" fmla="*/ 0 w 4231"/>
                <a:gd name="T83" fmla="*/ 0 h 3825"/>
                <a:gd name="T84" fmla="*/ 0 w 4231"/>
                <a:gd name="T85" fmla="*/ 0 h 3825"/>
                <a:gd name="T86" fmla="*/ 0 w 4231"/>
                <a:gd name="T87" fmla="*/ 0 h 3825"/>
                <a:gd name="T88" fmla="*/ 0 w 4231"/>
                <a:gd name="T89" fmla="*/ 0 h 3825"/>
                <a:gd name="T90" fmla="*/ 0 w 4231"/>
                <a:gd name="T91" fmla="*/ 0 h 3825"/>
                <a:gd name="T92" fmla="*/ 0 w 4231"/>
                <a:gd name="T93" fmla="*/ 0 h 382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231" h="3825">
                  <a:moveTo>
                    <a:pt x="726" y="2859"/>
                  </a:moveTo>
                  <a:lnTo>
                    <a:pt x="646" y="2739"/>
                  </a:lnTo>
                  <a:lnTo>
                    <a:pt x="631" y="2649"/>
                  </a:lnTo>
                  <a:lnTo>
                    <a:pt x="545" y="2502"/>
                  </a:lnTo>
                  <a:lnTo>
                    <a:pt x="572" y="2430"/>
                  </a:lnTo>
                  <a:lnTo>
                    <a:pt x="500" y="2309"/>
                  </a:lnTo>
                  <a:lnTo>
                    <a:pt x="380" y="2319"/>
                  </a:lnTo>
                  <a:lnTo>
                    <a:pt x="256" y="2139"/>
                  </a:lnTo>
                  <a:lnTo>
                    <a:pt x="302" y="1994"/>
                  </a:lnTo>
                  <a:lnTo>
                    <a:pt x="336" y="1808"/>
                  </a:lnTo>
                  <a:lnTo>
                    <a:pt x="212" y="1800"/>
                  </a:lnTo>
                  <a:lnTo>
                    <a:pt x="45" y="1748"/>
                  </a:lnTo>
                  <a:lnTo>
                    <a:pt x="0" y="1662"/>
                  </a:lnTo>
                  <a:lnTo>
                    <a:pt x="18" y="1524"/>
                  </a:lnTo>
                  <a:lnTo>
                    <a:pt x="174" y="1380"/>
                  </a:lnTo>
                  <a:lnTo>
                    <a:pt x="323" y="1251"/>
                  </a:lnTo>
                  <a:lnTo>
                    <a:pt x="473" y="1032"/>
                  </a:lnTo>
                  <a:lnTo>
                    <a:pt x="542" y="1029"/>
                  </a:lnTo>
                  <a:lnTo>
                    <a:pt x="621" y="1064"/>
                  </a:lnTo>
                  <a:lnTo>
                    <a:pt x="617" y="1193"/>
                  </a:lnTo>
                  <a:lnTo>
                    <a:pt x="705" y="1229"/>
                  </a:lnTo>
                  <a:lnTo>
                    <a:pt x="915" y="1170"/>
                  </a:lnTo>
                  <a:lnTo>
                    <a:pt x="1163" y="1155"/>
                  </a:lnTo>
                  <a:lnTo>
                    <a:pt x="1250" y="999"/>
                  </a:lnTo>
                  <a:lnTo>
                    <a:pt x="1355" y="912"/>
                  </a:lnTo>
                  <a:lnTo>
                    <a:pt x="1416" y="763"/>
                  </a:lnTo>
                  <a:lnTo>
                    <a:pt x="1533" y="639"/>
                  </a:lnTo>
                  <a:lnTo>
                    <a:pt x="1659" y="624"/>
                  </a:lnTo>
                  <a:lnTo>
                    <a:pt x="1802" y="465"/>
                  </a:lnTo>
                  <a:lnTo>
                    <a:pt x="1904" y="300"/>
                  </a:lnTo>
                  <a:lnTo>
                    <a:pt x="2001" y="60"/>
                  </a:lnTo>
                  <a:lnTo>
                    <a:pt x="2211" y="0"/>
                  </a:lnTo>
                  <a:lnTo>
                    <a:pt x="2288" y="83"/>
                  </a:lnTo>
                  <a:lnTo>
                    <a:pt x="2523" y="114"/>
                  </a:lnTo>
                  <a:lnTo>
                    <a:pt x="2491" y="198"/>
                  </a:lnTo>
                  <a:lnTo>
                    <a:pt x="2550" y="285"/>
                  </a:lnTo>
                  <a:lnTo>
                    <a:pt x="2553" y="447"/>
                  </a:lnTo>
                  <a:lnTo>
                    <a:pt x="2658" y="458"/>
                  </a:lnTo>
                  <a:lnTo>
                    <a:pt x="2797" y="478"/>
                  </a:lnTo>
                  <a:lnTo>
                    <a:pt x="2931" y="453"/>
                  </a:lnTo>
                  <a:lnTo>
                    <a:pt x="2925" y="585"/>
                  </a:lnTo>
                  <a:lnTo>
                    <a:pt x="2986" y="661"/>
                  </a:lnTo>
                  <a:lnTo>
                    <a:pt x="2976" y="868"/>
                  </a:lnTo>
                  <a:lnTo>
                    <a:pt x="3124" y="976"/>
                  </a:lnTo>
                  <a:lnTo>
                    <a:pt x="3183" y="1110"/>
                  </a:lnTo>
                  <a:lnTo>
                    <a:pt x="3156" y="1255"/>
                  </a:lnTo>
                  <a:lnTo>
                    <a:pt x="3229" y="1276"/>
                  </a:lnTo>
                  <a:lnTo>
                    <a:pt x="3277" y="1139"/>
                  </a:lnTo>
                  <a:lnTo>
                    <a:pt x="3376" y="1113"/>
                  </a:lnTo>
                  <a:lnTo>
                    <a:pt x="3420" y="1200"/>
                  </a:lnTo>
                  <a:lnTo>
                    <a:pt x="3517" y="1158"/>
                  </a:lnTo>
                  <a:lnTo>
                    <a:pt x="3592" y="1059"/>
                  </a:lnTo>
                  <a:lnTo>
                    <a:pt x="3623" y="1198"/>
                  </a:lnTo>
                  <a:lnTo>
                    <a:pt x="3623" y="1358"/>
                  </a:lnTo>
                  <a:lnTo>
                    <a:pt x="3694" y="1305"/>
                  </a:lnTo>
                  <a:lnTo>
                    <a:pt x="3832" y="1320"/>
                  </a:lnTo>
                  <a:lnTo>
                    <a:pt x="3819" y="1429"/>
                  </a:lnTo>
                  <a:lnTo>
                    <a:pt x="3946" y="1594"/>
                  </a:lnTo>
                  <a:lnTo>
                    <a:pt x="3923" y="1733"/>
                  </a:lnTo>
                  <a:lnTo>
                    <a:pt x="3893" y="1828"/>
                  </a:lnTo>
                  <a:lnTo>
                    <a:pt x="3873" y="1888"/>
                  </a:lnTo>
                  <a:lnTo>
                    <a:pt x="4043" y="1813"/>
                  </a:lnTo>
                  <a:lnTo>
                    <a:pt x="4143" y="1828"/>
                  </a:lnTo>
                  <a:lnTo>
                    <a:pt x="4218" y="1783"/>
                  </a:lnTo>
                  <a:lnTo>
                    <a:pt x="4231" y="1856"/>
                  </a:lnTo>
                  <a:lnTo>
                    <a:pt x="4174" y="1956"/>
                  </a:lnTo>
                  <a:lnTo>
                    <a:pt x="4051" y="1944"/>
                  </a:lnTo>
                  <a:lnTo>
                    <a:pt x="3939" y="2078"/>
                  </a:lnTo>
                  <a:lnTo>
                    <a:pt x="3789" y="2084"/>
                  </a:lnTo>
                  <a:lnTo>
                    <a:pt x="3623" y="2214"/>
                  </a:lnTo>
                  <a:lnTo>
                    <a:pt x="3548" y="2319"/>
                  </a:lnTo>
                  <a:lnTo>
                    <a:pt x="3408" y="2379"/>
                  </a:lnTo>
                  <a:lnTo>
                    <a:pt x="3408" y="2519"/>
                  </a:lnTo>
                  <a:lnTo>
                    <a:pt x="3498" y="2664"/>
                  </a:lnTo>
                  <a:lnTo>
                    <a:pt x="3653" y="2679"/>
                  </a:lnTo>
                  <a:lnTo>
                    <a:pt x="3813" y="2609"/>
                  </a:lnTo>
                  <a:lnTo>
                    <a:pt x="3833" y="2774"/>
                  </a:lnTo>
                  <a:lnTo>
                    <a:pt x="3603" y="2804"/>
                  </a:lnTo>
                  <a:lnTo>
                    <a:pt x="3533" y="2859"/>
                  </a:lnTo>
                  <a:lnTo>
                    <a:pt x="3574" y="2907"/>
                  </a:lnTo>
                  <a:lnTo>
                    <a:pt x="3531" y="2943"/>
                  </a:lnTo>
                  <a:lnTo>
                    <a:pt x="3638" y="2999"/>
                  </a:lnTo>
                  <a:lnTo>
                    <a:pt x="3678" y="3105"/>
                  </a:lnTo>
                  <a:lnTo>
                    <a:pt x="3608" y="3119"/>
                  </a:lnTo>
                  <a:lnTo>
                    <a:pt x="3528" y="3104"/>
                  </a:lnTo>
                  <a:lnTo>
                    <a:pt x="3548" y="3219"/>
                  </a:lnTo>
                  <a:lnTo>
                    <a:pt x="3615" y="3282"/>
                  </a:lnTo>
                  <a:lnTo>
                    <a:pt x="3559" y="3328"/>
                  </a:lnTo>
                  <a:lnTo>
                    <a:pt x="3495" y="3298"/>
                  </a:lnTo>
                  <a:lnTo>
                    <a:pt x="3451" y="3220"/>
                  </a:lnTo>
                  <a:lnTo>
                    <a:pt x="3378" y="3269"/>
                  </a:lnTo>
                  <a:lnTo>
                    <a:pt x="3218" y="3219"/>
                  </a:lnTo>
                  <a:lnTo>
                    <a:pt x="3128" y="3299"/>
                  </a:lnTo>
                  <a:lnTo>
                    <a:pt x="3093" y="3414"/>
                  </a:lnTo>
                  <a:lnTo>
                    <a:pt x="2963" y="3494"/>
                  </a:lnTo>
                  <a:lnTo>
                    <a:pt x="2853" y="3414"/>
                  </a:lnTo>
                  <a:lnTo>
                    <a:pt x="2888" y="3354"/>
                  </a:lnTo>
                  <a:lnTo>
                    <a:pt x="3003" y="3333"/>
                  </a:lnTo>
                  <a:lnTo>
                    <a:pt x="3000" y="3240"/>
                  </a:lnTo>
                  <a:lnTo>
                    <a:pt x="2978" y="3149"/>
                  </a:lnTo>
                  <a:lnTo>
                    <a:pt x="3079" y="3120"/>
                  </a:lnTo>
                  <a:lnTo>
                    <a:pt x="3054" y="3016"/>
                  </a:lnTo>
                  <a:lnTo>
                    <a:pt x="2978" y="2954"/>
                  </a:lnTo>
                  <a:lnTo>
                    <a:pt x="2858" y="2994"/>
                  </a:lnTo>
                  <a:lnTo>
                    <a:pt x="2753" y="2954"/>
                  </a:lnTo>
                  <a:lnTo>
                    <a:pt x="2823" y="2829"/>
                  </a:lnTo>
                  <a:lnTo>
                    <a:pt x="2723" y="2814"/>
                  </a:lnTo>
                  <a:lnTo>
                    <a:pt x="2673" y="2894"/>
                  </a:lnTo>
                  <a:lnTo>
                    <a:pt x="2568" y="2859"/>
                  </a:lnTo>
                  <a:lnTo>
                    <a:pt x="2543" y="2994"/>
                  </a:lnTo>
                  <a:lnTo>
                    <a:pt x="2527" y="3072"/>
                  </a:lnTo>
                  <a:lnTo>
                    <a:pt x="2568" y="3128"/>
                  </a:lnTo>
                  <a:lnTo>
                    <a:pt x="2508" y="3189"/>
                  </a:lnTo>
                  <a:lnTo>
                    <a:pt x="2583" y="3224"/>
                  </a:lnTo>
                  <a:lnTo>
                    <a:pt x="2628" y="3329"/>
                  </a:lnTo>
                  <a:lnTo>
                    <a:pt x="2573" y="3419"/>
                  </a:lnTo>
                  <a:lnTo>
                    <a:pt x="2595" y="3540"/>
                  </a:lnTo>
                  <a:lnTo>
                    <a:pt x="2407" y="3644"/>
                  </a:lnTo>
                  <a:lnTo>
                    <a:pt x="2378" y="3714"/>
                  </a:lnTo>
                  <a:lnTo>
                    <a:pt x="2496" y="3779"/>
                  </a:lnTo>
                  <a:lnTo>
                    <a:pt x="2389" y="3825"/>
                  </a:lnTo>
                  <a:lnTo>
                    <a:pt x="2274" y="3825"/>
                  </a:lnTo>
                  <a:lnTo>
                    <a:pt x="2105" y="3689"/>
                  </a:lnTo>
                  <a:lnTo>
                    <a:pt x="1926" y="3599"/>
                  </a:lnTo>
                  <a:lnTo>
                    <a:pt x="1926" y="3524"/>
                  </a:lnTo>
                  <a:lnTo>
                    <a:pt x="1829" y="3477"/>
                  </a:lnTo>
                  <a:lnTo>
                    <a:pt x="1791" y="3419"/>
                  </a:lnTo>
                  <a:lnTo>
                    <a:pt x="1862" y="3327"/>
                  </a:lnTo>
                  <a:lnTo>
                    <a:pt x="1808" y="3263"/>
                  </a:lnTo>
                  <a:lnTo>
                    <a:pt x="1731" y="3267"/>
                  </a:lnTo>
                  <a:lnTo>
                    <a:pt x="1688" y="3164"/>
                  </a:lnTo>
                  <a:lnTo>
                    <a:pt x="1756" y="3099"/>
                  </a:lnTo>
                  <a:lnTo>
                    <a:pt x="1641" y="3039"/>
                  </a:lnTo>
                  <a:lnTo>
                    <a:pt x="1539" y="3068"/>
                  </a:lnTo>
                  <a:lnTo>
                    <a:pt x="1386" y="2994"/>
                  </a:lnTo>
                  <a:lnTo>
                    <a:pt x="1277" y="2967"/>
                  </a:lnTo>
                  <a:lnTo>
                    <a:pt x="1206" y="2877"/>
                  </a:lnTo>
                  <a:lnTo>
                    <a:pt x="1112" y="2918"/>
                  </a:lnTo>
                  <a:lnTo>
                    <a:pt x="972" y="2892"/>
                  </a:lnTo>
                  <a:lnTo>
                    <a:pt x="822" y="2894"/>
                  </a:lnTo>
                  <a:lnTo>
                    <a:pt x="726" y="2859"/>
                  </a:lnTo>
                  <a:close/>
                </a:path>
              </a:pathLst>
            </a:custGeom>
            <a:solidFill>
              <a:srgbClr val="B4C7E7"/>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dirty="0">
                <a:solidFill>
                  <a:schemeClr val="tx1"/>
                </a:solidFill>
              </a:endParaRPr>
            </a:p>
          </p:txBody>
        </p:sp>
        <p:sp>
          <p:nvSpPr>
            <p:cNvPr id="324" name="Freeform 5">
              <a:extLst>
                <a:ext uri="{FF2B5EF4-FFF2-40B4-BE49-F238E27FC236}">
                  <a16:creationId xmlns:a16="http://schemas.microsoft.com/office/drawing/2014/main" id="{1C32712F-4AB8-47C3-99BF-8F81C5625503}"/>
                </a:ext>
              </a:extLst>
            </p:cNvPr>
            <p:cNvSpPr>
              <a:spLocks/>
            </p:cNvSpPr>
            <p:nvPr/>
          </p:nvSpPr>
          <p:spPr bwMode="auto">
            <a:xfrm>
              <a:off x="2138550" y="3481013"/>
              <a:ext cx="992188" cy="798513"/>
            </a:xfrm>
            <a:custGeom>
              <a:avLst/>
              <a:gdLst>
                <a:gd name="T0" fmla="*/ 0 w 3126"/>
                <a:gd name="T1" fmla="*/ 0 h 2517"/>
                <a:gd name="T2" fmla="*/ 0 w 3126"/>
                <a:gd name="T3" fmla="*/ 0 h 2517"/>
                <a:gd name="T4" fmla="*/ 0 w 3126"/>
                <a:gd name="T5" fmla="*/ 0 h 2517"/>
                <a:gd name="T6" fmla="*/ 0 w 3126"/>
                <a:gd name="T7" fmla="*/ 0 h 2517"/>
                <a:gd name="T8" fmla="*/ 0 w 3126"/>
                <a:gd name="T9" fmla="*/ 0 h 2517"/>
                <a:gd name="T10" fmla="*/ 0 w 3126"/>
                <a:gd name="T11" fmla="*/ 0 h 2517"/>
                <a:gd name="T12" fmla="*/ 0 w 3126"/>
                <a:gd name="T13" fmla="*/ 0 h 2517"/>
                <a:gd name="T14" fmla="*/ 0 w 3126"/>
                <a:gd name="T15" fmla="*/ 0 h 2517"/>
                <a:gd name="T16" fmla="*/ 0 w 3126"/>
                <a:gd name="T17" fmla="*/ 0 h 2517"/>
                <a:gd name="T18" fmla="*/ 0 w 3126"/>
                <a:gd name="T19" fmla="*/ 0 h 2517"/>
                <a:gd name="T20" fmla="*/ 0 w 3126"/>
                <a:gd name="T21" fmla="*/ 0 h 2517"/>
                <a:gd name="T22" fmla="*/ 0 w 3126"/>
                <a:gd name="T23" fmla="*/ 0 h 2517"/>
                <a:gd name="T24" fmla="*/ 0 w 3126"/>
                <a:gd name="T25" fmla="*/ 0 h 2517"/>
                <a:gd name="T26" fmla="*/ 0 w 3126"/>
                <a:gd name="T27" fmla="*/ 0 h 2517"/>
                <a:gd name="T28" fmla="*/ 0 w 3126"/>
                <a:gd name="T29" fmla="*/ 0 h 2517"/>
                <a:gd name="T30" fmla="*/ 0 w 3126"/>
                <a:gd name="T31" fmla="*/ 0 h 2517"/>
                <a:gd name="T32" fmla="*/ 0 w 3126"/>
                <a:gd name="T33" fmla="*/ 0 h 2517"/>
                <a:gd name="T34" fmla="*/ 0 w 3126"/>
                <a:gd name="T35" fmla="*/ 0 h 2517"/>
                <a:gd name="T36" fmla="*/ 0 w 3126"/>
                <a:gd name="T37" fmla="*/ 0 h 2517"/>
                <a:gd name="T38" fmla="*/ 0 w 3126"/>
                <a:gd name="T39" fmla="*/ 0 h 2517"/>
                <a:gd name="T40" fmla="*/ 0 w 3126"/>
                <a:gd name="T41" fmla="*/ 0 h 2517"/>
                <a:gd name="T42" fmla="*/ 0 w 3126"/>
                <a:gd name="T43" fmla="*/ 0 h 2517"/>
                <a:gd name="T44" fmla="*/ 0 w 3126"/>
                <a:gd name="T45" fmla="*/ 0 h 2517"/>
                <a:gd name="T46" fmla="*/ 0 w 3126"/>
                <a:gd name="T47" fmla="*/ 0 h 2517"/>
                <a:gd name="T48" fmla="*/ 0 w 3126"/>
                <a:gd name="T49" fmla="*/ 0 h 2517"/>
                <a:gd name="T50" fmla="*/ 0 w 3126"/>
                <a:gd name="T51" fmla="*/ 0 h 2517"/>
                <a:gd name="T52" fmla="*/ 0 w 3126"/>
                <a:gd name="T53" fmla="*/ 0 h 2517"/>
                <a:gd name="T54" fmla="*/ 0 w 3126"/>
                <a:gd name="T55" fmla="*/ 0 h 2517"/>
                <a:gd name="T56" fmla="*/ 0 w 3126"/>
                <a:gd name="T57" fmla="*/ 0 h 2517"/>
                <a:gd name="T58" fmla="*/ 0 w 3126"/>
                <a:gd name="T59" fmla="*/ 0 h 2517"/>
                <a:gd name="T60" fmla="*/ 0 w 3126"/>
                <a:gd name="T61" fmla="*/ 0 h 2517"/>
                <a:gd name="T62" fmla="*/ 0 w 3126"/>
                <a:gd name="T63" fmla="*/ 0 h 2517"/>
                <a:gd name="T64" fmla="*/ 0 w 3126"/>
                <a:gd name="T65" fmla="*/ 0 h 2517"/>
                <a:gd name="T66" fmla="*/ 0 w 3126"/>
                <a:gd name="T67" fmla="*/ 0 h 2517"/>
                <a:gd name="T68" fmla="*/ 0 w 3126"/>
                <a:gd name="T69" fmla="*/ 0 h 2517"/>
                <a:gd name="T70" fmla="*/ 0 w 3126"/>
                <a:gd name="T71" fmla="*/ 0 h 2517"/>
                <a:gd name="T72" fmla="*/ 0 w 3126"/>
                <a:gd name="T73" fmla="*/ 0 h 2517"/>
                <a:gd name="T74" fmla="*/ 0 w 3126"/>
                <a:gd name="T75" fmla="*/ 0 h 2517"/>
                <a:gd name="T76" fmla="*/ 0 w 3126"/>
                <a:gd name="T77" fmla="*/ 0 h 2517"/>
                <a:gd name="T78" fmla="*/ 0 w 3126"/>
                <a:gd name="T79" fmla="*/ 0 h 2517"/>
                <a:gd name="T80" fmla="*/ 0 w 3126"/>
                <a:gd name="T81" fmla="*/ 0 h 2517"/>
                <a:gd name="T82" fmla="*/ 0 w 3126"/>
                <a:gd name="T83" fmla="*/ 0 h 2517"/>
                <a:gd name="T84" fmla="*/ 0 w 3126"/>
                <a:gd name="T85" fmla="*/ 0 h 2517"/>
                <a:gd name="T86" fmla="*/ 0 w 3126"/>
                <a:gd name="T87" fmla="*/ 0 h 2517"/>
                <a:gd name="T88" fmla="*/ 0 w 3126"/>
                <a:gd name="T89" fmla="*/ 0 h 2517"/>
                <a:gd name="T90" fmla="*/ 0 w 3126"/>
                <a:gd name="T91" fmla="*/ 0 h 2517"/>
                <a:gd name="T92" fmla="*/ 0 w 3126"/>
                <a:gd name="T93" fmla="*/ 0 h 2517"/>
                <a:gd name="T94" fmla="*/ 0 w 3126"/>
                <a:gd name="T95" fmla="*/ 0 h 2517"/>
                <a:gd name="T96" fmla="*/ 0 w 3126"/>
                <a:gd name="T97" fmla="*/ 0 h 2517"/>
                <a:gd name="T98" fmla="*/ 0 w 3126"/>
                <a:gd name="T99" fmla="*/ 0 h 2517"/>
                <a:gd name="T100" fmla="*/ 0 w 3126"/>
                <a:gd name="T101" fmla="*/ 0 h 2517"/>
                <a:gd name="T102" fmla="*/ 0 w 3126"/>
                <a:gd name="T103" fmla="*/ 0 h 2517"/>
                <a:gd name="T104" fmla="*/ 0 w 3126"/>
                <a:gd name="T105" fmla="*/ 0 h 251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126" h="2517">
                  <a:moveTo>
                    <a:pt x="195" y="563"/>
                  </a:moveTo>
                  <a:lnTo>
                    <a:pt x="215" y="682"/>
                  </a:lnTo>
                  <a:lnTo>
                    <a:pt x="405" y="877"/>
                  </a:lnTo>
                  <a:lnTo>
                    <a:pt x="570" y="977"/>
                  </a:lnTo>
                  <a:lnTo>
                    <a:pt x="735" y="997"/>
                  </a:lnTo>
                  <a:lnTo>
                    <a:pt x="869" y="937"/>
                  </a:lnTo>
                  <a:lnTo>
                    <a:pt x="1024" y="892"/>
                  </a:lnTo>
                  <a:lnTo>
                    <a:pt x="1099" y="797"/>
                  </a:lnTo>
                  <a:lnTo>
                    <a:pt x="1219" y="802"/>
                  </a:lnTo>
                  <a:lnTo>
                    <a:pt x="1236" y="850"/>
                  </a:lnTo>
                  <a:lnTo>
                    <a:pt x="1189" y="982"/>
                  </a:lnTo>
                  <a:lnTo>
                    <a:pt x="1084" y="1012"/>
                  </a:lnTo>
                  <a:lnTo>
                    <a:pt x="964" y="1157"/>
                  </a:lnTo>
                  <a:lnTo>
                    <a:pt x="889" y="1117"/>
                  </a:lnTo>
                  <a:lnTo>
                    <a:pt x="810" y="1202"/>
                  </a:lnTo>
                  <a:lnTo>
                    <a:pt x="725" y="1177"/>
                  </a:lnTo>
                  <a:lnTo>
                    <a:pt x="680" y="1267"/>
                  </a:lnTo>
                  <a:lnTo>
                    <a:pt x="495" y="1308"/>
                  </a:lnTo>
                  <a:lnTo>
                    <a:pt x="530" y="1187"/>
                  </a:lnTo>
                  <a:lnTo>
                    <a:pt x="435" y="1192"/>
                  </a:lnTo>
                  <a:lnTo>
                    <a:pt x="390" y="1262"/>
                  </a:lnTo>
                  <a:lnTo>
                    <a:pt x="500" y="1448"/>
                  </a:lnTo>
                  <a:lnTo>
                    <a:pt x="630" y="1538"/>
                  </a:lnTo>
                  <a:lnTo>
                    <a:pt x="795" y="1763"/>
                  </a:lnTo>
                  <a:lnTo>
                    <a:pt x="1034" y="2047"/>
                  </a:lnTo>
                  <a:lnTo>
                    <a:pt x="1184" y="2132"/>
                  </a:lnTo>
                  <a:lnTo>
                    <a:pt x="1326" y="2137"/>
                  </a:lnTo>
                  <a:lnTo>
                    <a:pt x="1377" y="2157"/>
                  </a:lnTo>
                  <a:lnTo>
                    <a:pt x="1404" y="2158"/>
                  </a:lnTo>
                  <a:lnTo>
                    <a:pt x="1431" y="2160"/>
                  </a:lnTo>
                  <a:lnTo>
                    <a:pt x="1481" y="2125"/>
                  </a:lnTo>
                  <a:lnTo>
                    <a:pt x="1550" y="2107"/>
                  </a:lnTo>
                  <a:lnTo>
                    <a:pt x="1640" y="2042"/>
                  </a:lnTo>
                  <a:lnTo>
                    <a:pt x="1805" y="2027"/>
                  </a:lnTo>
                  <a:lnTo>
                    <a:pt x="1955" y="1893"/>
                  </a:lnTo>
                  <a:lnTo>
                    <a:pt x="2082" y="1789"/>
                  </a:lnTo>
                  <a:lnTo>
                    <a:pt x="2106" y="1663"/>
                  </a:lnTo>
                  <a:lnTo>
                    <a:pt x="2082" y="1537"/>
                  </a:lnTo>
                  <a:lnTo>
                    <a:pt x="2088" y="1435"/>
                  </a:lnTo>
                  <a:lnTo>
                    <a:pt x="2130" y="1393"/>
                  </a:lnTo>
                  <a:lnTo>
                    <a:pt x="2208" y="1333"/>
                  </a:lnTo>
                  <a:lnTo>
                    <a:pt x="2345" y="1358"/>
                  </a:lnTo>
                  <a:lnTo>
                    <a:pt x="2360" y="1448"/>
                  </a:lnTo>
                  <a:lnTo>
                    <a:pt x="2205" y="1458"/>
                  </a:lnTo>
                  <a:lnTo>
                    <a:pt x="2195" y="1563"/>
                  </a:lnTo>
                  <a:lnTo>
                    <a:pt x="2315" y="1563"/>
                  </a:lnTo>
                  <a:lnTo>
                    <a:pt x="2220" y="1683"/>
                  </a:lnTo>
                  <a:lnTo>
                    <a:pt x="2345" y="1698"/>
                  </a:lnTo>
                  <a:lnTo>
                    <a:pt x="2235" y="1928"/>
                  </a:lnTo>
                  <a:lnTo>
                    <a:pt x="2325" y="2042"/>
                  </a:lnTo>
                  <a:lnTo>
                    <a:pt x="2361" y="2121"/>
                  </a:lnTo>
                  <a:lnTo>
                    <a:pt x="2343" y="2215"/>
                  </a:lnTo>
                  <a:lnTo>
                    <a:pt x="2340" y="2319"/>
                  </a:lnTo>
                  <a:lnTo>
                    <a:pt x="2348" y="2314"/>
                  </a:lnTo>
                  <a:lnTo>
                    <a:pt x="2366" y="2317"/>
                  </a:lnTo>
                  <a:lnTo>
                    <a:pt x="2364" y="2326"/>
                  </a:lnTo>
                  <a:lnTo>
                    <a:pt x="2352" y="2331"/>
                  </a:lnTo>
                  <a:lnTo>
                    <a:pt x="2351" y="2340"/>
                  </a:lnTo>
                  <a:lnTo>
                    <a:pt x="2364" y="2337"/>
                  </a:lnTo>
                  <a:lnTo>
                    <a:pt x="2373" y="2346"/>
                  </a:lnTo>
                  <a:lnTo>
                    <a:pt x="2366" y="2350"/>
                  </a:lnTo>
                  <a:lnTo>
                    <a:pt x="2364" y="2358"/>
                  </a:lnTo>
                  <a:lnTo>
                    <a:pt x="2367" y="2365"/>
                  </a:lnTo>
                  <a:lnTo>
                    <a:pt x="2360" y="2367"/>
                  </a:lnTo>
                  <a:lnTo>
                    <a:pt x="2342" y="2368"/>
                  </a:lnTo>
                  <a:lnTo>
                    <a:pt x="2325" y="2371"/>
                  </a:lnTo>
                  <a:lnTo>
                    <a:pt x="2250" y="2437"/>
                  </a:lnTo>
                  <a:lnTo>
                    <a:pt x="2321" y="2457"/>
                  </a:lnTo>
                  <a:lnTo>
                    <a:pt x="2313" y="2443"/>
                  </a:lnTo>
                  <a:lnTo>
                    <a:pt x="2325" y="2431"/>
                  </a:lnTo>
                  <a:lnTo>
                    <a:pt x="2346" y="2443"/>
                  </a:lnTo>
                  <a:lnTo>
                    <a:pt x="2345" y="2430"/>
                  </a:lnTo>
                  <a:lnTo>
                    <a:pt x="2382" y="2431"/>
                  </a:lnTo>
                  <a:lnTo>
                    <a:pt x="2391" y="2409"/>
                  </a:lnTo>
                  <a:lnTo>
                    <a:pt x="2408" y="2413"/>
                  </a:lnTo>
                  <a:lnTo>
                    <a:pt x="2412" y="2397"/>
                  </a:lnTo>
                  <a:lnTo>
                    <a:pt x="2418" y="2392"/>
                  </a:lnTo>
                  <a:lnTo>
                    <a:pt x="2421" y="2406"/>
                  </a:lnTo>
                  <a:lnTo>
                    <a:pt x="2420" y="2419"/>
                  </a:lnTo>
                  <a:lnTo>
                    <a:pt x="2424" y="2422"/>
                  </a:lnTo>
                  <a:lnTo>
                    <a:pt x="2439" y="2421"/>
                  </a:lnTo>
                  <a:lnTo>
                    <a:pt x="2459" y="2422"/>
                  </a:lnTo>
                  <a:lnTo>
                    <a:pt x="2457" y="2430"/>
                  </a:lnTo>
                  <a:lnTo>
                    <a:pt x="2444" y="2433"/>
                  </a:lnTo>
                  <a:lnTo>
                    <a:pt x="2424" y="2451"/>
                  </a:lnTo>
                  <a:lnTo>
                    <a:pt x="2418" y="2458"/>
                  </a:lnTo>
                  <a:lnTo>
                    <a:pt x="2408" y="2467"/>
                  </a:lnTo>
                  <a:lnTo>
                    <a:pt x="2394" y="2469"/>
                  </a:lnTo>
                  <a:lnTo>
                    <a:pt x="2388" y="2476"/>
                  </a:lnTo>
                  <a:lnTo>
                    <a:pt x="2388" y="2491"/>
                  </a:lnTo>
                  <a:lnTo>
                    <a:pt x="2394" y="2506"/>
                  </a:lnTo>
                  <a:lnTo>
                    <a:pt x="2402" y="2503"/>
                  </a:lnTo>
                  <a:lnTo>
                    <a:pt x="2409" y="2517"/>
                  </a:lnTo>
                  <a:lnTo>
                    <a:pt x="2415" y="2508"/>
                  </a:lnTo>
                  <a:lnTo>
                    <a:pt x="2426" y="2514"/>
                  </a:lnTo>
                  <a:lnTo>
                    <a:pt x="2445" y="2506"/>
                  </a:lnTo>
                  <a:lnTo>
                    <a:pt x="2444" y="2497"/>
                  </a:lnTo>
                  <a:lnTo>
                    <a:pt x="2456" y="2491"/>
                  </a:lnTo>
                  <a:lnTo>
                    <a:pt x="2499" y="2499"/>
                  </a:lnTo>
                  <a:lnTo>
                    <a:pt x="2534" y="2502"/>
                  </a:lnTo>
                  <a:lnTo>
                    <a:pt x="2614" y="2357"/>
                  </a:lnTo>
                  <a:lnTo>
                    <a:pt x="2594" y="2212"/>
                  </a:lnTo>
                  <a:lnTo>
                    <a:pt x="2744" y="2312"/>
                  </a:lnTo>
                  <a:lnTo>
                    <a:pt x="2869" y="2207"/>
                  </a:lnTo>
                  <a:lnTo>
                    <a:pt x="2849" y="2107"/>
                  </a:lnTo>
                  <a:lnTo>
                    <a:pt x="2729" y="2017"/>
                  </a:lnTo>
                  <a:lnTo>
                    <a:pt x="2882" y="1898"/>
                  </a:lnTo>
                  <a:lnTo>
                    <a:pt x="3033" y="1823"/>
                  </a:lnTo>
                  <a:lnTo>
                    <a:pt x="2897" y="1790"/>
                  </a:lnTo>
                  <a:lnTo>
                    <a:pt x="2826" y="1775"/>
                  </a:lnTo>
                  <a:lnTo>
                    <a:pt x="2822" y="1655"/>
                  </a:lnTo>
                  <a:lnTo>
                    <a:pt x="2939" y="1577"/>
                  </a:lnTo>
                  <a:lnTo>
                    <a:pt x="2928" y="1489"/>
                  </a:lnTo>
                  <a:lnTo>
                    <a:pt x="2892" y="1417"/>
                  </a:lnTo>
                  <a:lnTo>
                    <a:pt x="2916" y="1369"/>
                  </a:lnTo>
                  <a:lnTo>
                    <a:pt x="2988" y="1381"/>
                  </a:lnTo>
                  <a:lnTo>
                    <a:pt x="3018" y="1333"/>
                  </a:lnTo>
                  <a:lnTo>
                    <a:pt x="2934" y="1309"/>
                  </a:lnTo>
                  <a:lnTo>
                    <a:pt x="2898" y="1267"/>
                  </a:lnTo>
                  <a:lnTo>
                    <a:pt x="3096" y="1165"/>
                  </a:lnTo>
                  <a:lnTo>
                    <a:pt x="3126" y="1081"/>
                  </a:lnTo>
                  <a:lnTo>
                    <a:pt x="3048" y="1033"/>
                  </a:lnTo>
                  <a:lnTo>
                    <a:pt x="3109" y="967"/>
                  </a:lnTo>
                  <a:lnTo>
                    <a:pt x="3036" y="904"/>
                  </a:lnTo>
                  <a:lnTo>
                    <a:pt x="2942" y="828"/>
                  </a:lnTo>
                  <a:lnTo>
                    <a:pt x="2764" y="742"/>
                  </a:lnTo>
                  <a:lnTo>
                    <a:pt x="2764" y="667"/>
                  </a:lnTo>
                  <a:lnTo>
                    <a:pt x="2670" y="619"/>
                  </a:lnTo>
                  <a:lnTo>
                    <a:pt x="2631" y="561"/>
                  </a:lnTo>
                  <a:lnTo>
                    <a:pt x="2700" y="469"/>
                  </a:lnTo>
                  <a:lnTo>
                    <a:pt x="2646" y="406"/>
                  </a:lnTo>
                  <a:lnTo>
                    <a:pt x="2571" y="408"/>
                  </a:lnTo>
                  <a:lnTo>
                    <a:pt x="2528" y="306"/>
                  </a:lnTo>
                  <a:lnTo>
                    <a:pt x="2595" y="241"/>
                  </a:lnTo>
                  <a:lnTo>
                    <a:pt x="2480" y="181"/>
                  </a:lnTo>
                  <a:lnTo>
                    <a:pt x="2378" y="208"/>
                  </a:lnTo>
                  <a:lnTo>
                    <a:pt x="2231" y="139"/>
                  </a:lnTo>
                  <a:lnTo>
                    <a:pt x="2115" y="108"/>
                  </a:lnTo>
                  <a:lnTo>
                    <a:pt x="2046" y="21"/>
                  </a:lnTo>
                  <a:lnTo>
                    <a:pt x="1949" y="58"/>
                  </a:lnTo>
                  <a:lnTo>
                    <a:pt x="1814" y="34"/>
                  </a:lnTo>
                  <a:lnTo>
                    <a:pt x="1662" y="36"/>
                  </a:lnTo>
                  <a:lnTo>
                    <a:pt x="1566" y="0"/>
                  </a:lnTo>
                  <a:lnTo>
                    <a:pt x="1569" y="112"/>
                  </a:lnTo>
                  <a:lnTo>
                    <a:pt x="1644" y="106"/>
                  </a:lnTo>
                  <a:lnTo>
                    <a:pt x="1638" y="145"/>
                  </a:lnTo>
                  <a:lnTo>
                    <a:pt x="1536" y="171"/>
                  </a:lnTo>
                  <a:lnTo>
                    <a:pt x="1443" y="202"/>
                  </a:lnTo>
                  <a:lnTo>
                    <a:pt x="1356" y="205"/>
                  </a:lnTo>
                  <a:lnTo>
                    <a:pt x="1350" y="103"/>
                  </a:lnTo>
                  <a:lnTo>
                    <a:pt x="1248" y="106"/>
                  </a:lnTo>
                  <a:lnTo>
                    <a:pt x="1111" y="174"/>
                  </a:lnTo>
                  <a:lnTo>
                    <a:pt x="1014" y="226"/>
                  </a:lnTo>
                  <a:lnTo>
                    <a:pt x="894" y="214"/>
                  </a:lnTo>
                  <a:lnTo>
                    <a:pt x="810" y="121"/>
                  </a:lnTo>
                  <a:lnTo>
                    <a:pt x="710" y="169"/>
                  </a:lnTo>
                  <a:lnTo>
                    <a:pt x="537" y="124"/>
                  </a:lnTo>
                  <a:lnTo>
                    <a:pt x="425" y="139"/>
                  </a:lnTo>
                  <a:lnTo>
                    <a:pt x="380" y="261"/>
                  </a:lnTo>
                  <a:lnTo>
                    <a:pt x="303" y="277"/>
                  </a:lnTo>
                  <a:lnTo>
                    <a:pt x="258" y="283"/>
                  </a:lnTo>
                  <a:lnTo>
                    <a:pt x="185" y="294"/>
                  </a:lnTo>
                  <a:lnTo>
                    <a:pt x="123" y="274"/>
                  </a:lnTo>
                  <a:lnTo>
                    <a:pt x="74" y="324"/>
                  </a:lnTo>
                  <a:lnTo>
                    <a:pt x="0" y="403"/>
                  </a:lnTo>
                  <a:lnTo>
                    <a:pt x="105" y="453"/>
                  </a:lnTo>
                  <a:lnTo>
                    <a:pt x="180" y="409"/>
                  </a:lnTo>
                  <a:lnTo>
                    <a:pt x="335" y="355"/>
                  </a:lnTo>
                  <a:lnTo>
                    <a:pt x="324" y="394"/>
                  </a:lnTo>
                  <a:lnTo>
                    <a:pt x="186" y="493"/>
                  </a:lnTo>
                  <a:lnTo>
                    <a:pt x="195" y="563"/>
                  </a:lnTo>
                  <a:close/>
                </a:path>
              </a:pathLst>
            </a:custGeom>
            <a:solidFill>
              <a:schemeClr val="tx2">
                <a:lumMod val="75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25" name="Freeform 6">
              <a:extLst>
                <a:ext uri="{FF2B5EF4-FFF2-40B4-BE49-F238E27FC236}">
                  <a16:creationId xmlns:a16="http://schemas.microsoft.com/office/drawing/2014/main" id="{E636FB69-3CF4-4185-B6E2-EB87299130A0}"/>
                </a:ext>
              </a:extLst>
            </p:cNvPr>
            <p:cNvSpPr>
              <a:spLocks/>
            </p:cNvSpPr>
            <p:nvPr/>
          </p:nvSpPr>
          <p:spPr bwMode="auto">
            <a:xfrm>
              <a:off x="2841813" y="3976313"/>
              <a:ext cx="1336675" cy="1095375"/>
            </a:xfrm>
            <a:custGeom>
              <a:avLst/>
              <a:gdLst>
                <a:gd name="T0" fmla="*/ 0 w 4209"/>
                <a:gd name="T1" fmla="*/ 0 h 3450"/>
                <a:gd name="T2" fmla="*/ 0 w 4209"/>
                <a:gd name="T3" fmla="*/ 0 h 3450"/>
                <a:gd name="T4" fmla="*/ 0 w 4209"/>
                <a:gd name="T5" fmla="*/ 0 h 3450"/>
                <a:gd name="T6" fmla="*/ 0 w 4209"/>
                <a:gd name="T7" fmla="*/ 0 h 3450"/>
                <a:gd name="T8" fmla="*/ 0 w 4209"/>
                <a:gd name="T9" fmla="*/ 0 h 3450"/>
                <a:gd name="T10" fmla="*/ 0 w 4209"/>
                <a:gd name="T11" fmla="*/ 0 h 3450"/>
                <a:gd name="T12" fmla="*/ 0 w 4209"/>
                <a:gd name="T13" fmla="*/ 0 h 3450"/>
                <a:gd name="T14" fmla="*/ 0 w 4209"/>
                <a:gd name="T15" fmla="*/ 0 h 3450"/>
                <a:gd name="T16" fmla="*/ 0 w 4209"/>
                <a:gd name="T17" fmla="*/ 0 h 3450"/>
                <a:gd name="T18" fmla="*/ 0 w 4209"/>
                <a:gd name="T19" fmla="*/ 0 h 3450"/>
                <a:gd name="T20" fmla="*/ 0 w 4209"/>
                <a:gd name="T21" fmla="*/ 0 h 3450"/>
                <a:gd name="T22" fmla="*/ 0 w 4209"/>
                <a:gd name="T23" fmla="*/ 0 h 3450"/>
                <a:gd name="T24" fmla="*/ 0 w 4209"/>
                <a:gd name="T25" fmla="*/ 0 h 3450"/>
                <a:gd name="T26" fmla="*/ 0 w 4209"/>
                <a:gd name="T27" fmla="*/ 0 h 3450"/>
                <a:gd name="T28" fmla="*/ 0 w 4209"/>
                <a:gd name="T29" fmla="*/ 0 h 3450"/>
                <a:gd name="T30" fmla="*/ 0 w 4209"/>
                <a:gd name="T31" fmla="*/ 0 h 3450"/>
                <a:gd name="T32" fmla="*/ 0 w 4209"/>
                <a:gd name="T33" fmla="*/ 0 h 3450"/>
                <a:gd name="T34" fmla="*/ 0 w 4209"/>
                <a:gd name="T35" fmla="*/ 0 h 3450"/>
                <a:gd name="T36" fmla="*/ 0 w 4209"/>
                <a:gd name="T37" fmla="*/ 0 h 3450"/>
                <a:gd name="T38" fmla="*/ 0 w 4209"/>
                <a:gd name="T39" fmla="*/ 0 h 3450"/>
                <a:gd name="T40" fmla="*/ 0 w 4209"/>
                <a:gd name="T41" fmla="*/ 0 h 3450"/>
                <a:gd name="T42" fmla="*/ 0 w 4209"/>
                <a:gd name="T43" fmla="*/ 0 h 3450"/>
                <a:gd name="T44" fmla="*/ 0 w 4209"/>
                <a:gd name="T45" fmla="*/ 0 h 3450"/>
                <a:gd name="T46" fmla="*/ 0 w 4209"/>
                <a:gd name="T47" fmla="*/ 0 h 3450"/>
                <a:gd name="T48" fmla="*/ 0 w 4209"/>
                <a:gd name="T49" fmla="*/ 0 h 3450"/>
                <a:gd name="T50" fmla="*/ 0 w 4209"/>
                <a:gd name="T51" fmla="*/ 0 h 3450"/>
                <a:gd name="T52" fmla="*/ 0 w 4209"/>
                <a:gd name="T53" fmla="*/ 0 h 3450"/>
                <a:gd name="T54" fmla="*/ 0 w 4209"/>
                <a:gd name="T55" fmla="*/ 0 h 3450"/>
                <a:gd name="T56" fmla="*/ 0 w 4209"/>
                <a:gd name="T57" fmla="*/ 0 h 3450"/>
                <a:gd name="T58" fmla="*/ 0 w 4209"/>
                <a:gd name="T59" fmla="*/ 0 h 3450"/>
                <a:gd name="T60" fmla="*/ 0 w 4209"/>
                <a:gd name="T61" fmla="*/ 0 h 3450"/>
                <a:gd name="T62" fmla="*/ 0 w 4209"/>
                <a:gd name="T63" fmla="*/ 0 h 3450"/>
                <a:gd name="T64" fmla="*/ 0 w 4209"/>
                <a:gd name="T65" fmla="*/ 0 h 3450"/>
                <a:gd name="T66" fmla="*/ 0 w 4209"/>
                <a:gd name="T67" fmla="*/ 0 h 3450"/>
                <a:gd name="T68" fmla="*/ 0 w 4209"/>
                <a:gd name="T69" fmla="*/ 0 h 3450"/>
                <a:gd name="T70" fmla="*/ 0 w 4209"/>
                <a:gd name="T71" fmla="*/ 0 h 3450"/>
                <a:gd name="T72" fmla="*/ 0 w 4209"/>
                <a:gd name="T73" fmla="*/ 0 h 3450"/>
                <a:gd name="T74" fmla="*/ 0 w 4209"/>
                <a:gd name="T75" fmla="*/ 0 h 3450"/>
                <a:gd name="T76" fmla="*/ 0 w 4209"/>
                <a:gd name="T77" fmla="*/ 0 h 3450"/>
                <a:gd name="T78" fmla="*/ 0 w 4209"/>
                <a:gd name="T79" fmla="*/ 0 h 3450"/>
                <a:gd name="T80" fmla="*/ 0 w 4209"/>
                <a:gd name="T81" fmla="*/ 0 h 3450"/>
                <a:gd name="T82" fmla="*/ 0 w 4209"/>
                <a:gd name="T83" fmla="*/ 0 h 3450"/>
                <a:gd name="T84" fmla="*/ 0 w 4209"/>
                <a:gd name="T85" fmla="*/ 0 h 3450"/>
                <a:gd name="T86" fmla="*/ 0 w 4209"/>
                <a:gd name="T87" fmla="*/ 0 h 3450"/>
                <a:gd name="T88" fmla="*/ 0 w 4209"/>
                <a:gd name="T89" fmla="*/ 0 h 3450"/>
                <a:gd name="T90" fmla="*/ 0 w 4209"/>
                <a:gd name="T91" fmla="*/ 0 h 3450"/>
                <a:gd name="T92" fmla="*/ 0 w 4209"/>
                <a:gd name="T93" fmla="*/ 0 h 3450"/>
                <a:gd name="T94" fmla="*/ 0 w 4209"/>
                <a:gd name="T95" fmla="*/ 0 h 3450"/>
                <a:gd name="T96" fmla="*/ 0 w 4209"/>
                <a:gd name="T97" fmla="*/ 0 h 3450"/>
                <a:gd name="T98" fmla="*/ 0 w 4209"/>
                <a:gd name="T99" fmla="*/ 0 h 3450"/>
                <a:gd name="T100" fmla="*/ 0 w 4209"/>
                <a:gd name="T101" fmla="*/ 0 h 3450"/>
                <a:gd name="T102" fmla="*/ 0 w 4209"/>
                <a:gd name="T103" fmla="*/ 0 h 3450"/>
                <a:gd name="T104" fmla="*/ 0 w 4209"/>
                <a:gd name="T105" fmla="*/ 0 h 3450"/>
                <a:gd name="T106" fmla="*/ 0 w 4209"/>
                <a:gd name="T107" fmla="*/ 0 h 3450"/>
                <a:gd name="T108" fmla="*/ 0 w 4209"/>
                <a:gd name="T109" fmla="*/ 0 h 3450"/>
                <a:gd name="T110" fmla="*/ 0 w 4209"/>
                <a:gd name="T111" fmla="*/ 0 h 3450"/>
                <a:gd name="T112" fmla="*/ 0 w 4209"/>
                <a:gd name="T113" fmla="*/ 0 h 3450"/>
                <a:gd name="T114" fmla="*/ 0 w 4209"/>
                <a:gd name="T115" fmla="*/ 0 h 345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209" h="3450">
                  <a:moveTo>
                    <a:pt x="3729" y="1814"/>
                  </a:moveTo>
                  <a:lnTo>
                    <a:pt x="3699" y="1654"/>
                  </a:lnTo>
                  <a:lnTo>
                    <a:pt x="3724" y="1459"/>
                  </a:lnTo>
                  <a:lnTo>
                    <a:pt x="3609" y="1384"/>
                  </a:lnTo>
                  <a:lnTo>
                    <a:pt x="3489" y="1399"/>
                  </a:lnTo>
                  <a:lnTo>
                    <a:pt x="3354" y="1394"/>
                  </a:lnTo>
                  <a:lnTo>
                    <a:pt x="3334" y="1439"/>
                  </a:lnTo>
                  <a:lnTo>
                    <a:pt x="3169" y="1414"/>
                  </a:lnTo>
                  <a:lnTo>
                    <a:pt x="3109" y="1304"/>
                  </a:lnTo>
                  <a:lnTo>
                    <a:pt x="3019" y="1244"/>
                  </a:lnTo>
                  <a:lnTo>
                    <a:pt x="2884" y="1199"/>
                  </a:lnTo>
                  <a:lnTo>
                    <a:pt x="2874" y="1324"/>
                  </a:lnTo>
                  <a:lnTo>
                    <a:pt x="2854" y="1439"/>
                  </a:lnTo>
                  <a:lnTo>
                    <a:pt x="2769" y="1544"/>
                  </a:lnTo>
                  <a:lnTo>
                    <a:pt x="2644" y="1514"/>
                  </a:lnTo>
                  <a:lnTo>
                    <a:pt x="2619" y="1604"/>
                  </a:lnTo>
                  <a:lnTo>
                    <a:pt x="2559" y="1684"/>
                  </a:lnTo>
                  <a:lnTo>
                    <a:pt x="2629" y="1789"/>
                  </a:lnTo>
                  <a:lnTo>
                    <a:pt x="2574" y="1909"/>
                  </a:lnTo>
                  <a:lnTo>
                    <a:pt x="2454" y="1964"/>
                  </a:lnTo>
                  <a:lnTo>
                    <a:pt x="2480" y="2075"/>
                  </a:lnTo>
                  <a:lnTo>
                    <a:pt x="2305" y="2015"/>
                  </a:lnTo>
                  <a:lnTo>
                    <a:pt x="2269" y="2128"/>
                  </a:lnTo>
                  <a:lnTo>
                    <a:pt x="2125" y="2134"/>
                  </a:lnTo>
                  <a:lnTo>
                    <a:pt x="2138" y="2234"/>
                  </a:lnTo>
                  <a:lnTo>
                    <a:pt x="2044" y="2296"/>
                  </a:lnTo>
                  <a:lnTo>
                    <a:pt x="2013" y="2389"/>
                  </a:lnTo>
                  <a:lnTo>
                    <a:pt x="1924" y="2374"/>
                  </a:lnTo>
                  <a:lnTo>
                    <a:pt x="1809" y="2456"/>
                  </a:lnTo>
                  <a:lnTo>
                    <a:pt x="1824" y="2555"/>
                  </a:lnTo>
                  <a:lnTo>
                    <a:pt x="1707" y="2569"/>
                  </a:lnTo>
                  <a:lnTo>
                    <a:pt x="1598" y="2579"/>
                  </a:lnTo>
                  <a:lnTo>
                    <a:pt x="1443" y="2509"/>
                  </a:lnTo>
                  <a:lnTo>
                    <a:pt x="1443" y="2658"/>
                  </a:lnTo>
                  <a:lnTo>
                    <a:pt x="1489" y="2788"/>
                  </a:lnTo>
                  <a:lnTo>
                    <a:pt x="1345" y="2772"/>
                  </a:lnTo>
                  <a:lnTo>
                    <a:pt x="1224" y="2818"/>
                  </a:lnTo>
                  <a:lnTo>
                    <a:pt x="1072" y="2743"/>
                  </a:lnTo>
                  <a:lnTo>
                    <a:pt x="1053" y="2866"/>
                  </a:lnTo>
                  <a:lnTo>
                    <a:pt x="745" y="2968"/>
                  </a:lnTo>
                  <a:lnTo>
                    <a:pt x="757" y="3109"/>
                  </a:lnTo>
                  <a:lnTo>
                    <a:pt x="817" y="3196"/>
                  </a:lnTo>
                  <a:lnTo>
                    <a:pt x="768" y="3268"/>
                  </a:lnTo>
                  <a:lnTo>
                    <a:pt x="738" y="3418"/>
                  </a:lnTo>
                  <a:lnTo>
                    <a:pt x="655" y="3450"/>
                  </a:lnTo>
                  <a:lnTo>
                    <a:pt x="543" y="3448"/>
                  </a:lnTo>
                  <a:lnTo>
                    <a:pt x="488" y="3378"/>
                  </a:lnTo>
                  <a:lnTo>
                    <a:pt x="393" y="3403"/>
                  </a:lnTo>
                  <a:lnTo>
                    <a:pt x="288" y="3228"/>
                  </a:lnTo>
                  <a:lnTo>
                    <a:pt x="248" y="2983"/>
                  </a:lnTo>
                  <a:lnTo>
                    <a:pt x="203" y="2389"/>
                  </a:lnTo>
                  <a:lnTo>
                    <a:pt x="168" y="2239"/>
                  </a:lnTo>
                  <a:lnTo>
                    <a:pt x="173" y="2164"/>
                  </a:lnTo>
                  <a:lnTo>
                    <a:pt x="88" y="2069"/>
                  </a:lnTo>
                  <a:lnTo>
                    <a:pt x="53" y="1774"/>
                  </a:lnTo>
                  <a:lnTo>
                    <a:pt x="38" y="1634"/>
                  </a:lnTo>
                  <a:lnTo>
                    <a:pt x="3" y="1429"/>
                  </a:lnTo>
                  <a:lnTo>
                    <a:pt x="8" y="1109"/>
                  </a:lnTo>
                  <a:lnTo>
                    <a:pt x="0" y="910"/>
                  </a:lnTo>
                  <a:lnTo>
                    <a:pt x="34" y="874"/>
                  </a:lnTo>
                  <a:lnTo>
                    <a:pt x="103" y="893"/>
                  </a:lnTo>
                  <a:lnTo>
                    <a:pt x="120" y="901"/>
                  </a:lnTo>
                  <a:lnTo>
                    <a:pt x="129" y="917"/>
                  </a:lnTo>
                  <a:lnTo>
                    <a:pt x="132" y="941"/>
                  </a:lnTo>
                  <a:lnTo>
                    <a:pt x="124" y="965"/>
                  </a:lnTo>
                  <a:lnTo>
                    <a:pt x="133" y="973"/>
                  </a:lnTo>
                  <a:lnTo>
                    <a:pt x="144" y="968"/>
                  </a:lnTo>
                  <a:lnTo>
                    <a:pt x="153" y="982"/>
                  </a:lnTo>
                  <a:lnTo>
                    <a:pt x="159" y="994"/>
                  </a:lnTo>
                  <a:lnTo>
                    <a:pt x="169" y="1000"/>
                  </a:lnTo>
                  <a:lnTo>
                    <a:pt x="174" y="983"/>
                  </a:lnTo>
                  <a:lnTo>
                    <a:pt x="192" y="988"/>
                  </a:lnTo>
                  <a:lnTo>
                    <a:pt x="208" y="995"/>
                  </a:lnTo>
                  <a:lnTo>
                    <a:pt x="222" y="998"/>
                  </a:lnTo>
                  <a:lnTo>
                    <a:pt x="232" y="1004"/>
                  </a:lnTo>
                  <a:lnTo>
                    <a:pt x="243" y="1012"/>
                  </a:lnTo>
                  <a:lnTo>
                    <a:pt x="253" y="1006"/>
                  </a:lnTo>
                  <a:lnTo>
                    <a:pt x="252" y="994"/>
                  </a:lnTo>
                  <a:lnTo>
                    <a:pt x="264" y="982"/>
                  </a:lnTo>
                  <a:lnTo>
                    <a:pt x="270" y="961"/>
                  </a:lnTo>
                  <a:lnTo>
                    <a:pt x="261" y="949"/>
                  </a:lnTo>
                  <a:lnTo>
                    <a:pt x="246" y="946"/>
                  </a:lnTo>
                  <a:lnTo>
                    <a:pt x="240" y="931"/>
                  </a:lnTo>
                  <a:lnTo>
                    <a:pt x="318" y="938"/>
                  </a:lnTo>
                  <a:lnTo>
                    <a:pt x="398" y="795"/>
                  </a:lnTo>
                  <a:lnTo>
                    <a:pt x="379" y="653"/>
                  </a:lnTo>
                  <a:lnTo>
                    <a:pt x="531" y="750"/>
                  </a:lnTo>
                  <a:lnTo>
                    <a:pt x="652" y="647"/>
                  </a:lnTo>
                  <a:lnTo>
                    <a:pt x="634" y="548"/>
                  </a:lnTo>
                  <a:lnTo>
                    <a:pt x="514" y="455"/>
                  </a:lnTo>
                  <a:lnTo>
                    <a:pt x="668" y="335"/>
                  </a:lnTo>
                  <a:lnTo>
                    <a:pt x="818" y="260"/>
                  </a:lnTo>
                  <a:lnTo>
                    <a:pt x="610" y="212"/>
                  </a:lnTo>
                  <a:lnTo>
                    <a:pt x="608" y="90"/>
                  </a:lnTo>
                  <a:lnTo>
                    <a:pt x="724" y="11"/>
                  </a:lnTo>
                  <a:lnTo>
                    <a:pt x="833" y="15"/>
                  </a:lnTo>
                  <a:lnTo>
                    <a:pt x="933" y="0"/>
                  </a:lnTo>
                  <a:lnTo>
                    <a:pt x="968" y="65"/>
                  </a:lnTo>
                  <a:lnTo>
                    <a:pt x="968" y="165"/>
                  </a:lnTo>
                  <a:lnTo>
                    <a:pt x="1103" y="210"/>
                  </a:lnTo>
                  <a:lnTo>
                    <a:pt x="1208" y="245"/>
                  </a:lnTo>
                  <a:lnTo>
                    <a:pt x="1283" y="335"/>
                  </a:lnTo>
                  <a:lnTo>
                    <a:pt x="1743" y="365"/>
                  </a:lnTo>
                  <a:lnTo>
                    <a:pt x="1758" y="470"/>
                  </a:lnTo>
                  <a:lnTo>
                    <a:pt x="1838" y="540"/>
                  </a:lnTo>
                  <a:lnTo>
                    <a:pt x="1958" y="500"/>
                  </a:lnTo>
                  <a:lnTo>
                    <a:pt x="2048" y="440"/>
                  </a:lnTo>
                  <a:lnTo>
                    <a:pt x="2134" y="215"/>
                  </a:lnTo>
                  <a:lnTo>
                    <a:pt x="2319" y="170"/>
                  </a:lnTo>
                  <a:lnTo>
                    <a:pt x="2514" y="165"/>
                  </a:lnTo>
                  <a:lnTo>
                    <a:pt x="2439" y="305"/>
                  </a:lnTo>
                  <a:lnTo>
                    <a:pt x="2554" y="380"/>
                  </a:lnTo>
                  <a:lnTo>
                    <a:pt x="2709" y="375"/>
                  </a:lnTo>
                  <a:lnTo>
                    <a:pt x="2854" y="270"/>
                  </a:lnTo>
                  <a:lnTo>
                    <a:pt x="3129" y="345"/>
                  </a:lnTo>
                  <a:lnTo>
                    <a:pt x="3259" y="255"/>
                  </a:lnTo>
                  <a:lnTo>
                    <a:pt x="3394" y="225"/>
                  </a:lnTo>
                  <a:lnTo>
                    <a:pt x="3504" y="305"/>
                  </a:lnTo>
                  <a:lnTo>
                    <a:pt x="3624" y="290"/>
                  </a:lnTo>
                  <a:lnTo>
                    <a:pt x="3879" y="270"/>
                  </a:lnTo>
                  <a:lnTo>
                    <a:pt x="3956" y="374"/>
                  </a:lnTo>
                  <a:lnTo>
                    <a:pt x="4067" y="402"/>
                  </a:lnTo>
                  <a:lnTo>
                    <a:pt x="3984" y="500"/>
                  </a:lnTo>
                  <a:lnTo>
                    <a:pt x="3969" y="590"/>
                  </a:lnTo>
                  <a:lnTo>
                    <a:pt x="4044" y="740"/>
                  </a:lnTo>
                  <a:lnTo>
                    <a:pt x="4069" y="959"/>
                  </a:lnTo>
                  <a:lnTo>
                    <a:pt x="3964" y="979"/>
                  </a:lnTo>
                  <a:lnTo>
                    <a:pt x="3934" y="1049"/>
                  </a:lnTo>
                  <a:lnTo>
                    <a:pt x="4029" y="1109"/>
                  </a:lnTo>
                  <a:lnTo>
                    <a:pt x="3994" y="1199"/>
                  </a:lnTo>
                  <a:lnTo>
                    <a:pt x="4209" y="1429"/>
                  </a:lnTo>
                  <a:lnTo>
                    <a:pt x="4174" y="1519"/>
                  </a:lnTo>
                  <a:lnTo>
                    <a:pt x="4119" y="1549"/>
                  </a:lnTo>
                  <a:lnTo>
                    <a:pt x="4054" y="1499"/>
                  </a:lnTo>
                  <a:lnTo>
                    <a:pt x="3954" y="1579"/>
                  </a:lnTo>
                  <a:lnTo>
                    <a:pt x="3894" y="1699"/>
                  </a:lnTo>
                  <a:lnTo>
                    <a:pt x="3920" y="1783"/>
                  </a:lnTo>
                  <a:lnTo>
                    <a:pt x="3853" y="1843"/>
                  </a:lnTo>
                  <a:lnTo>
                    <a:pt x="3729" y="1814"/>
                  </a:lnTo>
                  <a:close/>
                </a:path>
              </a:pathLst>
            </a:custGeom>
            <a:solidFill>
              <a:schemeClr val="tx2">
                <a:lumMod val="75000"/>
              </a:schemeClr>
            </a:solidFill>
            <a:ln>
              <a:headEnd/>
              <a:tailEnd/>
            </a:ln>
          </p:spPr>
          <p:style>
            <a:lnRef idx="3">
              <a:schemeClr val="lt1"/>
            </a:lnRef>
            <a:fillRef idx="1">
              <a:schemeClr val="accent6"/>
            </a:fillRef>
            <a:effectRef idx="1">
              <a:schemeClr val="accent6"/>
            </a:effectRef>
            <a:fontRef idx="minor">
              <a:schemeClr val="lt1"/>
            </a:fontRef>
          </p:style>
          <p:txBody>
            <a:bodyPr/>
            <a:lstStyle/>
            <a:p>
              <a:pPr fontAlgn="base">
                <a:spcBef>
                  <a:spcPct val="0"/>
                </a:spcBef>
                <a:spcAft>
                  <a:spcPct val="0"/>
                </a:spcAft>
              </a:pPr>
              <a:endParaRPr lang="zh-CN" altLang="en-US" b="1" kern="0">
                <a:solidFill>
                  <a:schemeClr val="tx1"/>
                </a:solidFill>
                <a:latin typeface="Arial" charset="0"/>
              </a:endParaRPr>
            </a:p>
          </p:txBody>
        </p:sp>
        <p:sp>
          <p:nvSpPr>
            <p:cNvPr id="326" name="Freeform 7">
              <a:extLst>
                <a:ext uri="{FF2B5EF4-FFF2-40B4-BE49-F238E27FC236}">
                  <a16:creationId xmlns:a16="http://schemas.microsoft.com/office/drawing/2014/main" id="{0B138EBD-AD7F-4535-A073-CBE2EF2C9F2C}"/>
                </a:ext>
              </a:extLst>
            </p:cNvPr>
            <p:cNvSpPr>
              <a:spLocks/>
            </p:cNvSpPr>
            <p:nvPr/>
          </p:nvSpPr>
          <p:spPr bwMode="auto">
            <a:xfrm>
              <a:off x="3045013" y="4616075"/>
              <a:ext cx="736600" cy="1181100"/>
            </a:xfrm>
            <a:custGeom>
              <a:avLst/>
              <a:gdLst>
                <a:gd name="T0" fmla="*/ 0 w 2321"/>
                <a:gd name="T1" fmla="*/ 0 h 3721"/>
                <a:gd name="T2" fmla="*/ 0 w 2321"/>
                <a:gd name="T3" fmla="*/ 0 h 3721"/>
                <a:gd name="T4" fmla="*/ 0 w 2321"/>
                <a:gd name="T5" fmla="*/ 0 h 3721"/>
                <a:gd name="T6" fmla="*/ 0 w 2321"/>
                <a:gd name="T7" fmla="*/ 0 h 3721"/>
                <a:gd name="T8" fmla="*/ 0 w 2321"/>
                <a:gd name="T9" fmla="*/ 0 h 3721"/>
                <a:gd name="T10" fmla="*/ 0 w 2321"/>
                <a:gd name="T11" fmla="*/ 0 h 3721"/>
                <a:gd name="T12" fmla="*/ 0 w 2321"/>
                <a:gd name="T13" fmla="*/ 0 h 3721"/>
                <a:gd name="T14" fmla="*/ 0 w 2321"/>
                <a:gd name="T15" fmla="*/ 0 h 3721"/>
                <a:gd name="T16" fmla="*/ 0 w 2321"/>
                <a:gd name="T17" fmla="*/ 0 h 3721"/>
                <a:gd name="T18" fmla="*/ 0 w 2321"/>
                <a:gd name="T19" fmla="*/ 0 h 3721"/>
                <a:gd name="T20" fmla="*/ 0 w 2321"/>
                <a:gd name="T21" fmla="*/ 0 h 3721"/>
                <a:gd name="T22" fmla="*/ 0 w 2321"/>
                <a:gd name="T23" fmla="*/ 0 h 3721"/>
                <a:gd name="T24" fmla="*/ 0 w 2321"/>
                <a:gd name="T25" fmla="*/ 0 h 3721"/>
                <a:gd name="T26" fmla="*/ 0 w 2321"/>
                <a:gd name="T27" fmla="*/ 0 h 3721"/>
                <a:gd name="T28" fmla="*/ 0 w 2321"/>
                <a:gd name="T29" fmla="*/ 0 h 3721"/>
                <a:gd name="T30" fmla="*/ 0 w 2321"/>
                <a:gd name="T31" fmla="*/ 0 h 3721"/>
                <a:gd name="T32" fmla="*/ 0 w 2321"/>
                <a:gd name="T33" fmla="*/ 0 h 3721"/>
                <a:gd name="T34" fmla="*/ 0 w 2321"/>
                <a:gd name="T35" fmla="*/ 0 h 3721"/>
                <a:gd name="T36" fmla="*/ 0 w 2321"/>
                <a:gd name="T37" fmla="*/ 0 h 3721"/>
                <a:gd name="T38" fmla="*/ 0 w 2321"/>
                <a:gd name="T39" fmla="*/ 0 h 3721"/>
                <a:gd name="T40" fmla="*/ 0 w 2321"/>
                <a:gd name="T41" fmla="*/ 0 h 3721"/>
                <a:gd name="T42" fmla="*/ 0 w 2321"/>
                <a:gd name="T43" fmla="*/ 0 h 3721"/>
                <a:gd name="T44" fmla="*/ 0 w 2321"/>
                <a:gd name="T45" fmla="*/ 0 h 3721"/>
                <a:gd name="T46" fmla="*/ 0 w 2321"/>
                <a:gd name="T47" fmla="*/ 0 h 3721"/>
                <a:gd name="T48" fmla="*/ 0 w 2321"/>
                <a:gd name="T49" fmla="*/ 0 h 3721"/>
                <a:gd name="T50" fmla="*/ 0 w 2321"/>
                <a:gd name="T51" fmla="*/ 0 h 3721"/>
                <a:gd name="T52" fmla="*/ 0 w 2321"/>
                <a:gd name="T53" fmla="*/ 0 h 3721"/>
                <a:gd name="T54" fmla="*/ 0 w 2321"/>
                <a:gd name="T55" fmla="*/ 0 h 3721"/>
                <a:gd name="T56" fmla="*/ 0 w 2321"/>
                <a:gd name="T57" fmla="*/ 0 h 3721"/>
                <a:gd name="T58" fmla="*/ 0 w 2321"/>
                <a:gd name="T59" fmla="*/ 0 h 3721"/>
                <a:gd name="T60" fmla="*/ 0 w 2321"/>
                <a:gd name="T61" fmla="*/ 0 h 3721"/>
                <a:gd name="T62" fmla="*/ 0 w 2321"/>
                <a:gd name="T63" fmla="*/ 0 h 3721"/>
                <a:gd name="T64" fmla="*/ 0 w 2321"/>
                <a:gd name="T65" fmla="*/ 0 h 3721"/>
                <a:gd name="T66" fmla="*/ 0 w 2321"/>
                <a:gd name="T67" fmla="*/ 0 h 3721"/>
                <a:gd name="T68" fmla="*/ 0 w 2321"/>
                <a:gd name="T69" fmla="*/ 0 h 3721"/>
                <a:gd name="T70" fmla="*/ 0 w 2321"/>
                <a:gd name="T71" fmla="*/ 0 h 3721"/>
                <a:gd name="T72" fmla="*/ 0 w 2321"/>
                <a:gd name="T73" fmla="*/ 0 h 3721"/>
                <a:gd name="T74" fmla="*/ 0 w 2321"/>
                <a:gd name="T75" fmla="*/ 0 h 3721"/>
                <a:gd name="T76" fmla="*/ 0 w 2321"/>
                <a:gd name="T77" fmla="*/ 0 h 3721"/>
                <a:gd name="T78" fmla="*/ 0 w 2321"/>
                <a:gd name="T79" fmla="*/ 0 h 3721"/>
                <a:gd name="T80" fmla="*/ 0 w 2321"/>
                <a:gd name="T81" fmla="*/ 0 h 3721"/>
                <a:gd name="T82" fmla="*/ 0 w 2321"/>
                <a:gd name="T83" fmla="*/ 0 h 3721"/>
                <a:gd name="T84" fmla="*/ 0 w 2321"/>
                <a:gd name="T85" fmla="*/ 0 h 3721"/>
                <a:gd name="T86" fmla="*/ 0 w 2321"/>
                <a:gd name="T87" fmla="*/ 0 h 3721"/>
                <a:gd name="T88" fmla="*/ 0 w 2321"/>
                <a:gd name="T89" fmla="*/ 0 h 3721"/>
                <a:gd name="T90" fmla="*/ 0 w 2321"/>
                <a:gd name="T91" fmla="*/ 0 h 3721"/>
                <a:gd name="T92" fmla="*/ 0 w 2321"/>
                <a:gd name="T93" fmla="*/ 0 h 3721"/>
                <a:gd name="T94" fmla="*/ 0 w 2321"/>
                <a:gd name="T95" fmla="*/ 0 h 372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321" h="3721">
                  <a:moveTo>
                    <a:pt x="880" y="3510"/>
                  </a:moveTo>
                  <a:lnTo>
                    <a:pt x="610" y="3325"/>
                  </a:lnTo>
                  <a:lnTo>
                    <a:pt x="479" y="3120"/>
                  </a:lnTo>
                  <a:lnTo>
                    <a:pt x="339" y="3070"/>
                  </a:lnTo>
                  <a:lnTo>
                    <a:pt x="239" y="2740"/>
                  </a:lnTo>
                  <a:lnTo>
                    <a:pt x="269" y="2625"/>
                  </a:lnTo>
                  <a:lnTo>
                    <a:pt x="249" y="2515"/>
                  </a:lnTo>
                  <a:lnTo>
                    <a:pt x="104" y="2100"/>
                  </a:lnTo>
                  <a:lnTo>
                    <a:pt x="0" y="1888"/>
                  </a:lnTo>
                  <a:lnTo>
                    <a:pt x="59" y="1770"/>
                  </a:lnTo>
                  <a:lnTo>
                    <a:pt x="69" y="1635"/>
                  </a:lnTo>
                  <a:lnTo>
                    <a:pt x="15" y="1437"/>
                  </a:lnTo>
                  <a:lnTo>
                    <a:pt x="99" y="1405"/>
                  </a:lnTo>
                  <a:lnTo>
                    <a:pt x="129" y="1255"/>
                  </a:lnTo>
                  <a:lnTo>
                    <a:pt x="179" y="1185"/>
                  </a:lnTo>
                  <a:lnTo>
                    <a:pt x="119" y="1095"/>
                  </a:lnTo>
                  <a:lnTo>
                    <a:pt x="104" y="955"/>
                  </a:lnTo>
                  <a:lnTo>
                    <a:pt x="415" y="852"/>
                  </a:lnTo>
                  <a:lnTo>
                    <a:pt x="434" y="730"/>
                  </a:lnTo>
                  <a:lnTo>
                    <a:pt x="585" y="805"/>
                  </a:lnTo>
                  <a:lnTo>
                    <a:pt x="705" y="760"/>
                  </a:lnTo>
                  <a:lnTo>
                    <a:pt x="850" y="775"/>
                  </a:lnTo>
                  <a:lnTo>
                    <a:pt x="805" y="640"/>
                  </a:lnTo>
                  <a:lnTo>
                    <a:pt x="805" y="495"/>
                  </a:lnTo>
                  <a:lnTo>
                    <a:pt x="960" y="565"/>
                  </a:lnTo>
                  <a:lnTo>
                    <a:pt x="1075" y="555"/>
                  </a:lnTo>
                  <a:lnTo>
                    <a:pt x="1185" y="540"/>
                  </a:lnTo>
                  <a:lnTo>
                    <a:pt x="1170" y="445"/>
                  </a:lnTo>
                  <a:lnTo>
                    <a:pt x="1285" y="360"/>
                  </a:lnTo>
                  <a:lnTo>
                    <a:pt x="1375" y="375"/>
                  </a:lnTo>
                  <a:lnTo>
                    <a:pt x="1405" y="285"/>
                  </a:lnTo>
                  <a:lnTo>
                    <a:pt x="1500" y="220"/>
                  </a:lnTo>
                  <a:lnTo>
                    <a:pt x="1485" y="120"/>
                  </a:lnTo>
                  <a:lnTo>
                    <a:pt x="1630" y="115"/>
                  </a:lnTo>
                  <a:lnTo>
                    <a:pt x="1665" y="0"/>
                  </a:lnTo>
                  <a:lnTo>
                    <a:pt x="1841" y="60"/>
                  </a:lnTo>
                  <a:lnTo>
                    <a:pt x="1831" y="195"/>
                  </a:lnTo>
                  <a:lnTo>
                    <a:pt x="1901" y="270"/>
                  </a:lnTo>
                  <a:lnTo>
                    <a:pt x="1811" y="345"/>
                  </a:lnTo>
                  <a:lnTo>
                    <a:pt x="1766" y="445"/>
                  </a:lnTo>
                  <a:lnTo>
                    <a:pt x="1856" y="495"/>
                  </a:lnTo>
                  <a:lnTo>
                    <a:pt x="1756" y="625"/>
                  </a:lnTo>
                  <a:lnTo>
                    <a:pt x="1725" y="675"/>
                  </a:lnTo>
                  <a:lnTo>
                    <a:pt x="1796" y="750"/>
                  </a:lnTo>
                  <a:lnTo>
                    <a:pt x="1771" y="865"/>
                  </a:lnTo>
                  <a:lnTo>
                    <a:pt x="1781" y="1030"/>
                  </a:lnTo>
                  <a:lnTo>
                    <a:pt x="1695" y="1110"/>
                  </a:lnTo>
                  <a:lnTo>
                    <a:pt x="1841" y="1150"/>
                  </a:lnTo>
                  <a:lnTo>
                    <a:pt x="1771" y="1230"/>
                  </a:lnTo>
                  <a:lnTo>
                    <a:pt x="1781" y="1315"/>
                  </a:lnTo>
                  <a:lnTo>
                    <a:pt x="1605" y="1320"/>
                  </a:lnTo>
                  <a:lnTo>
                    <a:pt x="1530" y="1395"/>
                  </a:lnTo>
                  <a:lnTo>
                    <a:pt x="1525" y="1530"/>
                  </a:lnTo>
                  <a:lnTo>
                    <a:pt x="1540" y="1630"/>
                  </a:lnTo>
                  <a:lnTo>
                    <a:pt x="1585" y="1740"/>
                  </a:lnTo>
                  <a:lnTo>
                    <a:pt x="1555" y="1860"/>
                  </a:lnTo>
                  <a:lnTo>
                    <a:pt x="1440" y="1860"/>
                  </a:lnTo>
                  <a:lnTo>
                    <a:pt x="1395" y="1950"/>
                  </a:lnTo>
                  <a:lnTo>
                    <a:pt x="1360" y="2080"/>
                  </a:lnTo>
                  <a:lnTo>
                    <a:pt x="1470" y="2175"/>
                  </a:lnTo>
                  <a:lnTo>
                    <a:pt x="1455" y="2265"/>
                  </a:lnTo>
                  <a:lnTo>
                    <a:pt x="1495" y="2325"/>
                  </a:lnTo>
                  <a:lnTo>
                    <a:pt x="1575" y="2215"/>
                  </a:lnTo>
                  <a:lnTo>
                    <a:pt x="1720" y="2250"/>
                  </a:lnTo>
                  <a:lnTo>
                    <a:pt x="1735" y="2340"/>
                  </a:lnTo>
                  <a:lnTo>
                    <a:pt x="1605" y="2400"/>
                  </a:lnTo>
                  <a:lnTo>
                    <a:pt x="1480" y="2365"/>
                  </a:lnTo>
                  <a:lnTo>
                    <a:pt x="1495" y="2455"/>
                  </a:lnTo>
                  <a:lnTo>
                    <a:pt x="1455" y="2530"/>
                  </a:lnTo>
                  <a:lnTo>
                    <a:pt x="1540" y="2545"/>
                  </a:lnTo>
                  <a:lnTo>
                    <a:pt x="1575" y="2500"/>
                  </a:lnTo>
                  <a:lnTo>
                    <a:pt x="1695" y="2485"/>
                  </a:lnTo>
                  <a:lnTo>
                    <a:pt x="1695" y="2560"/>
                  </a:lnTo>
                  <a:lnTo>
                    <a:pt x="1901" y="2530"/>
                  </a:lnTo>
                  <a:lnTo>
                    <a:pt x="1946" y="2460"/>
                  </a:lnTo>
                  <a:lnTo>
                    <a:pt x="2041" y="2475"/>
                  </a:lnTo>
                  <a:lnTo>
                    <a:pt x="2066" y="2590"/>
                  </a:lnTo>
                  <a:lnTo>
                    <a:pt x="2146" y="2655"/>
                  </a:lnTo>
                  <a:lnTo>
                    <a:pt x="2236" y="2665"/>
                  </a:lnTo>
                  <a:lnTo>
                    <a:pt x="2236" y="2785"/>
                  </a:lnTo>
                  <a:lnTo>
                    <a:pt x="2321" y="2815"/>
                  </a:lnTo>
                  <a:lnTo>
                    <a:pt x="2311" y="2910"/>
                  </a:lnTo>
                  <a:lnTo>
                    <a:pt x="2246" y="3000"/>
                  </a:lnTo>
                  <a:lnTo>
                    <a:pt x="2146" y="3075"/>
                  </a:lnTo>
                  <a:lnTo>
                    <a:pt x="1998" y="3060"/>
                  </a:lnTo>
                  <a:lnTo>
                    <a:pt x="1906" y="3015"/>
                  </a:lnTo>
                  <a:lnTo>
                    <a:pt x="1875" y="3120"/>
                  </a:lnTo>
                  <a:lnTo>
                    <a:pt x="1770" y="3207"/>
                  </a:lnTo>
                  <a:lnTo>
                    <a:pt x="1802" y="3310"/>
                  </a:lnTo>
                  <a:lnTo>
                    <a:pt x="1735" y="3390"/>
                  </a:lnTo>
                  <a:lnTo>
                    <a:pt x="1946" y="3460"/>
                  </a:lnTo>
                  <a:lnTo>
                    <a:pt x="1682" y="3630"/>
                  </a:lnTo>
                  <a:lnTo>
                    <a:pt x="1440" y="3625"/>
                  </a:lnTo>
                  <a:lnTo>
                    <a:pt x="1316" y="3721"/>
                  </a:lnTo>
                  <a:lnTo>
                    <a:pt x="1148" y="3691"/>
                  </a:lnTo>
                  <a:lnTo>
                    <a:pt x="990" y="3540"/>
                  </a:lnTo>
                  <a:lnTo>
                    <a:pt x="880" y="3510"/>
                  </a:lnTo>
                  <a:close/>
                </a:path>
              </a:pathLst>
            </a:custGeom>
            <a:solidFill>
              <a:srgbClr val="124A9B"/>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27" name="Freeform 9">
              <a:extLst>
                <a:ext uri="{FF2B5EF4-FFF2-40B4-BE49-F238E27FC236}">
                  <a16:creationId xmlns:a16="http://schemas.microsoft.com/office/drawing/2014/main" id="{ACD447A0-EFC6-4D48-BFCE-8207A69ACD02}"/>
                </a:ext>
              </a:extLst>
            </p:cNvPr>
            <p:cNvSpPr>
              <a:spLocks/>
            </p:cNvSpPr>
            <p:nvPr/>
          </p:nvSpPr>
          <p:spPr bwMode="auto">
            <a:xfrm>
              <a:off x="3056125" y="3161925"/>
              <a:ext cx="1420813" cy="985838"/>
            </a:xfrm>
            <a:custGeom>
              <a:avLst/>
              <a:gdLst>
                <a:gd name="T0" fmla="*/ 0 w 4473"/>
                <a:gd name="T1" fmla="*/ 0 h 3106"/>
                <a:gd name="T2" fmla="*/ 0 w 4473"/>
                <a:gd name="T3" fmla="*/ 0 h 3106"/>
                <a:gd name="T4" fmla="*/ 0 w 4473"/>
                <a:gd name="T5" fmla="*/ 0 h 3106"/>
                <a:gd name="T6" fmla="*/ 0 w 4473"/>
                <a:gd name="T7" fmla="*/ 0 h 3106"/>
                <a:gd name="T8" fmla="*/ 0 w 4473"/>
                <a:gd name="T9" fmla="*/ 0 h 3106"/>
                <a:gd name="T10" fmla="*/ 0 w 4473"/>
                <a:gd name="T11" fmla="*/ 0 h 3106"/>
                <a:gd name="T12" fmla="*/ 0 w 4473"/>
                <a:gd name="T13" fmla="*/ 0 h 3106"/>
                <a:gd name="T14" fmla="*/ 0 w 4473"/>
                <a:gd name="T15" fmla="*/ 0 h 3106"/>
                <a:gd name="T16" fmla="*/ 0 w 4473"/>
                <a:gd name="T17" fmla="*/ 0 h 3106"/>
                <a:gd name="T18" fmla="*/ 0 w 4473"/>
                <a:gd name="T19" fmla="*/ 0 h 3106"/>
                <a:gd name="T20" fmla="*/ 0 w 4473"/>
                <a:gd name="T21" fmla="*/ 0 h 3106"/>
                <a:gd name="T22" fmla="*/ 0 w 4473"/>
                <a:gd name="T23" fmla="*/ 0 h 3106"/>
                <a:gd name="T24" fmla="*/ 0 w 4473"/>
                <a:gd name="T25" fmla="*/ 0 h 3106"/>
                <a:gd name="T26" fmla="*/ 0 w 4473"/>
                <a:gd name="T27" fmla="*/ 0 h 3106"/>
                <a:gd name="T28" fmla="*/ 0 w 4473"/>
                <a:gd name="T29" fmla="*/ 0 h 3106"/>
                <a:gd name="T30" fmla="*/ 0 w 4473"/>
                <a:gd name="T31" fmla="*/ 0 h 3106"/>
                <a:gd name="T32" fmla="*/ 0 w 4473"/>
                <a:gd name="T33" fmla="*/ 0 h 3106"/>
                <a:gd name="T34" fmla="*/ 0 w 4473"/>
                <a:gd name="T35" fmla="*/ 0 h 3106"/>
                <a:gd name="T36" fmla="*/ 0 w 4473"/>
                <a:gd name="T37" fmla="*/ 0 h 3106"/>
                <a:gd name="T38" fmla="*/ 0 w 4473"/>
                <a:gd name="T39" fmla="*/ 0 h 3106"/>
                <a:gd name="T40" fmla="*/ 0 w 4473"/>
                <a:gd name="T41" fmla="*/ 0 h 3106"/>
                <a:gd name="T42" fmla="*/ 0 w 4473"/>
                <a:gd name="T43" fmla="*/ 0 h 3106"/>
                <a:gd name="T44" fmla="*/ 0 w 4473"/>
                <a:gd name="T45" fmla="*/ 0 h 3106"/>
                <a:gd name="T46" fmla="*/ 0 w 4473"/>
                <a:gd name="T47" fmla="*/ 0 h 3106"/>
                <a:gd name="T48" fmla="*/ 0 w 4473"/>
                <a:gd name="T49" fmla="*/ 0 h 3106"/>
                <a:gd name="T50" fmla="*/ 0 w 4473"/>
                <a:gd name="T51" fmla="*/ 0 h 3106"/>
                <a:gd name="T52" fmla="*/ 0 w 4473"/>
                <a:gd name="T53" fmla="*/ 0 h 3106"/>
                <a:gd name="T54" fmla="*/ 0 w 4473"/>
                <a:gd name="T55" fmla="*/ 0 h 3106"/>
                <a:gd name="T56" fmla="*/ 0 w 4473"/>
                <a:gd name="T57" fmla="*/ 0 h 3106"/>
                <a:gd name="T58" fmla="*/ 0 w 4473"/>
                <a:gd name="T59" fmla="*/ 0 h 3106"/>
                <a:gd name="T60" fmla="*/ 0 w 4473"/>
                <a:gd name="T61" fmla="*/ 0 h 3106"/>
                <a:gd name="T62" fmla="*/ 0 w 4473"/>
                <a:gd name="T63" fmla="*/ 0 h 3106"/>
                <a:gd name="T64" fmla="*/ 0 w 4473"/>
                <a:gd name="T65" fmla="*/ 0 h 3106"/>
                <a:gd name="T66" fmla="*/ 0 w 4473"/>
                <a:gd name="T67" fmla="*/ 0 h 3106"/>
                <a:gd name="T68" fmla="*/ 0 w 4473"/>
                <a:gd name="T69" fmla="*/ 0 h 3106"/>
                <a:gd name="T70" fmla="*/ 0 w 4473"/>
                <a:gd name="T71" fmla="*/ 0 h 3106"/>
                <a:gd name="T72" fmla="*/ 0 w 4473"/>
                <a:gd name="T73" fmla="*/ 0 h 3106"/>
                <a:gd name="T74" fmla="*/ 0 w 4473"/>
                <a:gd name="T75" fmla="*/ 0 h 3106"/>
                <a:gd name="T76" fmla="*/ 0 w 4473"/>
                <a:gd name="T77" fmla="*/ 0 h 3106"/>
                <a:gd name="T78" fmla="*/ 0 w 4473"/>
                <a:gd name="T79" fmla="*/ 0 h 3106"/>
                <a:gd name="T80" fmla="*/ 0 w 4473"/>
                <a:gd name="T81" fmla="*/ 0 h 3106"/>
                <a:gd name="T82" fmla="*/ 0 w 4473"/>
                <a:gd name="T83" fmla="*/ 0 h 3106"/>
                <a:gd name="T84" fmla="*/ 0 w 4473"/>
                <a:gd name="T85" fmla="*/ 0 h 3106"/>
                <a:gd name="T86" fmla="*/ 0 w 4473"/>
                <a:gd name="T87" fmla="*/ 0 h 3106"/>
                <a:gd name="T88" fmla="*/ 0 w 4473"/>
                <a:gd name="T89" fmla="*/ 0 h 3106"/>
                <a:gd name="T90" fmla="*/ 0 w 4473"/>
                <a:gd name="T91" fmla="*/ 0 h 3106"/>
                <a:gd name="T92" fmla="*/ 0 w 4473"/>
                <a:gd name="T93" fmla="*/ 0 h 3106"/>
                <a:gd name="T94" fmla="*/ 0 w 4473"/>
                <a:gd name="T95" fmla="*/ 0 h 3106"/>
                <a:gd name="T96" fmla="*/ 0 w 4473"/>
                <a:gd name="T97" fmla="*/ 0 h 3106"/>
                <a:gd name="T98" fmla="*/ 0 w 4473"/>
                <a:gd name="T99" fmla="*/ 0 h 310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473" h="3106">
                  <a:moveTo>
                    <a:pt x="2177" y="0"/>
                  </a:moveTo>
                  <a:lnTo>
                    <a:pt x="2121" y="101"/>
                  </a:lnTo>
                  <a:lnTo>
                    <a:pt x="1997" y="90"/>
                  </a:lnTo>
                  <a:lnTo>
                    <a:pt x="1882" y="225"/>
                  </a:lnTo>
                  <a:lnTo>
                    <a:pt x="1732" y="230"/>
                  </a:lnTo>
                  <a:lnTo>
                    <a:pt x="1566" y="361"/>
                  </a:lnTo>
                  <a:lnTo>
                    <a:pt x="1493" y="466"/>
                  </a:lnTo>
                  <a:lnTo>
                    <a:pt x="1352" y="525"/>
                  </a:lnTo>
                  <a:lnTo>
                    <a:pt x="1353" y="667"/>
                  </a:lnTo>
                  <a:lnTo>
                    <a:pt x="1442" y="811"/>
                  </a:lnTo>
                  <a:lnTo>
                    <a:pt x="1598" y="826"/>
                  </a:lnTo>
                  <a:lnTo>
                    <a:pt x="1757" y="756"/>
                  </a:lnTo>
                  <a:lnTo>
                    <a:pt x="1777" y="920"/>
                  </a:lnTo>
                  <a:lnTo>
                    <a:pt x="1548" y="951"/>
                  </a:lnTo>
                  <a:lnTo>
                    <a:pt x="1479" y="1006"/>
                  </a:lnTo>
                  <a:lnTo>
                    <a:pt x="1520" y="1050"/>
                  </a:lnTo>
                  <a:lnTo>
                    <a:pt x="1478" y="1087"/>
                  </a:lnTo>
                  <a:lnTo>
                    <a:pt x="1584" y="1147"/>
                  </a:lnTo>
                  <a:lnTo>
                    <a:pt x="1625" y="1251"/>
                  </a:lnTo>
                  <a:lnTo>
                    <a:pt x="1554" y="1266"/>
                  </a:lnTo>
                  <a:lnTo>
                    <a:pt x="1473" y="1251"/>
                  </a:lnTo>
                  <a:lnTo>
                    <a:pt x="1493" y="1365"/>
                  </a:lnTo>
                  <a:lnTo>
                    <a:pt x="1563" y="1428"/>
                  </a:lnTo>
                  <a:lnTo>
                    <a:pt x="1506" y="1471"/>
                  </a:lnTo>
                  <a:lnTo>
                    <a:pt x="1445" y="1444"/>
                  </a:lnTo>
                  <a:lnTo>
                    <a:pt x="1397" y="1366"/>
                  </a:lnTo>
                  <a:lnTo>
                    <a:pt x="1323" y="1416"/>
                  </a:lnTo>
                  <a:lnTo>
                    <a:pt x="1161" y="1366"/>
                  </a:lnTo>
                  <a:lnTo>
                    <a:pt x="1071" y="1447"/>
                  </a:lnTo>
                  <a:lnTo>
                    <a:pt x="1037" y="1563"/>
                  </a:lnTo>
                  <a:lnTo>
                    <a:pt x="906" y="1641"/>
                  </a:lnTo>
                  <a:lnTo>
                    <a:pt x="798" y="1560"/>
                  </a:lnTo>
                  <a:lnTo>
                    <a:pt x="831" y="1503"/>
                  </a:lnTo>
                  <a:lnTo>
                    <a:pt x="951" y="1477"/>
                  </a:lnTo>
                  <a:lnTo>
                    <a:pt x="947" y="1390"/>
                  </a:lnTo>
                  <a:lnTo>
                    <a:pt x="924" y="1296"/>
                  </a:lnTo>
                  <a:lnTo>
                    <a:pt x="1027" y="1265"/>
                  </a:lnTo>
                  <a:lnTo>
                    <a:pt x="999" y="1158"/>
                  </a:lnTo>
                  <a:lnTo>
                    <a:pt x="924" y="1101"/>
                  </a:lnTo>
                  <a:lnTo>
                    <a:pt x="803" y="1141"/>
                  </a:lnTo>
                  <a:lnTo>
                    <a:pt x="697" y="1100"/>
                  </a:lnTo>
                  <a:lnTo>
                    <a:pt x="768" y="976"/>
                  </a:lnTo>
                  <a:lnTo>
                    <a:pt x="668" y="960"/>
                  </a:lnTo>
                  <a:lnTo>
                    <a:pt x="618" y="1042"/>
                  </a:lnTo>
                  <a:lnTo>
                    <a:pt x="512" y="1006"/>
                  </a:lnTo>
                  <a:lnTo>
                    <a:pt x="472" y="1220"/>
                  </a:lnTo>
                  <a:lnTo>
                    <a:pt x="512" y="1275"/>
                  </a:lnTo>
                  <a:lnTo>
                    <a:pt x="452" y="1335"/>
                  </a:lnTo>
                  <a:lnTo>
                    <a:pt x="527" y="1370"/>
                  </a:lnTo>
                  <a:lnTo>
                    <a:pt x="572" y="1475"/>
                  </a:lnTo>
                  <a:lnTo>
                    <a:pt x="518" y="1567"/>
                  </a:lnTo>
                  <a:lnTo>
                    <a:pt x="542" y="1686"/>
                  </a:lnTo>
                  <a:lnTo>
                    <a:pt x="352" y="1791"/>
                  </a:lnTo>
                  <a:lnTo>
                    <a:pt x="322" y="1861"/>
                  </a:lnTo>
                  <a:lnTo>
                    <a:pt x="442" y="1926"/>
                  </a:lnTo>
                  <a:lnTo>
                    <a:pt x="332" y="1971"/>
                  </a:lnTo>
                  <a:lnTo>
                    <a:pt x="217" y="1971"/>
                  </a:lnTo>
                  <a:lnTo>
                    <a:pt x="156" y="2036"/>
                  </a:lnTo>
                  <a:lnTo>
                    <a:pt x="234" y="2084"/>
                  </a:lnTo>
                  <a:lnTo>
                    <a:pt x="204" y="2168"/>
                  </a:lnTo>
                  <a:lnTo>
                    <a:pt x="6" y="2270"/>
                  </a:lnTo>
                  <a:lnTo>
                    <a:pt x="42" y="2315"/>
                  </a:lnTo>
                  <a:lnTo>
                    <a:pt x="125" y="2334"/>
                  </a:lnTo>
                  <a:lnTo>
                    <a:pt x="98" y="2384"/>
                  </a:lnTo>
                  <a:lnTo>
                    <a:pt x="23" y="2373"/>
                  </a:lnTo>
                  <a:lnTo>
                    <a:pt x="0" y="2424"/>
                  </a:lnTo>
                  <a:lnTo>
                    <a:pt x="38" y="2498"/>
                  </a:lnTo>
                  <a:lnTo>
                    <a:pt x="47" y="2578"/>
                  </a:lnTo>
                  <a:lnTo>
                    <a:pt x="162" y="2581"/>
                  </a:lnTo>
                  <a:lnTo>
                    <a:pt x="255" y="2566"/>
                  </a:lnTo>
                  <a:lnTo>
                    <a:pt x="291" y="2628"/>
                  </a:lnTo>
                  <a:lnTo>
                    <a:pt x="293" y="2731"/>
                  </a:lnTo>
                  <a:lnTo>
                    <a:pt x="530" y="2809"/>
                  </a:lnTo>
                  <a:lnTo>
                    <a:pt x="608" y="2901"/>
                  </a:lnTo>
                  <a:lnTo>
                    <a:pt x="1067" y="2932"/>
                  </a:lnTo>
                  <a:lnTo>
                    <a:pt x="1082" y="3037"/>
                  </a:lnTo>
                  <a:lnTo>
                    <a:pt x="1162" y="3106"/>
                  </a:lnTo>
                  <a:lnTo>
                    <a:pt x="1292" y="3061"/>
                  </a:lnTo>
                  <a:lnTo>
                    <a:pt x="1371" y="3007"/>
                  </a:lnTo>
                  <a:lnTo>
                    <a:pt x="1457" y="2779"/>
                  </a:lnTo>
                  <a:lnTo>
                    <a:pt x="1642" y="2736"/>
                  </a:lnTo>
                  <a:lnTo>
                    <a:pt x="1835" y="2731"/>
                  </a:lnTo>
                  <a:lnTo>
                    <a:pt x="1762" y="2871"/>
                  </a:lnTo>
                  <a:lnTo>
                    <a:pt x="1878" y="2946"/>
                  </a:lnTo>
                  <a:lnTo>
                    <a:pt x="2028" y="2943"/>
                  </a:lnTo>
                  <a:lnTo>
                    <a:pt x="2178" y="2835"/>
                  </a:lnTo>
                  <a:lnTo>
                    <a:pt x="2452" y="2910"/>
                  </a:lnTo>
                  <a:lnTo>
                    <a:pt x="2584" y="2820"/>
                  </a:lnTo>
                  <a:lnTo>
                    <a:pt x="2721" y="2791"/>
                  </a:lnTo>
                  <a:lnTo>
                    <a:pt x="2827" y="2869"/>
                  </a:lnTo>
                  <a:lnTo>
                    <a:pt x="2956" y="2856"/>
                  </a:lnTo>
                  <a:lnTo>
                    <a:pt x="3203" y="2836"/>
                  </a:lnTo>
                  <a:lnTo>
                    <a:pt x="3278" y="2941"/>
                  </a:lnTo>
                  <a:lnTo>
                    <a:pt x="3393" y="2968"/>
                  </a:lnTo>
                  <a:lnTo>
                    <a:pt x="3498" y="2781"/>
                  </a:lnTo>
                  <a:lnTo>
                    <a:pt x="3528" y="2566"/>
                  </a:lnTo>
                  <a:lnTo>
                    <a:pt x="3663" y="2346"/>
                  </a:lnTo>
                  <a:lnTo>
                    <a:pt x="3768" y="2361"/>
                  </a:lnTo>
                  <a:lnTo>
                    <a:pt x="3903" y="2281"/>
                  </a:lnTo>
                  <a:lnTo>
                    <a:pt x="4038" y="2061"/>
                  </a:lnTo>
                  <a:lnTo>
                    <a:pt x="4161" y="1942"/>
                  </a:lnTo>
                  <a:lnTo>
                    <a:pt x="4083" y="1851"/>
                  </a:lnTo>
                  <a:lnTo>
                    <a:pt x="3948" y="1786"/>
                  </a:lnTo>
                  <a:lnTo>
                    <a:pt x="3874" y="1791"/>
                  </a:lnTo>
                  <a:lnTo>
                    <a:pt x="3903" y="1696"/>
                  </a:lnTo>
                  <a:lnTo>
                    <a:pt x="3880" y="1605"/>
                  </a:lnTo>
                  <a:lnTo>
                    <a:pt x="4042" y="1620"/>
                  </a:lnTo>
                  <a:lnTo>
                    <a:pt x="4186" y="1605"/>
                  </a:lnTo>
                  <a:lnTo>
                    <a:pt x="4313" y="1636"/>
                  </a:lnTo>
                  <a:lnTo>
                    <a:pt x="4473" y="1550"/>
                  </a:lnTo>
                  <a:lnTo>
                    <a:pt x="4398" y="1455"/>
                  </a:lnTo>
                  <a:lnTo>
                    <a:pt x="4443" y="1335"/>
                  </a:lnTo>
                  <a:lnTo>
                    <a:pt x="4403" y="1295"/>
                  </a:lnTo>
                  <a:lnTo>
                    <a:pt x="4448" y="1215"/>
                  </a:lnTo>
                  <a:lnTo>
                    <a:pt x="4398" y="1140"/>
                  </a:lnTo>
                  <a:lnTo>
                    <a:pt x="4238" y="1205"/>
                  </a:lnTo>
                  <a:lnTo>
                    <a:pt x="4053" y="1020"/>
                  </a:lnTo>
                  <a:lnTo>
                    <a:pt x="3908" y="975"/>
                  </a:lnTo>
                  <a:lnTo>
                    <a:pt x="3843" y="875"/>
                  </a:lnTo>
                  <a:lnTo>
                    <a:pt x="3728" y="890"/>
                  </a:lnTo>
                  <a:lnTo>
                    <a:pt x="3653" y="1025"/>
                  </a:lnTo>
                  <a:lnTo>
                    <a:pt x="3513" y="1025"/>
                  </a:lnTo>
                  <a:lnTo>
                    <a:pt x="3503" y="885"/>
                  </a:lnTo>
                  <a:lnTo>
                    <a:pt x="3323" y="975"/>
                  </a:lnTo>
                  <a:lnTo>
                    <a:pt x="3233" y="950"/>
                  </a:lnTo>
                  <a:lnTo>
                    <a:pt x="3263" y="855"/>
                  </a:lnTo>
                  <a:lnTo>
                    <a:pt x="3213" y="765"/>
                  </a:lnTo>
                  <a:lnTo>
                    <a:pt x="3068" y="825"/>
                  </a:lnTo>
                  <a:lnTo>
                    <a:pt x="3003" y="905"/>
                  </a:lnTo>
                  <a:lnTo>
                    <a:pt x="2793" y="950"/>
                  </a:lnTo>
                  <a:lnTo>
                    <a:pt x="2808" y="830"/>
                  </a:lnTo>
                  <a:lnTo>
                    <a:pt x="2678" y="915"/>
                  </a:lnTo>
                  <a:lnTo>
                    <a:pt x="2538" y="825"/>
                  </a:lnTo>
                  <a:lnTo>
                    <a:pt x="2508" y="720"/>
                  </a:lnTo>
                  <a:lnTo>
                    <a:pt x="2393" y="740"/>
                  </a:lnTo>
                  <a:lnTo>
                    <a:pt x="2333" y="825"/>
                  </a:lnTo>
                  <a:lnTo>
                    <a:pt x="2422" y="970"/>
                  </a:lnTo>
                  <a:lnTo>
                    <a:pt x="2448" y="1095"/>
                  </a:lnTo>
                  <a:lnTo>
                    <a:pt x="2453" y="1205"/>
                  </a:lnTo>
                  <a:lnTo>
                    <a:pt x="2558" y="1230"/>
                  </a:lnTo>
                  <a:lnTo>
                    <a:pt x="2544" y="1381"/>
                  </a:lnTo>
                  <a:lnTo>
                    <a:pt x="2433" y="1410"/>
                  </a:lnTo>
                  <a:lnTo>
                    <a:pt x="2348" y="1325"/>
                  </a:lnTo>
                  <a:lnTo>
                    <a:pt x="2257" y="1350"/>
                  </a:lnTo>
                  <a:lnTo>
                    <a:pt x="2192" y="1230"/>
                  </a:lnTo>
                  <a:lnTo>
                    <a:pt x="2167" y="1050"/>
                  </a:lnTo>
                  <a:lnTo>
                    <a:pt x="2222" y="930"/>
                  </a:lnTo>
                  <a:lnTo>
                    <a:pt x="2212" y="755"/>
                  </a:lnTo>
                  <a:lnTo>
                    <a:pt x="2288" y="650"/>
                  </a:lnTo>
                  <a:lnTo>
                    <a:pt x="2423" y="675"/>
                  </a:lnTo>
                  <a:lnTo>
                    <a:pt x="2498" y="560"/>
                  </a:lnTo>
                  <a:lnTo>
                    <a:pt x="2558" y="425"/>
                  </a:lnTo>
                  <a:lnTo>
                    <a:pt x="2618" y="315"/>
                  </a:lnTo>
                  <a:lnTo>
                    <a:pt x="2603" y="170"/>
                  </a:lnTo>
                  <a:lnTo>
                    <a:pt x="2543" y="50"/>
                  </a:lnTo>
                  <a:lnTo>
                    <a:pt x="2363" y="0"/>
                  </a:lnTo>
                  <a:lnTo>
                    <a:pt x="2177" y="0"/>
                  </a:lnTo>
                  <a:close/>
                </a:path>
              </a:pathLst>
            </a:custGeom>
            <a:solidFill>
              <a:schemeClr val="tx2">
                <a:lumMod val="75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28" name="Freeform 10">
              <a:extLst>
                <a:ext uri="{FF2B5EF4-FFF2-40B4-BE49-F238E27FC236}">
                  <a16:creationId xmlns:a16="http://schemas.microsoft.com/office/drawing/2014/main" id="{FA4E76A7-6EA6-4FE3-8F71-286D31E2B2B9}"/>
                </a:ext>
              </a:extLst>
            </p:cNvPr>
            <p:cNvSpPr>
              <a:spLocks/>
            </p:cNvSpPr>
            <p:nvPr/>
          </p:nvSpPr>
          <p:spPr bwMode="auto">
            <a:xfrm>
              <a:off x="3583175" y="2547563"/>
              <a:ext cx="1165225" cy="1120775"/>
            </a:xfrm>
            <a:custGeom>
              <a:avLst/>
              <a:gdLst>
                <a:gd name="T0" fmla="*/ 0 w 3670"/>
                <a:gd name="T1" fmla="*/ 0 h 3530"/>
                <a:gd name="T2" fmla="*/ 0 w 3670"/>
                <a:gd name="T3" fmla="*/ 0 h 3530"/>
                <a:gd name="T4" fmla="*/ 0 w 3670"/>
                <a:gd name="T5" fmla="*/ 0 h 3530"/>
                <a:gd name="T6" fmla="*/ 0 w 3670"/>
                <a:gd name="T7" fmla="*/ 0 h 3530"/>
                <a:gd name="T8" fmla="*/ 0 w 3670"/>
                <a:gd name="T9" fmla="*/ 0 h 3530"/>
                <a:gd name="T10" fmla="*/ 0 w 3670"/>
                <a:gd name="T11" fmla="*/ 0 h 3530"/>
                <a:gd name="T12" fmla="*/ 0 w 3670"/>
                <a:gd name="T13" fmla="*/ 0 h 3530"/>
                <a:gd name="T14" fmla="*/ 0 w 3670"/>
                <a:gd name="T15" fmla="*/ 0 h 3530"/>
                <a:gd name="T16" fmla="*/ 0 w 3670"/>
                <a:gd name="T17" fmla="*/ 0 h 3530"/>
                <a:gd name="T18" fmla="*/ 0 w 3670"/>
                <a:gd name="T19" fmla="*/ 0 h 3530"/>
                <a:gd name="T20" fmla="*/ 0 w 3670"/>
                <a:gd name="T21" fmla="*/ 0 h 3530"/>
                <a:gd name="T22" fmla="*/ 0 w 3670"/>
                <a:gd name="T23" fmla="*/ 0 h 3530"/>
                <a:gd name="T24" fmla="*/ 0 w 3670"/>
                <a:gd name="T25" fmla="*/ 0 h 3530"/>
                <a:gd name="T26" fmla="*/ 0 w 3670"/>
                <a:gd name="T27" fmla="*/ 0 h 3530"/>
                <a:gd name="T28" fmla="*/ 0 w 3670"/>
                <a:gd name="T29" fmla="*/ 0 h 3530"/>
                <a:gd name="T30" fmla="*/ 0 w 3670"/>
                <a:gd name="T31" fmla="*/ 0 h 3530"/>
                <a:gd name="T32" fmla="*/ 0 w 3670"/>
                <a:gd name="T33" fmla="*/ 0 h 3530"/>
                <a:gd name="T34" fmla="*/ 0 w 3670"/>
                <a:gd name="T35" fmla="*/ 0 h 3530"/>
                <a:gd name="T36" fmla="*/ 0 w 3670"/>
                <a:gd name="T37" fmla="*/ 0 h 3530"/>
                <a:gd name="T38" fmla="*/ 0 w 3670"/>
                <a:gd name="T39" fmla="*/ 0 h 3530"/>
                <a:gd name="T40" fmla="*/ 0 w 3670"/>
                <a:gd name="T41" fmla="*/ 0 h 3530"/>
                <a:gd name="T42" fmla="*/ 0 w 3670"/>
                <a:gd name="T43" fmla="*/ 0 h 3530"/>
                <a:gd name="T44" fmla="*/ 0 w 3670"/>
                <a:gd name="T45" fmla="*/ 0 h 3530"/>
                <a:gd name="T46" fmla="*/ 0 w 3670"/>
                <a:gd name="T47" fmla="*/ 0 h 3530"/>
                <a:gd name="T48" fmla="*/ 0 w 3670"/>
                <a:gd name="T49" fmla="*/ 0 h 3530"/>
                <a:gd name="T50" fmla="*/ 0 w 3670"/>
                <a:gd name="T51" fmla="*/ 0 h 3530"/>
                <a:gd name="T52" fmla="*/ 0 w 3670"/>
                <a:gd name="T53" fmla="*/ 0 h 3530"/>
                <a:gd name="T54" fmla="*/ 0 w 3670"/>
                <a:gd name="T55" fmla="*/ 0 h 3530"/>
                <a:gd name="T56" fmla="*/ 0 w 3670"/>
                <a:gd name="T57" fmla="*/ 0 h 3530"/>
                <a:gd name="T58" fmla="*/ 0 w 3670"/>
                <a:gd name="T59" fmla="*/ 0 h 3530"/>
                <a:gd name="T60" fmla="*/ 0 w 3670"/>
                <a:gd name="T61" fmla="*/ 0 h 3530"/>
                <a:gd name="T62" fmla="*/ 0 w 3670"/>
                <a:gd name="T63" fmla="*/ 0 h 3530"/>
                <a:gd name="T64" fmla="*/ 0 w 3670"/>
                <a:gd name="T65" fmla="*/ 0 h 3530"/>
                <a:gd name="T66" fmla="*/ 0 w 3670"/>
                <a:gd name="T67" fmla="*/ 0 h 3530"/>
                <a:gd name="T68" fmla="*/ 0 w 3670"/>
                <a:gd name="T69" fmla="*/ 0 h 3530"/>
                <a:gd name="T70" fmla="*/ 0 w 3670"/>
                <a:gd name="T71" fmla="*/ 0 h 3530"/>
                <a:gd name="T72" fmla="*/ 0 w 3670"/>
                <a:gd name="T73" fmla="*/ 0 h 3530"/>
                <a:gd name="T74" fmla="*/ 0 w 3670"/>
                <a:gd name="T75" fmla="*/ 0 h 3530"/>
                <a:gd name="T76" fmla="*/ 0 w 3670"/>
                <a:gd name="T77" fmla="*/ 0 h 3530"/>
                <a:gd name="T78" fmla="*/ 0 w 3670"/>
                <a:gd name="T79" fmla="*/ 0 h 3530"/>
                <a:gd name="T80" fmla="*/ 0 w 3670"/>
                <a:gd name="T81" fmla="*/ 0 h 3530"/>
                <a:gd name="T82" fmla="*/ 0 w 3670"/>
                <a:gd name="T83" fmla="*/ 0 h 3530"/>
                <a:gd name="T84" fmla="*/ 0 w 3670"/>
                <a:gd name="T85" fmla="*/ 0 h 3530"/>
                <a:gd name="T86" fmla="*/ 0 w 3670"/>
                <a:gd name="T87" fmla="*/ 0 h 3530"/>
                <a:gd name="T88" fmla="*/ 0 w 3670"/>
                <a:gd name="T89" fmla="*/ 0 h 3530"/>
                <a:gd name="T90" fmla="*/ 0 w 3670"/>
                <a:gd name="T91" fmla="*/ 0 h 3530"/>
                <a:gd name="T92" fmla="*/ 0 w 3670"/>
                <a:gd name="T93" fmla="*/ 0 h 3530"/>
                <a:gd name="T94" fmla="*/ 0 w 3670"/>
                <a:gd name="T95" fmla="*/ 0 h 3530"/>
                <a:gd name="T96" fmla="*/ 0 w 3670"/>
                <a:gd name="T97" fmla="*/ 0 h 3530"/>
                <a:gd name="T98" fmla="*/ 0 w 3670"/>
                <a:gd name="T99" fmla="*/ 0 h 3530"/>
                <a:gd name="T100" fmla="*/ 0 w 3670"/>
                <a:gd name="T101" fmla="*/ 0 h 3530"/>
                <a:gd name="T102" fmla="*/ 0 w 3670"/>
                <a:gd name="T103" fmla="*/ 0 h 353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670" h="3530">
                  <a:moveTo>
                    <a:pt x="120" y="1401"/>
                  </a:moveTo>
                  <a:lnTo>
                    <a:pt x="105" y="1506"/>
                  </a:lnTo>
                  <a:lnTo>
                    <a:pt x="235" y="1673"/>
                  </a:lnTo>
                  <a:lnTo>
                    <a:pt x="211" y="1815"/>
                  </a:lnTo>
                  <a:lnTo>
                    <a:pt x="161" y="1968"/>
                  </a:lnTo>
                  <a:lnTo>
                    <a:pt x="331" y="1896"/>
                  </a:lnTo>
                  <a:lnTo>
                    <a:pt x="431" y="1909"/>
                  </a:lnTo>
                  <a:lnTo>
                    <a:pt x="506" y="1864"/>
                  </a:lnTo>
                  <a:lnTo>
                    <a:pt x="517" y="1936"/>
                  </a:lnTo>
                  <a:lnTo>
                    <a:pt x="705" y="1936"/>
                  </a:lnTo>
                  <a:lnTo>
                    <a:pt x="886" y="1984"/>
                  </a:lnTo>
                  <a:lnTo>
                    <a:pt x="946" y="2104"/>
                  </a:lnTo>
                  <a:lnTo>
                    <a:pt x="961" y="2248"/>
                  </a:lnTo>
                  <a:lnTo>
                    <a:pt x="898" y="2367"/>
                  </a:lnTo>
                  <a:lnTo>
                    <a:pt x="842" y="2493"/>
                  </a:lnTo>
                  <a:lnTo>
                    <a:pt x="767" y="2611"/>
                  </a:lnTo>
                  <a:lnTo>
                    <a:pt x="631" y="2584"/>
                  </a:lnTo>
                  <a:lnTo>
                    <a:pt x="554" y="2692"/>
                  </a:lnTo>
                  <a:lnTo>
                    <a:pt x="565" y="2866"/>
                  </a:lnTo>
                  <a:lnTo>
                    <a:pt x="510" y="2985"/>
                  </a:lnTo>
                  <a:lnTo>
                    <a:pt x="535" y="3164"/>
                  </a:lnTo>
                  <a:lnTo>
                    <a:pt x="599" y="3284"/>
                  </a:lnTo>
                  <a:lnTo>
                    <a:pt x="689" y="3258"/>
                  </a:lnTo>
                  <a:lnTo>
                    <a:pt x="776" y="3345"/>
                  </a:lnTo>
                  <a:lnTo>
                    <a:pt x="887" y="3314"/>
                  </a:lnTo>
                  <a:lnTo>
                    <a:pt x="901" y="3162"/>
                  </a:lnTo>
                  <a:lnTo>
                    <a:pt x="796" y="3140"/>
                  </a:lnTo>
                  <a:lnTo>
                    <a:pt x="791" y="3032"/>
                  </a:lnTo>
                  <a:lnTo>
                    <a:pt x="766" y="2908"/>
                  </a:lnTo>
                  <a:lnTo>
                    <a:pt x="677" y="2761"/>
                  </a:lnTo>
                  <a:lnTo>
                    <a:pt x="737" y="2673"/>
                  </a:lnTo>
                  <a:lnTo>
                    <a:pt x="848" y="2655"/>
                  </a:lnTo>
                  <a:lnTo>
                    <a:pt x="883" y="2763"/>
                  </a:lnTo>
                  <a:lnTo>
                    <a:pt x="1019" y="2851"/>
                  </a:lnTo>
                  <a:lnTo>
                    <a:pt x="1150" y="2766"/>
                  </a:lnTo>
                  <a:lnTo>
                    <a:pt x="1135" y="2883"/>
                  </a:lnTo>
                  <a:lnTo>
                    <a:pt x="1346" y="2841"/>
                  </a:lnTo>
                  <a:lnTo>
                    <a:pt x="1411" y="2760"/>
                  </a:lnTo>
                  <a:lnTo>
                    <a:pt x="1555" y="2701"/>
                  </a:lnTo>
                  <a:lnTo>
                    <a:pt x="1604" y="2791"/>
                  </a:lnTo>
                  <a:lnTo>
                    <a:pt x="1574" y="2887"/>
                  </a:lnTo>
                  <a:lnTo>
                    <a:pt x="1669" y="2910"/>
                  </a:lnTo>
                  <a:lnTo>
                    <a:pt x="1845" y="2821"/>
                  </a:lnTo>
                  <a:lnTo>
                    <a:pt x="1855" y="2958"/>
                  </a:lnTo>
                  <a:lnTo>
                    <a:pt x="1994" y="2960"/>
                  </a:lnTo>
                  <a:lnTo>
                    <a:pt x="2072" y="2824"/>
                  </a:lnTo>
                  <a:lnTo>
                    <a:pt x="2185" y="2811"/>
                  </a:lnTo>
                  <a:lnTo>
                    <a:pt x="2249" y="2908"/>
                  </a:lnTo>
                  <a:lnTo>
                    <a:pt x="2392" y="2952"/>
                  </a:lnTo>
                  <a:lnTo>
                    <a:pt x="2578" y="3138"/>
                  </a:lnTo>
                  <a:lnTo>
                    <a:pt x="2740" y="3075"/>
                  </a:lnTo>
                  <a:lnTo>
                    <a:pt x="2791" y="3150"/>
                  </a:lnTo>
                  <a:lnTo>
                    <a:pt x="2744" y="3230"/>
                  </a:lnTo>
                  <a:lnTo>
                    <a:pt x="2786" y="3270"/>
                  </a:lnTo>
                  <a:lnTo>
                    <a:pt x="2741" y="3387"/>
                  </a:lnTo>
                  <a:lnTo>
                    <a:pt x="2816" y="3485"/>
                  </a:lnTo>
                  <a:lnTo>
                    <a:pt x="2920" y="3530"/>
                  </a:lnTo>
                  <a:lnTo>
                    <a:pt x="3031" y="3485"/>
                  </a:lnTo>
                  <a:lnTo>
                    <a:pt x="3090" y="3405"/>
                  </a:lnTo>
                  <a:lnTo>
                    <a:pt x="3115" y="3215"/>
                  </a:lnTo>
                  <a:lnTo>
                    <a:pt x="3175" y="3150"/>
                  </a:lnTo>
                  <a:lnTo>
                    <a:pt x="3090" y="2990"/>
                  </a:lnTo>
                  <a:lnTo>
                    <a:pt x="3040" y="2881"/>
                  </a:lnTo>
                  <a:lnTo>
                    <a:pt x="3075" y="2761"/>
                  </a:lnTo>
                  <a:lnTo>
                    <a:pt x="3280" y="2641"/>
                  </a:lnTo>
                  <a:lnTo>
                    <a:pt x="3445" y="2491"/>
                  </a:lnTo>
                  <a:lnTo>
                    <a:pt x="3655" y="2491"/>
                  </a:lnTo>
                  <a:lnTo>
                    <a:pt x="3670" y="2406"/>
                  </a:lnTo>
                  <a:lnTo>
                    <a:pt x="3420" y="2316"/>
                  </a:lnTo>
                  <a:lnTo>
                    <a:pt x="3450" y="2151"/>
                  </a:lnTo>
                  <a:lnTo>
                    <a:pt x="3330" y="2116"/>
                  </a:lnTo>
                  <a:lnTo>
                    <a:pt x="3415" y="2026"/>
                  </a:lnTo>
                  <a:lnTo>
                    <a:pt x="3570" y="2011"/>
                  </a:lnTo>
                  <a:lnTo>
                    <a:pt x="3420" y="1881"/>
                  </a:lnTo>
                  <a:lnTo>
                    <a:pt x="3329" y="1732"/>
                  </a:lnTo>
                  <a:lnTo>
                    <a:pt x="3287" y="1579"/>
                  </a:lnTo>
                  <a:lnTo>
                    <a:pt x="3149" y="1546"/>
                  </a:lnTo>
                  <a:lnTo>
                    <a:pt x="3056" y="1625"/>
                  </a:lnTo>
                  <a:lnTo>
                    <a:pt x="2776" y="1522"/>
                  </a:lnTo>
                  <a:lnTo>
                    <a:pt x="2740" y="1430"/>
                  </a:lnTo>
                  <a:lnTo>
                    <a:pt x="2624" y="1447"/>
                  </a:lnTo>
                  <a:lnTo>
                    <a:pt x="2440" y="1326"/>
                  </a:lnTo>
                  <a:lnTo>
                    <a:pt x="2354" y="1381"/>
                  </a:lnTo>
                  <a:lnTo>
                    <a:pt x="1939" y="1067"/>
                  </a:lnTo>
                  <a:lnTo>
                    <a:pt x="1457" y="872"/>
                  </a:lnTo>
                  <a:lnTo>
                    <a:pt x="1185" y="811"/>
                  </a:lnTo>
                  <a:lnTo>
                    <a:pt x="970" y="706"/>
                  </a:lnTo>
                  <a:lnTo>
                    <a:pt x="825" y="601"/>
                  </a:lnTo>
                  <a:lnTo>
                    <a:pt x="882" y="509"/>
                  </a:lnTo>
                  <a:lnTo>
                    <a:pt x="735" y="452"/>
                  </a:lnTo>
                  <a:lnTo>
                    <a:pt x="645" y="352"/>
                  </a:lnTo>
                  <a:lnTo>
                    <a:pt x="475" y="447"/>
                  </a:lnTo>
                  <a:lnTo>
                    <a:pt x="355" y="352"/>
                  </a:lnTo>
                  <a:lnTo>
                    <a:pt x="355" y="257"/>
                  </a:lnTo>
                  <a:lnTo>
                    <a:pt x="402" y="80"/>
                  </a:lnTo>
                  <a:lnTo>
                    <a:pt x="247" y="0"/>
                  </a:lnTo>
                  <a:lnTo>
                    <a:pt x="195" y="112"/>
                  </a:lnTo>
                  <a:lnTo>
                    <a:pt x="75" y="217"/>
                  </a:lnTo>
                  <a:lnTo>
                    <a:pt x="0" y="397"/>
                  </a:lnTo>
                  <a:lnTo>
                    <a:pt x="30" y="577"/>
                  </a:lnTo>
                  <a:lnTo>
                    <a:pt x="60" y="751"/>
                  </a:lnTo>
                  <a:lnTo>
                    <a:pt x="48" y="798"/>
                  </a:lnTo>
                  <a:lnTo>
                    <a:pt x="91" y="848"/>
                  </a:lnTo>
                  <a:lnTo>
                    <a:pt x="117" y="902"/>
                  </a:lnTo>
                  <a:lnTo>
                    <a:pt x="127" y="977"/>
                  </a:lnTo>
                  <a:lnTo>
                    <a:pt x="210" y="1096"/>
                  </a:lnTo>
                  <a:lnTo>
                    <a:pt x="208" y="1220"/>
                  </a:lnTo>
                  <a:lnTo>
                    <a:pt x="120" y="1401"/>
                  </a:lnTo>
                  <a:close/>
                </a:path>
              </a:pathLst>
            </a:custGeom>
            <a:solidFill>
              <a:schemeClr val="accent1">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pPr fontAlgn="base">
                <a:spcBef>
                  <a:spcPct val="0"/>
                </a:spcBef>
                <a:spcAft>
                  <a:spcPct val="0"/>
                </a:spcAft>
              </a:pPr>
              <a:endParaRPr lang="zh-CN" altLang="en-US" b="1" kern="0">
                <a:solidFill>
                  <a:schemeClr val="tx1"/>
                </a:solidFill>
                <a:latin typeface="Arial" charset="0"/>
              </a:endParaRPr>
            </a:p>
          </p:txBody>
        </p:sp>
        <p:sp>
          <p:nvSpPr>
            <p:cNvPr id="329" name="Freeform 11">
              <a:extLst>
                <a:ext uri="{FF2B5EF4-FFF2-40B4-BE49-F238E27FC236}">
                  <a16:creationId xmlns:a16="http://schemas.microsoft.com/office/drawing/2014/main" id="{1D04392D-553F-41F2-BB2B-CD6FB92E26CC}"/>
                </a:ext>
              </a:extLst>
            </p:cNvPr>
            <p:cNvSpPr>
              <a:spLocks/>
            </p:cNvSpPr>
            <p:nvPr/>
          </p:nvSpPr>
          <p:spPr bwMode="auto">
            <a:xfrm>
              <a:off x="4064188" y="3628650"/>
              <a:ext cx="661988" cy="1092200"/>
            </a:xfrm>
            <a:custGeom>
              <a:avLst/>
              <a:gdLst>
                <a:gd name="T0" fmla="*/ 0 w 2085"/>
                <a:gd name="T1" fmla="*/ 0 h 3441"/>
                <a:gd name="T2" fmla="*/ 0 w 2085"/>
                <a:gd name="T3" fmla="*/ 0 h 3441"/>
                <a:gd name="T4" fmla="*/ 0 w 2085"/>
                <a:gd name="T5" fmla="*/ 0 h 3441"/>
                <a:gd name="T6" fmla="*/ 0 w 2085"/>
                <a:gd name="T7" fmla="*/ 0 h 3441"/>
                <a:gd name="T8" fmla="*/ 0 w 2085"/>
                <a:gd name="T9" fmla="*/ 0 h 3441"/>
                <a:gd name="T10" fmla="*/ 0 w 2085"/>
                <a:gd name="T11" fmla="*/ 0 h 3441"/>
                <a:gd name="T12" fmla="*/ 0 w 2085"/>
                <a:gd name="T13" fmla="*/ 0 h 3441"/>
                <a:gd name="T14" fmla="*/ 0 w 2085"/>
                <a:gd name="T15" fmla="*/ 0 h 3441"/>
                <a:gd name="T16" fmla="*/ 0 w 2085"/>
                <a:gd name="T17" fmla="*/ 0 h 3441"/>
                <a:gd name="T18" fmla="*/ 0 w 2085"/>
                <a:gd name="T19" fmla="*/ 0 h 3441"/>
                <a:gd name="T20" fmla="*/ 0 w 2085"/>
                <a:gd name="T21" fmla="*/ 0 h 3441"/>
                <a:gd name="T22" fmla="*/ 0 w 2085"/>
                <a:gd name="T23" fmla="*/ 0 h 3441"/>
                <a:gd name="T24" fmla="*/ 0 w 2085"/>
                <a:gd name="T25" fmla="*/ 0 h 3441"/>
                <a:gd name="T26" fmla="*/ 0 w 2085"/>
                <a:gd name="T27" fmla="*/ 0 h 3441"/>
                <a:gd name="T28" fmla="*/ 0 w 2085"/>
                <a:gd name="T29" fmla="*/ 0 h 3441"/>
                <a:gd name="T30" fmla="*/ 0 w 2085"/>
                <a:gd name="T31" fmla="*/ 0 h 3441"/>
                <a:gd name="T32" fmla="*/ 0 w 2085"/>
                <a:gd name="T33" fmla="*/ 0 h 3441"/>
                <a:gd name="T34" fmla="*/ 0 w 2085"/>
                <a:gd name="T35" fmla="*/ 0 h 3441"/>
                <a:gd name="T36" fmla="*/ 0 w 2085"/>
                <a:gd name="T37" fmla="*/ 0 h 3441"/>
                <a:gd name="T38" fmla="*/ 0 w 2085"/>
                <a:gd name="T39" fmla="*/ 0 h 3441"/>
                <a:gd name="T40" fmla="*/ 0 w 2085"/>
                <a:gd name="T41" fmla="*/ 0 h 3441"/>
                <a:gd name="T42" fmla="*/ 0 w 2085"/>
                <a:gd name="T43" fmla="*/ 0 h 3441"/>
                <a:gd name="T44" fmla="*/ 0 w 2085"/>
                <a:gd name="T45" fmla="*/ 0 h 3441"/>
                <a:gd name="T46" fmla="*/ 0 w 2085"/>
                <a:gd name="T47" fmla="*/ 0 h 3441"/>
                <a:gd name="T48" fmla="*/ 0 w 2085"/>
                <a:gd name="T49" fmla="*/ 0 h 3441"/>
                <a:gd name="T50" fmla="*/ 0 w 2085"/>
                <a:gd name="T51" fmla="*/ 0 h 3441"/>
                <a:gd name="T52" fmla="*/ 0 w 2085"/>
                <a:gd name="T53" fmla="*/ 0 h 3441"/>
                <a:gd name="T54" fmla="*/ 0 w 2085"/>
                <a:gd name="T55" fmla="*/ 0 h 3441"/>
                <a:gd name="T56" fmla="*/ 0 w 2085"/>
                <a:gd name="T57" fmla="*/ 0 h 3441"/>
                <a:gd name="T58" fmla="*/ 0 w 2085"/>
                <a:gd name="T59" fmla="*/ 0 h 3441"/>
                <a:gd name="T60" fmla="*/ 0 w 2085"/>
                <a:gd name="T61" fmla="*/ 0 h 3441"/>
                <a:gd name="T62" fmla="*/ 0 w 2085"/>
                <a:gd name="T63" fmla="*/ 0 h 3441"/>
                <a:gd name="T64" fmla="*/ 0 w 2085"/>
                <a:gd name="T65" fmla="*/ 0 h 3441"/>
                <a:gd name="T66" fmla="*/ 0 w 2085"/>
                <a:gd name="T67" fmla="*/ 0 h 3441"/>
                <a:gd name="T68" fmla="*/ 0 w 2085"/>
                <a:gd name="T69" fmla="*/ 0 h 3441"/>
                <a:gd name="T70" fmla="*/ 0 w 2085"/>
                <a:gd name="T71" fmla="*/ 0 h 3441"/>
                <a:gd name="T72" fmla="*/ 0 w 2085"/>
                <a:gd name="T73" fmla="*/ 0 h 344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085" h="3441">
                  <a:moveTo>
                    <a:pt x="1575" y="0"/>
                  </a:moveTo>
                  <a:lnTo>
                    <a:pt x="1695" y="125"/>
                  </a:lnTo>
                  <a:lnTo>
                    <a:pt x="1800" y="260"/>
                  </a:lnTo>
                  <a:lnTo>
                    <a:pt x="1920" y="215"/>
                  </a:lnTo>
                  <a:lnTo>
                    <a:pt x="1905" y="425"/>
                  </a:lnTo>
                  <a:lnTo>
                    <a:pt x="1960" y="540"/>
                  </a:lnTo>
                  <a:lnTo>
                    <a:pt x="2080" y="570"/>
                  </a:lnTo>
                  <a:lnTo>
                    <a:pt x="2085" y="660"/>
                  </a:lnTo>
                  <a:lnTo>
                    <a:pt x="1930" y="815"/>
                  </a:lnTo>
                  <a:lnTo>
                    <a:pt x="1919" y="891"/>
                  </a:lnTo>
                  <a:lnTo>
                    <a:pt x="1711" y="1052"/>
                  </a:lnTo>
                  <a:lnTo>
                    <a:pt x="1710" y="1190"/>
                  </a:lnTo>
                  <a:lnTo>
                    <a:pt x="1615" y="1325"/>
                  </a:lnTo>
                  <a:lnTo>
                    <a:pt x="1606" y="1484"/>
                  </a:lnTo>
                  <a:lnTo>
                    <a:pt x="1469" y="1581"/>
                  </a:lnTo>
                  <a:lnTo>
                    <a:pt x="1271" y="1580"/>
                  </a:lnTo>
                  <a:lnTo>
                    <a:pt x="1213" y="1695"/>
                  </a:lnTo>
                  <a:lnTo>
                    <a:pt x="1110" y="1801"/>
                  </a:lnTo>
                  <a:lnTo>
                    <a:pt x="1139" y="2163"/>
                  </a:lnTo>
                  <a:lnTo>
                    <a:pt x="1240" y="2211"/>
                  </a:lnTo>
                  <a:lnTo>
                    <a:pt x="1349" y="2271"/>
                  </a:lnTo>
                  <a:lnTo>
                    <a:pt x="1225" y="2326"/>
                  </a:lnTo>
                  <a:lnTo>
                    <a:pt x="1070" y="2262"/>
                  </a:lnTo>
                  <a:lnTo>
                    <a:pt x="896" y="2176"/>
                  </a:lnTo>
                  <a:lnTo>
                    <a:pt x="841" y="2256"/>
                  </a:lnTo>
                  <a:lnTo>
                    <a:pt x="944" y="2355"/>
                  </a:lnTo>
                  <a:lnTo>
                    <a:pt x="941" y="2478"/>
                  </a:lnTo>
                  <a:lnTo>
                    <a:pt x="1005" y="2571"/>
                  </a:lnTo>
                  <a:lnTo>
                    <a:pt x="1020" y="2691"/>
                  </a:lnTo>
                  <a:lnTo>
                    <a:pt x="1050" y="2791"/>
                  </a:lnTo>
                  <a:lnTo>
                    <a:pt x="910" y="2986"/>
                  </a:lnTo>
                  <a:lnTo>
                    <a:pt x="810" y="3081"/>
                  </a:lnTo>
                  <a:lnTo>
                    <a:pt x="705" y="3151"/>
                  </a:lnTo>
                  <a:lnTo>
                    <a:pt x="630" y="3441"/>
                  </a:lnTo>
                  <a:lnTo>
                    <a:pt x="535" y="3396"/>
                  </a:lnTo>
                  <a:lnTo>
                    <a:pt x="430" y="3421"/>
                  </a:lnTo>
                  <a:lnTo>
                    <a:pt x="390" y="3226"/>
                  </a:lnTo>
                  <a:lnTo>
                    <a:pt x="310" y="3241"/>
                  </a:lnTo>
                  <a:lnTo>
                    <a:pt x="240" y="3046"/>
                  </a:lnTo>
                  <a:lnTo>
                    <a:pt x="0" y="2941"/>
                  </a:lnTo>
                  <a:lnTo>
                    <a:pt x="70" y="2881"/>
                  </a:lnTo>
                  <a:lnTo>
                    <a:pt x="45" y="2796"/>
                  </a:lnTo>
                  <a:lnTo>
                    <a:pt x="105" y="2676"/>
                  </a:lnTo>
                  <a:lnTo>
                    <a:pt x="205" y="2596"/>
                  </a:lnTo>
                  <a:lnTo>
                    <a:pt x="272" y="2646"/>
                  </a:lnTo>
                  <a:lnTo>
                    <a:pt x="323" y="2616"/>
                  </a:lnTo>
                  <a:lnTo>
                    <a:pt x="361" y="2527"/>
                  </a:lnTo>
                  <a:lnTo>
                    <a:pt x="146" y="2296"/>
                  </a:lnTo>
                  <a:lnTo>
                    <a:pt x="181" y="2206"/>
                  </a:lnTo>
                  <a:lnTo>
                    <a:pt x="86" y="2145"/>
                  </a:lnTo>
                  <a:lnTo>
                    <a:pt x="115" y="2076"/>
                  </a:lnTo>
                  <a:lnTo>
                    <a:pt x="220" y="2058"/>
                  </a:lnTo>
                  <a:lnTo>
                    <a:pt x="195" y="1836"/>
                  </a:lnTo>
                  <a:lnTo>
                    <a:pt x="121" y="1685"/>
                  </a:lnTo>
                  <a:lnTo>
                    <a:pt x="136" y="1595"/>
                  </a:lnTo>
                  <a:lnTo>
                    <a:pt x="218" y="1499"/>
                  </a:lnTo>
                  <a:lnTo>
                    <a:pt x="326" y="1307"/>
                  </a:lnTo>
                  <a:lnTo>
                    <a:pt x="356" y="1095"/>
                  </a:lnTo>
                  <a:lnTo>
                    <a:pt x="491" y="875"/>
                  </a:lnTo>
                  <a:lnTo>
                    <a:pt x="595" y="888"/>
                  </a:lnTo>
                  <a:lnTo>
                    <a:pt x="731" y="810"/>
                  </a:lnTo>
                  <a:lnTo>
                    <a:pt x="865" y="590"/>
                  </a:lnTo>
                  <a:lnTo>
                    <a:pt x="990" y="470"/>
                  </a:lnTo>
                  <a:lnTo>
                    <a:pt x="910" y="380"/>
                  </a:lnTo>
                  <a:lnTo>
                    <a:pt x="775" y="315"/>
                  </a:lnTo>
                  <a:lnTo>
                    <a:pt x="700" y="320"/>
                  </a:lnTo>
                  <a:lnTo>
                    <a:pt x="730" y="225"/>
                  </a:lnTo>
                  <a:lnTo>
                    <a:pt x="705" y="135"/>
                  </a:lnTo>
                  <a:lnTo>
                    <a:pt x="865" y="150"/>
                  </a:lnTo>
                  <a:lnTo>
                    <a:pt x="1015" y="135"/>
                  </a:lnTo>
                  <a:lnTo>
                    <a:pt x="1138" y="167"/>
                  </a:lnTo>
                  <a:lnTo>
                    <a:pt x="1300" y="80"/>
                  </a:lnTo>
                  <a:lnTo>
                    <a:pt x="1410" y="125"/>
                  </a:lnTo>
                  <a:lnTo>
                    <a:pt x="1515" y="80"/>
                  </a:lnTo>
                  <a:lnTo>
                    <a:pt x="1575" y="0"/>
                  </a:lnTo>
                  <a:close/>
                </a:path>
              </a:pathLst>
            </a:custGeom>
            <a:solidFill>
              <a:schemeClr val="accent6">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30" name="Freeform 12">
              <a:extLst>
                <a:ext uri="{FF2B5EF4-FFF2-40B4-BE49-F238E27FC236}">
                  <a16:creationId xmlns:a16="http://schemas.microsoft.com/office/drawing/2014/main" id="{7393EE9E-3F4B-490A-879C-D2E7F8408726}"/>
                </a:ext>
              </a:extLst>
            </p:cNvPr>
            <p:cNvSpPr>
              <a:spLocks/>
            </p:cNvSpPr>
            <p:nvPr/>
          </p:nvSpPr>
          <p:spPr bwMode="auto">
            <a:xfrm>
              <a:off x="3660963" y="2358650"/>
              <a:ext cx="517525" cy="465138"/>
            </a:xfrm>
            <a:custGeom>
              <a:avLst/>
              <a:gdLst>
                <a:gd name="T0" fmla="*/ 0 w 1628"/>
                <a:gd name="T1" fmla="*/ 0 h 1466"/>
                <a:gd name="T2" fmla="*/ 0 w 1628"/>
                <a:gd name="T3" fmla="*/ 0 h 1466"/>
                <a:gd name="T4" fmla="*/ 0 w 1628"/>
                <a:gd name="T5" fmla="*/ 0 h 1466"/>
                <a:gd name="T6" fmla="*/ 0 w 1628"/>
                <a:gd name="T7" fmla="*/ 0 h 1466"/>
                <a:gd name="T8" fmla="*/ 0 w 1628"/>
                <a:gd name="T9" fmla="*/ 0 h 1466"/>
                <a:gd name="T10" fmla="*/ 0 w 1628"/>
                <a:gd name="T11" fmla="*/ 0 h 1466"/>
                <a:gd name="T12" fmla="*/ 0 w 1628"/>
                <a:gd name="T13" fmla="*/ 0 h 1466"/>
                <a:gd name="T14" fmla="*/ 0 w 1628"/>
                <a:gd name="T15" fmla="*/ 0 h 1466"/>
                <a:gd name="T16" fmla="*/ 0 w 1628"/>
                <a:gd name="T17" fmla="*/ 0 h 1466"/>
                <a:gd name="T18" fmla="*/ 0 w 1628"/>
                <a:gd name="T19" fmla="*/ 0 h 1466"/>
                <a:gd name="T20" fmla="*/ 0 w 1628"/>
                <a:gd name="T21" fmla="*/ 0 h 1466"/>
                <a:gd name="T22" fmla="*/ 0 w 1628"/>
                <a:gd name="T23" fmla="*/ 0 h 1466"/>
                <a:gd name="T24" fmla="*/ 0 w 1628"/>
                <a:gd name="T25" fmla="*/ 0 h 1466"/>
                <a:gd name="T26" fmla="*/ 0 w 1628"/>
                <a:gd name="T27" fmla="*/ 0 h 1466"/>
                <a:gd name="T28" fmla="*/ 0 w 1628"/>
                <a:gd name="T29" fmla="*/ 0 h 1466"/>
                <a:gd name="T30" fmla="*/ 0 w 1628"/>
                <a:gd name="T31" fmla="*/ 0 h 1466"/>
                <a:gd name="T32" fmla="*/ 0 w 1628"/>
                <a:gd name="T33" fmla="*/ 0 h 1466"/>
                <a:gd name="T34" fmla="*/ 0 w 1628"/>
                <a:gd name="T35" fmla="*/ 0 h 1466"/>
                <a:gd name="T36" fmla="*/ 0 w 1628"/>
                <a:gd name="T37" fmla="*/ 0 h 1466"/>
                <a:gd name="T38" fmla="*/ 0 w 1628"/>
                <a:gd name="T39" fmla="*/ 0 h 1466"/>
                <a:gd name="T40" fmla="*/ 0 w 1628"/>
                <a:gd name="T41" fmla="*/ 0 h 1466"/>
                <a:gd name="T42" fmla="*/ 0 w 1628"/>
                <a:gd name="T43" fmla="*/ 0 h 1466"/>
                <a:gd name="T44" fmla="*/ 0 w 1628"/>
                <a:gd name="T45" fmla="*/ 0 h 1466"/>
                <a:gd name="T46" fmla="*/ 0 w 1628"/>
                <a:gd name="T47" fmla="*/ 0 h 1466"/>
                <a:gd name="T48" fmla="*/ 0 w 1628"/>
                <a:gd name="T49" fmla="*/ 0 h 1466"/>
                <a:gd name="T50" fmla="*/ 0 w 1628"/>
                <a:gd name="T51" fmla="*/ 0 h 1466"/>
                <a:gd name="T52" fmla="*/ 0 w 1628"/>
                <a:gd name="T53" fmla="*/ 0 h 1466"/>
                <a:gd name="T54" fmla="*/ 0 w 1628"/>
                <a:gd name="T55" fmla="*/ 0 h 1466"/>
                <a:gd name="T56" fmla="*/ 0 w 1628"/>
                <a:gd name="T57" fmla="*/ 0 h 1466"/>
                <a:gd name="T58" fmla="*/ 0 w 1628"/>
                <a:gd name="T59" fmla="*/ 0 h 1466"/>
                <a:gd name="T60" fmla="*/ 0 w 1628"/>
                <a:gd name="T61" fmla="*/ 0 h 1466"/>
                <a:gd name="T62" fmla="*/ 0 w 1628"/>
                <a:gd name="T63" fmla="*/ 0 h 1466"/>
                <a:gd name="T64" fmla="*/ 0 w 1628"/>
                <a:gd name="T65" fmla="*/ 0 h 1466"/>
                <a:gd name="T66" fmla="*/ 0 w 1628"/>
                <a:gd name="T67" fmla="*/ 0 h 1466"/>
                <a:gd name="T68" fmla="*/ 0 w 1628"/>
                <a:gd name="T69" fmla="*/ 0 h 1466"/>
                <a:gd name="T70" fmla="*/ 0 w 1628"/>
                <a:gd name="T71" fmla="*/ 0 h 146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628" h="1466">
                  <a:moveTo>
                    <a:pt x="0" y="592"/>
                  </a:moveTo>
                  <a:lnTo>
                    <a:pt x="108" y="510"/>
                  </a:lnTo>
                  <a:lnTo>
                    <a:pt x="93" y="405"/>
                  </a:lnTo>
                  <a:lnTo>
                    <a:pt x="108" y="235"/>
                  </a:lnTo>
                  <a:lnTo>
                    <a:pt x="203" y="160"/>
                  </a:lnTo>
                  <a:lnTo>
                    <a:pt x="378" y="101"/>
                  </a:lnTo>
                  <a:lnTo>
                    <a:pt x="535" y="146"/>
                  </a:lnTo>
                  <a:lnTo>
                    <a:pt x="608" y="195"/>
                  </a:lnTo>
                  <a:lnTo>
                    <a:pt x="697" y="191"/>
                  </a:lnTo>
                  <a:lnTo>
                    <a:pt x="624" y="61"/>
                  </a:lnTo>
                  <a:lnTo>
                    <a:pt x="743" y="0"/>
                  </a:lnTo>
                  <a:lnTo>
                    <a:pt x="818" y="60"/>
                  </a:lnTo>
                  <a:lnTo>
                    <a:pt x="848" y="150"/>
                  </a:lnTo>
                  <a:lnTo>
                    <a:pt x="948" y="240"/>
                  </a:lnTo>
                  <a:lnTo>
                    <a:pt x="1143" y="280"/>
                  </a:lnTo>
                  <a:lnTo>
                    <a:pt x="1278" y="385"/>
                  </a:lnTo>
                  <a:lnTo>
                    <a:pt x="1278" y="505"/>
                  </a:lnTo>
                  <a:lnTo>
                    <a:pt x="1488" y="525"/>
                  </a:lnTo>
                  <a:lnTo>
                    <a:pt x="1628" y="660"/>
                  </a:lnTo>
                  <a:lnTo>
                    <a:pt x="1323" y="899"/>
                  </a:lnTo>
                  <a:lnTo>
                    <a:pt x="1312" y="1015"/>
                  </a:lnTo>
                  <a:lnTo>
                    <a:pt x="1278" y="1090"/>
                  </a:lnTo>
                  <a:lnTo>
                    <a:pt x="1329" y="1216"/>
                  </a:lnTo>
                  <a:lnTo>
                    <a:pt x="1207" y="1301"/>
                  </a:lnTo>
                  <a:lnTo>
                    <a:pt x="1209" y="1466"/>
                  </a:lnTo>
                  <a:lnTo>
                    <a:pt x="938" y="1405"/>
                  </a:lnTo>
                  <a:lnTo>
                    <a:pt x="723" y="1300"/>
                  </a:lnTo>
                  <a:lnTo>
                    <a:pt x="579" y="1196"/>
                  </a:lnTo>
                  <a:lnTo>
                    <a:pt x="637" y="1103"/>
                  </a:lnTo>
                  <a:lnTo>
                    <a:pt x="489" y="1046"/>
                  </a:lnTo>
                  <a:lnTo>
                    <a:pt x="399" y="946"/>
                  </a:lnTo>
                  <a:lnTo>
                    <a:pt x="231" y="1045"/>
                  </a:lnTo>
                  <a:lnTo>
                    <a:pt x="109" y="944"/>
                  </a:lnTo>
                  <a:lnTo>
                    <a:pt x="109" y="848"/>
                  </a:lnTo>
                  <a:lnTo>
                    <a:pt x="157" y="673"/>
                  </a:lnTo>
                  <a:lnTo>
                    <a:pt x="0" y="592"/>
                  </a:lnTo>
                  <a:close/>
                </a:path>
              </a:pathLst>
            </a:custGeom>
            <a:solidFill>
              <a:schemeClr val="accent1">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31" name="Freeform 13">
              <a:extLst>
                <a:ext uri="{FF2B5EF4-FFF2-40B4-BE49-F238E27FC236}">
                  <a16:creationId xmlns:a16="http://schemas.microsoft.com/office/drawing/2014/main" id="{8C8FD211-2E35-491C-A61A-DC640EC32B75}"/>
                </a:ext>
              </a:extLst>
            </p:cNvPr>
            <p:cNvSpPr>
              <a:spLocks/>
            </p:cNvSpPr>
            <p:nvPr/>
          </p:nvSpPr>
          <p:spPr bwMode="auto">
            <a:xfrm>
              <a:off x="4548375" y="3038100"/>
              <a:ext cx="776288" cy="549275"/>
            </a:xfrm>
            <a:custGeom>
              <a:avLst/>
              <a:gdLst>
                <a:gd name="T0" fmla="*/ 0 w 2445"/>
                <a:gd name="T1" fmla="*/ 0 h 1731"/>
                <a:gd name="T2" fmla="*/ 0 w 2445"/>
                <a:gd name="T3" fmla="*/ 0 h 1731"/>
                <a:gd name="T4" fmla="*/ 0 w 2445"/>
                <a:gd name="T5" fmla="*/ 0 h 1731"/>
                <a:gd name="T6" fmla="*/ 0 w 2445"/>
                <a:gd name="T7" fmla="*/ 0 h 1731"/>
                <a:gd name="T8" fmla="*/ 0 w 2445"/>
                <a:gd name="T9" fmla="*/ 0 h 1731"/>
                <a:gd name="T10" fmla="*/ 0 w 2445"/>
                <a:gd name="T11" fmla="*/ 0 h 1731"/>
                <a:gd name="T12" fmla="*/ 0 w 2445"/>
                <a:gd name="T13" fmla="*/ 0 h 1731"/>
                <a:gd name="T14" fmla="*/ 0 w 2445"/>
                <a:gd name="T15" fmla="*/ 0 h 1731"/>
                <a:gd name="T16" fmla="*/ 0 w 2445"/>
                <a:gd name="T17" fmla="*/ 0 h 1731"/>
                <a:gd name="T18" fmla="*/ 0 w 2445"/>
                <a:gd name="T19" fmla="*/ 0 h 1731"/>
                <a:gd name="T20" fmla="*/ 0 w 2445"/>
                <a:gd name="T21" fmla="*/ 0 h 1731"/>
                <a:gd name="T22" fmla="*/ 0 w 2445"/>
                <a:gd name="T23" fmla="*/ 0 h 1731"/>
                <a:gd name="T24" fmla="*/ 0 w 2445"/>
                <a:gd name="T25" fmla="*/ 0 h 1731"/>
                <a:gd name="T26" fmla="*/ 0 w 2445"/>
                <a:gd name="T27" fmla="*/ 0 h 1731"/>
                <a:gd name="T28" fmla="*/ 0 w 2445"/>
                <a:gd name="T29" fmla="*/ 0 h 1731"/>
                <a:gd name="T30" fmla="*/ 0 w 2445"/>
                <a:gd name="T31" fmla="*/ 0 h 1731"/>
                <a:gd name="T32" fmla="*/ 0 w 2445"/>
                <a:gd name="T33" fmla="*/ 0 h 1731"/>
                <a:gd name="T34" fmla="*/ 0 w 2445"/>
                <a:gd name="T35" fmla="*/ 0 h 1731"/>
                <a:gd name="T36" fmla="*/ 0 w 2445"/>
                <a:gd name="T37" fmla="*/ 0 h 1731"/>
                <a:gd name="T38" fmla="*/ 0 w 2445"/>
                <a:gd name="T39" fmla="*/ 0 h 1731"/>
                <a:gd name="T40" fmla="*/ 0 w 2445"/>
                <a:gd name="T41" fmla="*/ 0 h 1731"/>
                <a:gd name="T42" fmla="*/ 0 w 2445"/>
                <a:gd name="T43" fmla="*/ 0 h 1731"/>
                <a:gd name="T44" fmla="*/ 0 w 2445"/>
                <a:gd name="T45" fmla="*/ 0 h 1731"/>
                <a:gd name="T46" fmla="*/ 0 w 2445"/>
                <a:gd name="T47" fmla="*/ 0 h 1731"/>
                <a:gd name="T48" fmla="*/ 0 w 2445"/>
                <a:gd name="T49" fmla="*/ 0 h 1731"/>
                <a:gd name="T50" fmla="*/ 0 w 2445"/>
                <a:gd name="T51" fmla="*/ 0 h 1731"/>
                <a:gd name="T52" fmla="*/ 0 w 2445"/>
                <a:gd name="T53" fmla="*/ 0 h 1731"/>
                <a:gd name="T54" fmla="*/ 0 w 2445"/>
                <a:gd name="T55" fmla="*/ 0 h 1731"/>
                <a:gd name="T56" fmla="*/ 0 w 2445"/>
                <a:gd name="T57" fmla="*/ 0 h 1731"/>
                <a:gd name="T58" fmla="*/ 0 w 2445"/>
                <a:gd name="T59" fmla="*/ 0 h 1731"/>
                <a:gd name="T60" fmla="*/ 0 w 2445"/>
                <a:gd name="T61" fmla="*/ 0 h 1731"/>
                <a:gd name="T62" fmla="*/ 0 w 2445"/>
                <a:gd name="T63" fmla="*/ 0 h 1731"/>
                <a:gd name="T64" fmla="*/ 0 w 2445"/>
                <a:gd name="T65" fmla="*/ 0 h 17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445" h="1731">
                  <a:moveTo>
                    <a:pt x="245" y="33"/>
                  </a:moveTo>
                  <a:lnTo>
                    <a:pt x="374" y="0"/>
                  </a:lnTo>
                  <a:lnTo>
                    <a:pt x="500" y="64"/>
                  </a:lnTo>
                  <a:lnTo>
                    <a:pt x="635" y="76"/>
                  </a:lnTo>
                  <a:lnTo>
                    <a:pt x="635" y="255"/>
                  </a:lnTo>
                  <a:lnTo>
                    <a:pt x="735" y="259"/>
                  </a:lnTo>
                  <a:lnTo>
                    <a:pt x="839" y="315"/>
                  </a:lnTo>
                  <a:lnTo>
                    <a:pt x="935" y="364"/>
                  </a:lnTo>
                  <a:lnTo>
                    <a:pt x="1099" y="300"/>
                  </a:lnTo>
                  <a:lnTo>
                    <a:pt x="1144" y="335"/>
                  </a:lnTo>
                  <a:lnTo>
                    <a:pt x="1184" y="435"/>
                  </a:lnTo>
                  <a:lnTo>
                    <a:pt x="1275" y="450"/>
                  </a:lnTo>
                  <a:lnTo>
                    <a:pt x="1370" y="390"/>
                  </a:lnTo>
                  <a:lnTo>
                    <a:pt x="1505" y="425"/>
                  </a:lnTo>
                  <a:lnTo>
                    <a:pt x="1640" y="495"/>
                  </a:lnTo>
                  <a:lnTo>
                    <a:pt x="1815" y="435"/>
                  </a:lnTo>
                  <a:lnTo>
                    <a:pt x="1880" y="540"/>
                  </a:lnTo>
                  <a:lnTo>
                    <a:pt x="2200" y="490"/>
                  </a:lnTo>
                  <a:lnTo>
                    <a:pt x="2355" y="424"/>
                  </a:lnTo>
                  <a:lnTo>
                    <a:pt x="2445" y="545"/>
                  </a:lnTo>
                  <a:lnTo>
                    <a:pt x="2255" y="649"/>
                  </a:lnTo>
                  <a:lnTo>
                    <a:pt x="2205" y="765"/>
                  </a:lnTo>
                  <a:lnTo>
                    <a:pt x="2313" y="892"/>
                  </a:lnTo>
                  <a:lnTo>
                    <a:pt x="2339" y="996"/>
                  </a:lnTo>
                  <a:lnTo>
                    <a:pt x="2256" y="1006"/>
                  </a:lnTo>
                  <a:lnTo>
                    <a:pt x="2235" y="1069"/>
                  </a:lnTo>
                  <a:lnTo>
                    <a:pt x="2247" y="1129"/>
                  </a:lnTo>
                  <a:lnTo>
                    <a:pt x="2135" y="1099"/>
                  </a:lnTo>
                  <a:lnTo>
                    <a:pt x="2016" y="1171"/>
                  </a:lnTo>
                  <a:lnTo>
                    <a:pt x="1940" y="1245"/>
                  </a:lnTo>
                  <a:lnTo>
                    <a:pt x="1911" y="1378"/>
                  </a:lnTo>
                  <a:lnTo>
                    <a:pt x="1893" y="1500"/>
                  </a:lnTo>
                  <a:lnTo>
                    <a:pt x="1760" y="1551"/>
                  </a:lnTo>
                  <a:lnTo>
                    <a:pt x="1635" y="1531"/>
                  </a:lnTo>
                  <a:lnTo>
                    <a:pt x="1610" y="1641"/>
                  </a:lnTo>
                  <a:lnTo>
                    <a:pt x="1520" y="1626"/>
                  </a:lnTo>
                  <a:lnTo>
                    <a:pt x="1500" y="1536"/>
                  </a:lnTo>
                  <a:lnTo>
                    <a:pt x="1395" y="1476"/>
                  </a:lnTo>
                  <a:lnTo>
                    <a:pt x="1219" y="1431"/>
                  </a:lnTo>
                  <a:lnTo>
                    <a:pt x="1184" y="1491"/>
                  </a:lnTo>
                  <a:lnTo>
                    <a:pt x="1124" y="1588"/>
                  </a:lnTo>
                  <a:lnTo>
                    <a:pt x="1025" y="1602"/>
                  </a:lnTo>
                  <a:lnTo>
                    <a:pt x="814" y="1666"/>
                  </a:lnTo>
                  <a:lnTo>
                    <a:pt x="734" y="1591"/>
                  </a:lnTo>
                  <a:lnTo>
                    <a:pt x="659" y="1651"/>
                  </a:lnTo>
                  <a:lnTo>
                    <a:pt x="629" y="1731"/>
                  </a:lnTo>
                  <a:lnTo>
                    <a:pt x="524" y="1671"/>
                  </a:lnTo>
                  <a:lnTo>
                    <a:pt x="524" y="1576"/>
                  </a:lnTo>
                  <a:lnTo>
                    <a:pt x="409" y="1636"/>
                  </a:lnTo>
                  <a:lnTo>
                    <a:pt x="359" y="1546"/>
                  </a:lnTo>
                  <a:lnTo>
                    <a:pt x="299" y="1606"/>
                  </a:lnTo>
                  <a:lnTo>
                    <a:pt x="134" y="1605"/>
                  </a:lnTo>
                  <a:lnTo>
                    <a:pt x="47" y="1441"/>
                  </a:lnTo>
                  <a:lnTo>
                    <a:pt x="0" y="1336"/>
                  </a:lnTo>
                  <a:lnTo>
                    <a:pt x="35" y="1215"/>
                  </a:lnTo>
                  <a:lnTo>
                    <a:pt x="240" y="1095"/>
                  </a:lnTo>
                  <a:lnTo>
                    <a:pt x="404" y="945"/>
                  </a:lnTo>
                  <a:lnTo>
                    <a:pt x="614" y="946"/>
                  </a:lnTo>
                  <a:lnTo>
                    <a:pt x="629" y="861"/>
                  </a:lnTo>
                  <a:lnTo>
                    <a:pt x="379" y="770"/>
                  </a:lnTo>
                  <a:lnTo>
                    <a:pt x="408" y="606"/>
                  </a:lnTo>
                  <a:lnTo>
                    <a:pt x="289" y="570"/>
                  </a:lnTo>
                  <a:lnTo>
                    <a:pt x="374" y="483"/>
                  </a:lnTo>
                  <a:lnTo>
                    <a:pt x="528" y="465"/>
                  </a:lnTo>
                  <a:lnTo>
                    <a:pt x="379" y="335"/>
                  </a:lnTo>
                  <a:lnTo>
                    <a:pt x="289" y="185"/>
                  </a:lnTo>
                  <a:lnTo>
                    <a:pt x="245" y="33"/>
                  </a:lnTo>
                  <a:close/>
                </a:path>
              </a:pathLst>
            </a:custGeom>
            <a:solidFill>
              <a:schemeClr val="accent6">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pPr fontAlgn="base">
                <a:spcBef>
                  <a:spcPct val="0"/>
                </a:spcBef>
                <a:spcAft>
                  <a:spcPct val="0"/>
                </a:spcAft>
              </a:pPr>
              <a:endParaRPr lang="zh-CN" altLang="en-US" b="1" kern="0">
                <a:solidFill>
                  <a:schemeClr val="tx1"/>
                </a:solidFill>
                <a:latin typeface="Arial" charset="0"/>
              </a:endParaRPr>
            </a:p>
          </p:txBody>
        </p:sp>
        <p:sp>
          <p:nvSpPr>
            <p:cNvPr id="332" name="Freeform 14">
              <a:extLst>
                <a:ext uri="{FF2B5EF4-FFF2-40B4-BE49-F238E27FC236}">
                  <a16:creationId xmlns:a16="http://schemas.microsoft.com/office/drawing/2014/main" id="{7CDF41F3-3D5A-4A35-9D5F-FF9E6EBC2D51}"/>
                </a:ext>
              </a:extLst>
            </p:cNvPr>
            <p:cNvSpPr>
              <a:spLocks/>
            </p:cNvSpPr>
            <p:nvPr/>
          </p:nvSpPr>
          <p:spPr bwMode="auto">
            <a:xfrm>
              <a:off x="4264213" y="3881063"/>
              <a:ext cx="973138" cy="839788"/>
            </a:xfrm>
            <a:custGeom>
              <a:avLst/>
              <a:gdLst>
                <a:gd name="T0" fmla="*/ 0 w 3065"/>
                <a:gd name="T1" fmla="*/ 0 h 2646"/>
                <a:gd name="T2" fmla="*/ 0 w 3065"/>
                <a:gd name="T3" fmla="*/ 0 h 2646"/>
                <a:gd name="T4" fmla="*/ 0 w 3065"/>
                <a:gd name="T5" fmla="*/ 0 h 2646"/>
                <a:gd name="T6" fmla="*/ 0 w 3065"/>
                <a:gd name="T7" fmla="*/ 0 h 2646"/>
                <a:gd name="T8" fmla="*/ 0 w 3065"/>
                <a:gd name="T9" fmla="*/ 0 h 2646"/>
                <a:gd name="T10" fmla="*/ 0 w 3065"/>
                <a:gd name="T11" fmla="*/ 0 h 2646"/>
                <a:gd name="T12" fmla="*/ 0 w 3065"/>
                <a:gd name="T13" fmla="*/ 0 h 2646"/>
                <a:gd name="T14" fmla="*/ 0 w 3065"/>
                <a:gd name="T15" fmla="*/ 0 h 2646"/>
                <a:gd name="T16" fmla="*/ 0 w 3065"/>
                <a:gd name="T17" fmla="*/ 0 h 2646"/>
                <a:gd name="T18" fmla="*/ 0 w 3065"/>
                <a:gd name="T19" fmla="*/ 0 h 2646"/>
                <a:gd name="T20" fmla="*/ 0 w 3065"/>
                <a:gd name="T21" fmla="*/ 0 h 2646"/>
                <a:gd name="T22" fmla="*/ 0 w 3065"/>
                <a:gd name="T23" fmla="*/ 0 h 2646"/>
                <a:gd name="T24" fmla="*/ 0 w 3065"/>
                <a:gd name="T25" fmla="*/ 0 h 2646"/>
                <a:gd name="T26" fmla="*/ 0 w 3065"/>
                <a:gd name="T27" fmla="*/ 0 h 2646"/>
                <a:gd name="T28" fmla="*/ 0 w 3065"/>
                <a:gd name="T29" fmla="*/ 0 h 2646"/>
                <a:gd name="T30" fmla="*/ 0 w 3065"/>
                <a:gd name="T31" fmla="*/ 0 h 2646"/>
                <a:gd name="T32" fmla="*/ 0 w 3065"/>
                <a:gd name="T33" fmla="*/ 0 h 2646"/>
                <a:gd name="T34" fmla="*/ 0 w 3065"/>
                <a:gd name="T35" fmla="*/ 0 h 2646"/>
                <a:gd name="T36" fmla="*/ 0 w 3065"/>
                <a:gd name="T37" fmla="*/ 0 h 2646"/>
                <a:gd name="T38" fmla="*/ 0 w 3065"/>
                <a:gd name="T39" fmla="*/ 0 h 2646"/>
                <a:gd name="T40" fmla="*/ 0 w 3065"/>
                <a:gd name="T41" fmla="*/ 0 h 2646"/>
                <a:gd name="T42" fmla="*/ 0 w 3065"/>
                <a:gd name="T43" fmla="*/ 0 h 2646"/>
                <a:gd name="T44" fmla="*/ 0 w 3065"/>
                <a:gd name="T45" fmla="*/ 0 h 2646"/>
                <a:gd name="T46" fmla="*/ 0 w 3065"/>
                <a:gd name="T47" fmla="*/ 0 h 2646"/>
                <a:gd name="T48" fmla="*/ 0 w 3065"/>
                <a:gd name="T49" fmla="*/ 0 h 2646"/>
                <a:gd name="T50" fmla="*/ 0 w 3065"/>
                <a:gd name="T51" fmla="*/ 0 h 2646"/>
                <a:gd name="T52" fmla="*/ 0 w 3065"/>
                <a:gd name="T53" fmla="*/ 0 h 2646"/>
                <a:gd name="T54" fmla="*/ 0 w 3065"/>
                <a:gd name="T55" fmla="*/ 0 h 2646"/>
                <a:gd name="T56" fmla="*/ 0 w 3065"/>
                <a:gd name="T57" fmla="*/ 0 h 2646"/>
                <a:gd name="T58" fmla="*/ 0 w 3065"/>
                <a:gd name="T59" fmla="*/ 0 h 2646"/>
                <a:gd name="T60" fmla="*/ 0 w 3065"/>
                <a:gd name="T61" fmla="*/ 0 h 2646"/>
                <a:gd name="T62" fmla="*/ 0 w 3065"/>
                <a:gd name="T63" fmla="*/ 0 h 2646"/>
                <a:gd name="T64" fmla="*/ 0 w 3065"/>
                <a:gd name="T65" fmla="*/ 0 h 2646"/>
                <a:gd name="T66" fmla="*/ 0 w 3065"/>
                <a:gd name="T67" fmla="*/ 0 h 2646"/>
                <a:gd name="T68" fmla="*/ 0 w 3065"/>
                <a:gd name="T69" fmla="*/ 0 h 2646"/>
                <a:gd name="T70" fmla="*/ 0 w 3065"/>
                <a:gd name="T71" fmla="*/ 0 h 2646"/>
                <a:gd name="T72" fmla="*/ 0 w 3065"/>
                <a:gd name="T73" fmla="*/ 0 h 2646"/>
                <a:gd name="T74" fmla="*/ 0 w 3065"/>
                <a:gd name="T75" fmla="*/ 0 h 2646"/>
                <a:gd name="T76" fmla="*/ 0 w 3065"/>
                <a:gd name="T77" fmla="*/ 0 h 26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3065" h="2646">
                  <a:moveTo>
                    <a:pt x="1288" y="95"/>
                  </a:moveTo>
                  <a:lnTo>
                    <a:pt x="1453" y="120"/>
                  </a:lnTo>
                  <a:lnTo>
                    <a:pt x="1598" y="60"/>
                  </a:lnTo>
                  <a:lnTo>
                    <a:pt x="1823" y="60"/>
                  </a:lnTo>
                  <a:lnTo>
                    <a:pt x="1853" y="165"/>
                  </a:lnTo>
                  <a:lnTo>
                    <a:pt x="1798" y="270"/>
                  </a:lnTo>
                  <a:lnTo>
                    <a:pt x="1918" y="275"/>
                  </a:lnTo>
                  <a:lnTo>
                    <a:pt x="1993" y="230"/>
                  </a:lnTo>
                  <a:lnTo>
                    <a:pt x="2153" y="255"/>
                  </a:lnTo>
                  <a:lnTo>
                    <a:pt x="2258" y="315"/>
                  </a:lnTo>
                  <a:lnTo>
                    <a:pt x="2323" y="215"/>
                  </a:lnTo>
                  <a:lnTo>
                    <a:pt x="2293" y="110"/>
                  </a:lnTo>
                  <a:lnTo>
                    <a:pt x="2273" y="5"/>
                  </a:lnTo>
                  <a:lnTo>
                    <a:pt x="2353" y="0"/>
                  </a:lnTo>
                  <a:lnTo>
                    <a:pt x="2483" y="65"/>
                  </a:lnTo>
                  <a:lnTo>
                    <a:pt x="2723" y="185"/>
                  </a:lnTo>
                  <a:lnTo>
                    <a:pt x="2818" y="320"/>
                  </a:lnTo>
                  <a:lnTo>
                    <a:pt x="2908" y="287"/>
                  </a:lnTo>
                  <a:lnTo>
                    <a:pt x="2960" y="389"/>
                  </a:lnTo>
                  <a:lnTo>
                    <a:pt x="3058" y="381"/>
                  </a:lnTo>
                  <a:lnTo>
                    <a:pt x="3065" y="495"/>
                  </a:lnTo>
                  <a:lnTo>
                    <a:pt x="2903" y="515"/>
                  </a:lnTo>
                  <a:lnTo>
                    <a:pt x="2728" y="705"/>
                  </a:lnTo>
                  <a:lnTo>
                    <a:pt x="2828" y="930"/>
                  </a:lnTo>
                  <a:lnTo>
                    <a:pt x="2843" y="1028"/>
                  </a:lnTo>
                  <a:lnTo>
                    <a:pt x="2738" y="1095"/>
                  </a:lnTo>
                  <a:lnTo>
                    <a:pt x="2768" y="1145"/>
                  </a:lnTo>
                  <a:lnTo>
                    <a:pt x="2608" y="1265"/>
                  </a:lnTo>
                  <a:lnTo>
                    <a:pt x="2503" y="1426"/>
                  </a:lnTo>
                  <a:lnTo>
                    <a:pt x="2075" y="1588"/>
                  </a:lnTo>
                  <a:lnTo>
                    <a:pt x="2093" y="1446"/>
                  </a:lnTo>
                  <a:lnTo>
                    <a:pt x="1958" y="1531"/>
                  </a:lnTo>
                  <a:lnTo>
                    <a:pt x="1918" y="1621"/>
                  </a:lnTo>
                  <a:lnTo>
                    <a:pt x="1933" y="1701"/>
                  </a:lnTo>
                  <a:lnTo>
                    <a:pt x="1819" y="1776"/>
                  </a:lnTo>
                  <a:lnTo>
                    <a:pt x="1739" y="1920"/>
                  </a:lnTo>
                  <a:lnTo>
                    <a:pt x="1688" y="1863"/>
                  </a:lnTo>
                  <a:lnTo>
                    <a:pt x="1558" y="1938"/>
                  </a:lnTo>
                  <a:lnTo>
                    <a:pt x="1491" y="2092"/>
                  </a:lnTo>
                  <a:lnTo>
                    <a:pt x="1356" y="2071"/>
                  </a:lnTo>
                  <a:lnTo>
                    <a:pt x="1223" y="1996"/>
                  </a:lnTo>
                  <a:lnTo>
                    <a:pt x="1137" y="1908"/>
                  </a:lnTo>
                  <a:lnTo>
                    <a:pt x="998" y="1983"/>
                  </a:lnTo>
                  <a:lnTo>
                    <a:pt x="989" y="2070"/>
                  </a:lnTo>
                  <a:lnTo>
                    <a:pt x="884" y="2100"/>
                  </a:lnTo>
                  <a:lnTo>
                    <a:pt x="822" y="2166"/>
                  </a:lnTo>
                  <a:lnTo>
                    <a:pt x="854" y="2317"/>
                  </a:lnTo>
                  <a:lnTo>
                    <a:pt x="743" y="2287"/>
                  </a:lnTo>
                  <a:lnTo>
                    <a:pt x="615" y="2391"/>
                  </a:lnTo>
                  <a:lnTo>
                    <a:pt x="553" y="2211"/>
                  </a:lnTo>
                  <a:lnTo>
                    <a:pt x="474" y="2280"/>
                  </a:lnTo>
                  <a:lnTo>
                    <a:pt x="494" y="2379"/>
                  </a:lnTo>
                  <a:lnTo>
                    <a:pt x="464" y="2481"/>
                  </a:lnTo>
                  <a:lnTo>
                    <a:pt x="163" y="2551"/>
                  </a:lnTo>
                  <a:lnTo>
                    <a:pt x="98" y="2626"/>
                  </a:lnTo>
                  <a:lnTo>
                    <a:pt x="0" y="2646"/>
                  </a:lnTo>
                  <a:lnTo>
                    <a:pt x="74" y="2355"/>
                  </a:lnTo>
                  <a:lnTo>
                    <a:pt x="182" y="2284"/>
                  </a:lnTo>
                  <a:lnTo>
                    <a:pt x="279" y="2188"/>
                  </a:lnTo>
                  <a:lnTo>
                    <a:pt x="419" y="1995"/>
                  </a:lnTo>
                  <a:lnTo>
                    <a:pt x="388" y="1896"/>
                  </a:lnTo>
                  <a:lnTo>
                    <a:pt x="374" y="1779"/>
                  </a:lnTo>
                  <a:lnTo>
                    <a:pt x="308" y="1681"/>
                  </a:lnTo>
                  <a:lnTo>
                    <a:pt x="313" y="1561"/>
                  </a:lnTo>
                  <a:lnTo>
                    <a:pt x="208" y="1461"/>
                  </a:lnTo>
                  <a:lnTo>
                    <a:pt x="263" y="1381"/>
                  </a:lnTo>
                  <a:lnTo>
                    <a:pt x="448" y="1471"/>
                  </a:lnTo>
                  <a:lnTo>
                    <a:pt x="593" y="1531"/>
                  </a:lnTo>
                  <a:lnTo>
                    <a:pt x="718" y="1476"/>
                  </a:lnTo>
                  <a:lnTo>
                    <a:pt x="608" y="1416"/>
                  </a:lnTo>
                  <a:lnTo>
                    <a:pt x="510" y="1370"/>
                  </a:lnTo>
                  <a:lnTo>
                    <a:pt x="493" y="1185"/>
                  </a:lnTo>
                  <a:lnTo>
                    <a:pt x="478" y="1005"/>
                  </a:lnTo>
                  <a:lnTo>
                    <a:pt x="583" y="900"/>
                  </a:lnTo>
                  <a:lnTo>
                    <a:pt x="638" y="785"/>
                  </a:lnTo>
                  <a:lnTo>
                    <a:pt x="838" y="785"/>
                  </a:lnTo>
                  <a:lnTo>
                    <a:pt x="973" y="690"/>
                  </a:lnTo>
                  <a:lnTo>
                    <a:pt x="983" y="530"/>
                  </a:lnTo>
                  <a:lnTo>
                    <a:pt x="1078" y="395"/>
                  </a:lnTo>
                  <a:lnTo>
                    <a:pt x="1078" y="260"/>
                  </a:lnTo>
                  <a:lnTo>
                    <a:pt x="1288" y="95"/>
                  </a:lnTo>
                  <a:close/>
                </a:path>
              </a:pathLst>
            </a:custGeom>
            <a:solidFill>
              <a:schemeClr val="accent6">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dirty="0">
                <a:solidFill>
                  <a:schemeClr val="tx1"/>
                </a:solidFill>
              </a:endParaRPr>
            </a:p>
          </p:txBody>
        </p:sp>
        <p:sp>
          <p:nvSpPr>
            <p:cNvPr id="333" name="Freeform 15">
              <a:extLst>
                <a:ext uri="{FF2B5EF4-FFF2-40B4-BE49-F238E27FC236}">
                  <a16:creationId xmlns:a16="http://schemas.microsoft.com/office/drawing/2014/main" id="{0973575A-9D4B-4C03-9583-63AF058249E1}"/>
                </a:ext>
              </a:extLst>
            </p:cNvPr>
            <p:cNvSpPr>
              <a:spLocks/>
            </p:cNvSpPr>
            <p:nvPr/>
          </p:nvSpPr>
          <p:spPr bwMode="auto">
            <a:xfrm>
              <a:off x="4564250" y="3387350"/>
              <a:ext cx="714375" cy="593725"/>
            </a:xfrm>
            <a:custGeom>
              <a:avLst/>
              <a:gdLst>
                <a:gd name="T0" fmla="*/ 0 w 2251"/>
                <a:gd name="T1" fmla="*/ 0 h 1871"/>
                <a:gd name="T2" fmla="*/ 0 w 2251"/>
                <a:gd name="T3" fmla="*/ 0 h 1871"/>
                <a:gd name="T4" fmla="*/ 0 w 2251"/>
                <a:gd name="T5" fmla="*/ 0 h 1871"/>
                <a:gd name="T6" fmla="*/ 0 w 2251"/>
                <a:gd name="T7" fmla="*/ 0 h 1871"/>
                <a:gd name="T8" fmla="*/ 0 w 2251"/>
                <a:gd name="T9" fmla="*/ 0 h 1871"/>
                <a:gd name="T10" fmla="*/ 0 w 2251"/>
                <a:gd name="T11" fmla="*/ 0 h 1871"/>
                <a:gd name="T12" fmla="*/ 0 w 2251"/>
                <a:gd name="T13" fmla="*/ 0 h 1871"/>
                <a:gd name="T14" fmla="*/ 0 w 2251"/>
                <a:gd name="T15" fmla="*/ 0 h 1871"/>
                <a:gd name="T16" fmla="*/ 0 w 2251"/>
                <a:gd name="T17" fmla="*/ 0 h 1871"/>
                <a:gd name="T18" fmla="*/ 0 w 2251"/>
                <a:gd name="T19" fmla="*/ 0 h 1871"/>
                <a:gd name="T20" fmla="*/ 0 w 2251"/>
                <a:gd name="T21" fmla="*/ 0 h 1871"/>
                <a:gd name="T22" fmla="*/ 0 w 2251"/>
                <a:gd name="T23" fmla="*/ 0 h 1871"/>
                <a:gd name="T24" fmla="*/ 0 w 2251"/>
                <a:gd name="T25" fmla="*/ 0 h 1871"/>
                <a:gd name="T26" fmla="*/ 0 w 2251"/>
                <a:gd name="T27" fmla="*/ 0 h 1871"/>
                <a:gd name="T28" fmla="*/ 0 w 2251"/>
                <a:gd name="T29" fmla="*/ 0 h 1871"/>
                <a:gd name="T30" fmla="*/ 0 w 2251"/>
                <a:gd name="T31" fmla="*/ 0 h 1871"/>
                <a:gd name="T32" fmla="*/ 0 w 2251"/>
                <a:gd name="T33" fmla="*/ 0 h 1871"/>
                <a:gd name="T34" fmla="*/ 0 w 2251"/>
                <a:gd name="T35" fmla="*/ 0 h 1871"/>
                <a:gd name="T36" fmla="*/ 0 w 2251"/>
                <a:gd name="T37" fmla="*/ 0 h 1871"/>
                <a:gd name="T38" fmla="*/ 0 w 2251"/>
                <a:gd name="T39" fmla="*/ 0 h 1871"/>
                <a:gd name="T40" fmla="*/ 0 w 2251"/>
                <a:gd name="T41" fmla="*/ 0 h 1871"/>
                <a:gd name="T42" fmla="*/ 0 w 2251"/>
                <a:gd name="T43" fmla="*/ 0 h 1871"/>
                <a:gd name="T44" fmla="*/ 0 w 2251"/>
                <a:gd name="T45" fmla="*/ 0 h 1871"/>
                <a:gd name="T46" fmla="*/ 0 w 2251"/>
                <a:gd name="T47" fmla="*/ 0 h 1871"/>
                <a:gd name="T48" fmla="*/ 0 w 2251"/>
                <a:gd name="T49" fmla="*/ 0 h 1871"/>
                <a:gd name="T50" fmla="*/ 0 w 2251"/>
                <a:gd name="T51" fmla="*/ 0 h 1871"/>
                <a:gd name="T52" fmla="*/ 0 w 2251"/>
                <a:gd name="T53" fmla="*/ 0 h 1871"/>
                <a:gd name="T54" fmla="*/ 0 w 2251"/>
                <a:gd name="T55" fmla="*/ 0 h 1871"/>
                <a:gd name="T56" fmla="*/ 0 w 2251"/>
                <a:gd name="T57" fmla="*/ 0 h 1871"/>
                <a:gd name="T58" fmla="*/ 0 w 2251"/>
                <a:gd name="T59" fmla="*/ 0 h 1871"/>
                <a:gd name="T60" fmla="*/ 0 w 2251"/>
                <a:gd name="T61" fmla="*/ 0 h 1871"/>
                <a:gd name="T62" fmla="*/ 0 w 2251"/>
                <a:gd name="T63" fmla="*/ 0 h 187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251" h="1871">
                  <a:moveTo>
                    <a:pt x="2201" y="30"/>
                  </a:moveTo>
                  <a:lnTo>
                    <a:pt x="2221" y="175"/>
                  </a:lnTo>
                  <a:lnTo>
                    <a:pt x="2186" y="295"/>
                  </a:lnTo>
                  <a:lnTo>
                    <a:pt x="2251" y="375"/>
                  </a:lnTo>
                  <a:lnTo>
                    <a:pt x="2191" y="510"/>
                  </a:lnTo>
                  <a:lnTo>
                    <a:pt x="2096" y="645"/>
                  </a:lnTo>
                  <a:lnTo>
                    <a:pt x="1921" y="780"/>
                  </a:lnTo>
                  <a:lnTo>
                    <a:pt x="1766" y="790"/>
                  </a:lnTo>
                  <a:lnTo>
                    <a:pt x="1516" y="1047"/>
                  </a:lnTo>
                  <a:lnTo>
                    <a:pt x="1396" y="1007"/>
                  </a:lnTo>
                  <a:lnTo>
                    <a:pt x="1271" y="1047"/>
                  </a:lnTo>
                  <a:lnTo>
                    <a:pt x="1246" y="1207"/>
                  </a:lnTo>
                  <a:lnTo>
                    <a:pt x="1406" y="1262"/>
                  </a:lnTo>
                  <a:lnTo>
                    <a:pt x="1621" y="1452"/>
                  </a:lnTo>
                  <a:lnTo>
                    <a:pt x="1771" y="1592"/>
                  </a:lnTo>
                  <a:lnTo>
                    <a:pt x="1781" y="1742"/>
                  </a:lnTo>
                  <a:lnTo>
                    <a:pt x="1412" y="1557"/>
                  </a:lnTo>
                  <a:lnTo>
                    <a:pt x="1327" y="1563"/>
                  </a:lnTo>
                  <a:lnTo>
                    <a:pt x="1350" y="1666"/>
                  </a:lnTo>
                  <a:lnTo>
                    <a:pt x="1381" y="1773"/>
                  </a:lnTo>
                  <a:lnTo>
                    <a:pt x="1316" y="1871"/>
                  </a:lnTo>
                  <a:lnTo>
                    <a:pt x="1214" y="1812"/>
                  </a:lnTo>
                  <a:lnTo>
                    <a:pt x="1051" y="1788"/>
                  </a:lnTo>
                  <a:lnTo>
                    <a:pt x="973" y="1833"/>
                  </a:lnTo>
                  <a:lnTo>
                    <a:pt x="853" y="1828"/>
                  </a:lnTo>
                  <a:lnTo>
                    <a:pt x="909" y="1722"/>
                  </a:lnTo>
                  <a:lnTo>
                    <a:pt x="881" y="1617"/>
                  </a:lnTo>
                  <a:lnTo>
                    <a:pt x="659" y="1616"/>
                  </a:lnTo>
                  <a:lnTo>
                    <a:pt x="510" y="1677"/>
                  </a:lnTo>
                  <a:lnTo>
                    <a:pt x="345" y="1652"/>
                  </a:lnTo>
                  <a:lnTo>
                    <a:pt x="354" y="1577"/>
                  </a:lnTo>
                  <a:lnTo>
                    <a:pt x="510" y="1424"/>
                  </a:lnTo>
                  <a:lnTo>
                    <a:pt x="506" y="1331"/>
                  </a:lnTo>
                  <a:lnTo>
                    <a:pt x="386" y="1302"/>
                  </a:lnTo>
                  <a:lnTo>
                    <a:pt x="332" y="1188"/>
                  </a:lnTo>
                  <a:lnTo>
                    <a:pt x="346" y="977"/>
                  </a:lnTo>
                  <a:lnTo>
                    <a:pt x="227" y="1022"/>
                  </a:lnTo>
                  <a:lnTo>
                    <a:pt x="119" y="883"/>
                  </a:lnTo>
                  <a:lnTo>
                    <a:pt x="0" y="760"/>
                  </a:lnTo>
                  <a:lnTo>
                    <a:pt x="26" y="569"/>
                  </a:lnTo>
                  <a:lnTo>
                    <a:pt x="87" y="506"/>
                  </a:lnTo>
                  <a:lnTo>
                    <a:pt x="249" y="504"/>
                  </a:lnTo>
                  <a:lnTo>
                    <a:pt x="311" y="446"/>
                  </a:lnTo>
                  <a:lnTo>
                    <a:pt x="362" y="536"/>
                  </a:lnTo>
                  <a:lnTo>
                    <a:pt x="476" y="476"/>
                  </a:lnTo>
                  <a:lnTo>
                    <a:pt x="476" y="571"/>
                  </a:lnTo>
                  <a:lnTo>
                    <a:pt x="579" y="631"/>
                  </a:lnTo>
                  <a:lnTo>
                    <a:pt x="611" y="550"/>
                  </a:lnTo>
                  <a:lnTo>
                    <a:pt x="687" y="491"/>
                  </a:lnTo>
                  <a:lnTo>
                    <a:pt x="765" y="566"/>
                  </a:lnTo>
                  <a:lnTo>
                    <a:pt x="977" y="502"/>
                  </a:lnTo>
                  <a:lnTo>
                    <a:pt x="1077" y="487"/>
                  </a:lnTo>
                  <a:lnTo>
                    <a:pt x="1171" y="330"/>
                  </a:lnTo>
                  <a:lnTo>
                    <a:pt x="1345" y="377"/>
                  </a:lnTo>
                  <a:lnTo>
                    <a:pt x="1451" y="435"/>
                  </a:lnTo>
                  <a:lnTo>
                    <a:pt x="1471" y="527"/>
                  </a:lnTo>
                  <a:lnTo>
                    <a:pt x="1561" y="541"/>
                  </a:lnTo>
                  <a:lnTo>
                    <a:pt x="1586" y="430"/>
                  </a:lnTo>
                  <a:lnTo>
                    <a:pt x="1711" y="451"/>
                  </a:lnTo>
                  <a:lnTo>
                    <a:pt x="1846" y="400"/>
                  </a:lnTo>
                  <a:lnTo>
                    <a:pt x="1861" y="280"/>
                  </a:lnTo>
                  <a:lnTo>
                    <a:pt x="1891" y="145"/>
                  </a:lnTo>
                  <a:lnTo>
                    <a:pt x="1966" y="70"/>
                  </a:lnTo>
                  <a:lnTo>
                    <a:pt x="2086" y="0"/>
                  </a:lnTo>
                  <a:lnTo>
                    <a:pt x="2201" y="30"/>
                  </a:lnTo>
                  <a:close/>
                </a:path>
              </a:pathLst>
            </a:custGeom>
            <a:solidFill>
              <a:schemeClr val="accent6">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34" name="Freeform 16">
              <a:extLst>
                <a:ext uri="{FF2B5EF4-FFF2-40B4-BE49-F238E27FC236}">
                  <a16:creationId xmlns:a16="http://schemas.microsoft.com/office/drawing/2014/main" id="{AF863559-9C59-4EB8-94B4-2059741AF8C0}"/>
                </a:ext>
              </a:extLst>
            </p:cNvPr>
            <p:cNvSpPr>
              <a:spLocks/>
            </p:cNvSpPr>
            <p:nvPr/>
          </p:nvSpPr>
          <p:spPr bwMode="auto">
            <a:xfrm>
              <a:off x="4959538" y="3049213"/>
              <a:ext cx="600075" cy="989013"/>
            </a:xfrm>
            <a:custGeom>
              <a:avLst/>
              <a:gdLst>
                <a:gd name="T0" fmla="*/ 0 w 1891"/>
                <a:gd name="T1" fmla="*/ 0 h 3116"/>
                <a:gd name="T2" fmla="*/ 0 w 1891"/>
                <a:gd name="T3" fmla="*/ 0 h 3116"/>
                <a:gd name="T4" fmla="*/ 0 w 1891"/>
                <a:gd name="T5" fmla="*/ 0 h 3116"/>
                <a:gd name="T6" fmla="*/ 0 w 1891"/>
                <a:gd name="T7" fmla="*/ 0 h 3116"/>
                <a:gd name="T8" fmla="*/ 0 w 1891"/>
                <a:gd name="T9" fmla="*/ 0 h 3116"/>
                <a:gd name="T10" fmla="*/ 0 w 1891"/>
                <a:gd name="T11" fmla="*/ 0 h 3116"/>
                <a:gd name="T12" fmla="*/ 0 w 1891"/>
                <a:gd name="T13" fmla="*/ 0 h 3116"/>
                <a:gd name="T14" fmla="*/ 0 w 1891"/>
                <a:gd name="T15" fmla="*/ 0 h 3116"/>
                <a:gd name="T16" fmla="*/ 0 w 1891"/>
                <a:gd name="T17" fmla="*/ 0 h 3116"/>
                <a:gd name="T18" fmla="*/ 0 w 1891"/>
                <a:gd name="T19" fmla="*/ 0 h 3116"/>
                <a:gd name="T20" fmla="*/ 0 w 1891"/>
                <a:gd name="T21" fmla="*/ 0 h 3116"/>
                <a:gd name="T22" fmla="*/ 0 w 1891"/>
                <a:gd name="T23" fmla="*/ 0 h 3116"/>
                <a:gd name="T24" fmla="*/ 0 w 1891"/>
                <a:gd name="T25" fmla="*/ 0 h 3116"/>
                <a:gd name="T26" fmla="*/ 0 w 1891"/>
                <a:gd name="T27" fmla="*/ 0 h 3116"/>
                <a:gd name="T28" fmla="*/ 0 w 1891"/>
                <a:gd name="T29" fmla="*/ 0 h 3116"/>
                <a:gd name="T30" fmla="*/ 0 w 1891"/>
                <a:gd name="T31" fmla="*/ 0 h 3116"/>
                <a:gd name="T32" fmla="*/ 0 w 1891"/>
                <a:gd name="T33" fmla="*/ 0 h 3116"/>
                <a:gd name="T34" fmla="*/ 0 w 1891"/>
                <a:gd name="T35" fmla="*/ 0 h 3116"/>
                <a:gd name="T36" fmla="*/ 0 w 1891"/>
                <a:gd name="T37" fmla="*/ 0 h 3116"/>
                <a:gd name="T38" fmla="*/ 0 w 1891"/>
                <a:gd name="T39" fmla="*/ 0 h 3116"/>
                <a:gd name="T40" fmla="*/ 0 w 1891"/>
                <a:gd name="T41" fmla="*/ 0 h 3116"/>
                <a:gd name="T42" fmla="*/ 0 w 1891"/>
                <a:gd name="T43" fmla="*/ 0 h 3116"/>
                <a:gd name="T44" fmla="*/ 0 w 1891"/>
                <a:gd name="T45" fmla="*/ 0 h 3116"/>
                <a:gd name="T46" fmla="*/ 0 w 1891"/>
                <a:gd name="T47" fmla="*/ 0 h 3116"/>
                <a:gd name="T48" fmla="*/ 0 w 1891"/>
                <a:gd name="T49" fmla="*/ 0 h 3116"/>
                <a:gd name="T50" fmla="*/ 0 w 1891"/>
                <a:gd name="T51" fmla="*/ 0 h 3116"/>
                <a:gd name="T52" fmla="*/ 0 w 1891"/>
                <a:gd name="T53" fmla="*/ 0 h 3116"/>
                <a:gd name="T54" fmla="*/ 0 w 1891"/>
                <a:gd name="T55" fmla="*/ 0 h 3116"/>
                <a:gd name="T56" fmla="*/ 0 w 1891"/>
                <a:gd name="T57" fmla="*/ 0 h 3116"/>
                <a:gd name="T58" fmla="*/ 0 w 1891"/>
                <a:gd name="T59" fmla="*/ 0 h 3116"/>
                <a:gd name="T60" fmla="*/ 0 w 1891"/>
                <a:gd name="T61" fmla="*/ 0 h 3116"/>
                <a:gd name="T62" fmla="*/ 0 w 1891"/>
                <a:gd name="T63" fmla="*/ 0 h 3116"/>
                <a:gd name="T64" fmla="*/ 0 w 1891"/>
                <a:gd name="T65" fmla="*/ 0 h 3116"/>
                <a:gd name="T66" fmla="*/ 0 w 1891"/>
                <a:gd name="T67" fmla="*/ 0 h 3116"/>
                <a:gd name="T68" fmla="*/ 0 w 1891"/>
                <a:gd name="T69" fmla="*/ 0 h 3116"/>
                <a:gd name="T70" fmla="*/ 0 w 1891"/>
                <a:gd name="T71" fmla="*/ 0 h 3116"/>
                <a:gd name="T72" fmla="*/ 0 w 1891"/>
                <a:gd name="T73" fmla="*/ 0 h 3116"/>
                <a:gd name="T74" fmla="*/ 0 w 1891"/>
                <a:gd name="T75" fmla="*/ 0 h 3116"/>
                <a:gd name="T76" fmla="*/ 0 w 1891"/>
                <a:gd name="T77" fmla="*/ 0 h 3116"/>
                <a:gd name="T78" fmla="*/ 0 w 1891"/>
                <a:gd name="T79" fmla="*/ 0 h 3116"/>
                <a:gd name="T80" fmla="*/ 0 w 1891"/>
                <a:gd name="T81" fmla="*/ 0 h 3116"/>
                <a:gd name="T82" fmla="*/ 0 w 1891"/>
                <a:gd name="T83" fmla="*/ 0 h 31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91" h="3116">
                  <a:moveTo>
                    <a:pt x="879" y="3116"/>
                  </a:moveTo>
                  <a:lnTo>
                    <a:pt x="1050" y="3042"/>
                  </a:lnTo>
                  <a:lnTo>
                    <a:pt x="1150" y="2882"/>
                  </a:lnTo>
                  <a:lnTo>
                    <a:pt x="1495" y="2897"/>
                  </a:lnTo>
                  <a:lnTo>
                    <a:pt x="1680" y="2847"/>
                  </a:lnTo>
                  <a:lnTo>
                    <a:pt x="1590" y="2566"/>
                  </a:lnTo>
                  <a:lnTo>
                    <a:pt x="1588" y="2354"/>
                  </a:lnTo>
                  <a:lnTo>
                    <a:pt x="1545" y="2276"/>
                  </a:lnTo>
                  <a:lnTo>
                    <a:pt x="1605" y="2176"/>
                  </a:lnTo>
                  <a:lnTo>
                    <a:pt x="1464" y="2125"/>
                  </a:lnTo>
                  <a:lnTo>
                    <a:pt x="1465" y="2038"/>
                  </a:lnTo>
                  <a:lnTo>
                    <a:pt x="1359" y="1981"/>
                  </a:lnTo>
                  <a:lnTo>
                    <a:pt x="1345" y="1843"/>
                  </a:lnTo>
                  <a:lnTo>
                    <a:pt x="1410" y="1796"/>
                  </a:lnTo>
                  <a:lnTo>
                    <a:pt x="1440" y="1706"/>
                  </a:lnTo>
                  <a:lnTo>
                    <a:pt x="1360" y="1591"/>
                  </a:lnTo>
                  <a:lnTo>
                    <a:pt x="1150" y="1499"/>
                  </a:lnTo>
                  <a:lnTo>
                    <a:pt x="1060" y="1409"/>
                  </a:lnTo>
                  <a:lnTo>
                    <a:pt x="1120" y="1244"/>
                  </a:lnTo>
                  <a:lnTo>
                    <a:pt x="1215" y="1269"/>
                  </a:lnTo>
                  <a:lnTo>
                    <a:pt x="1270" y="1214"/>
                  </a:lnTo>
                  <a:lnTo>
                    <a:pt x="1230" y="1134"/>
                  </a:lnTo>
                  <a:lnTo>
                    <a:pt x="1320" y="1104"/>
                  </a:lnTo>
                  <a:lnTo>
                    <a:pt x="1450" y="1134"/>
                  </a:lnTo>
                  <a:lnTo>
                    <a:pt x="1495" y="1049"/>
                  </a:lnTo>
                  <a:lnTo>
                    <a:pt x="1396" y="924"/>
                  </a:lnTo>
                  <a:lnTo>
                    <a:pt x="1303" y="942"/>
                  </a:lnTo>
                  <a:lnTo>
                    <a:pt x="1150" y="774"/>
                  </a:lnTo>
                  <a:lnTo>
                    <a:pt x="1075" y="794"/>
                  </a:lnTo>
                  <a:lnTo>
                    <a:pt x="1065" y="704"/>
                  </a:lnTo>
                  <a:lnTo>
                    <a:pt x="1090" y="592"/>
                  </a:lnTo>
                  <a:lnTo>
                    <a:pt x="1260" y="493"/>
                  </a:lnTo>
                  <a:lnTo>
                    <a:pt x="1173" y="420"/>
                  </a:lnTo>
                  <a:lnTo>
                    <a:pt x="1215" y="358"/>
                  </a:lnTo>
                  <a:lnTo>
                    <a:pt x="1330" y="443"/>
                  </a:lnTo>
                  <a:lnTo>
                    <a:pt x="1305" y="524"/>
                  </a:lnTo>
                  <a:lnTo>
                    <a:pt x="1375" y="569"/>
                  </a:lnTo>
                  <a:lnTo>
                    <a:pt x="1495" y="493"/>
                  </a:lnTo>
                  <a:lnTo>
                    <a:pt x="1455" y="428"/>
                  </a:lnTo>
                  <a:lnTo>
                    <a:pt x="1545" y="428"/>
                  </a:lnTo>
                  <a:lnTo>
                    <a:pt x="1585" y="524"/>
                  </a:lnTo>
                  <a:lnTo>
                    <a:pt x="1635" y="599"/>
                  </a:lnTo>
                  <a:lnTo>
                    <a:pt x="1755" y="669"/>
                  </a:lnTo>
                  <a:lnTo>
                    <a:pt x="1770" y="539"/>
                  </a:lnTo>
                  <a:lnTo>
                    <a:pt x="1855" y="503"/>
                  </a:lnTo>
                  <a:lnTo>
                    <a:pt x="1891" y="234"/>
                  </a:lnTo>
                  <a:lnTo>
                    <a:pt x="1657" y="163"/>
                  </a:lnTo>
                  <a:lnTo>
                    <a:pt x="1584" y="205"/>
                  </a:lnTo>
                  <a:lnTo>
                    <a:pt x="1398" y="92"/>
                  </a:lnTo>
                  <a:lnTo>
                    <a:pt x="1359" y="6"/>
                  </a:lnTo>
                  <a:lnTo>
                    <a:pt x="1210" y="59"/>
                  </a:lnTo>
                  <a:lnTo>
                    <a:pt x="1075" y="68"/>
                  </a:lnTo>
                  <a:lnTo>
                    <a:pt x="990" y="0"/>
                  </a:lnTo>
                  <a:lnTo>
                    <a:pt x="949" y="70"/>
                  </a:lnTo>
                  <a:lnTo>
                    <a:pt x="1005" y="148"/>
                  </a:lnTo>
                  <a:lnTo>
                    <a:pt x="1090" y="268"/>
                  </a:lnTo>
                  <a:lnTo>
                    <a:pt x="1063" y="388"/>
                  </a:lnTo>
                  <a:lnTo>
                    <a:pt x="1149" y="509"/>
                  </a:lnTo>
                  <a:lnTo>
                    <a:pt x="960" y="614"/>
                  </a:lnTo>
                  <a:lnTo>
                    <a:pt x="909" y="729"/>
                  </a:lnTo>
                  <a:lnTo>
                    <a:pt x="1018" y="856"/>
                  </a:lnTo>
                  <a:lnTo>
                    <a:pt x="1045" y="959"/>
                  </a:lnTo>
                  <a:lnTo>
                    <a:pt x="960" y="969"/>
                  </a:lnTo>
                  <a:lnTo>
                    <a:pt x="939" y="1034"/>
                  </a:lnTo>
                  <a:lnTo>
                    <a:pt x="960" y="1119"/>
                  </a:lnTo>
                  <a:lnTo>
                    <a:pt x="975" y="1240"/>
                  </a:lnTo>
                  <a:lnTo>
                    <a:pt x="939" y="1359"/>
                  </a:lnTo>
                  <a:lnTo>
                    <a:pt x="1005" y="1438"/>
                  </a:lnTo>
                  <a:lnTo>
                    <a:pt x="944" y="1576"/>
                  </a:lnTo>
                  <a:lnTo>
                    <a:pt x="853" y="1709"/>
                  </a:lnTo>
                  <a:lnTo>
                    <a:pt x="678" y="1844"/>
                  </a:lnTo>
                  <a:lnTo>
                    <a:pt x="519" y="1856"/>
                  </a:lnTo>
                  <a:lnTo>
                    <a:pt x="268" y="2111"/>
                  </a:lnTo>
                  <a:lnTo>
                    <a:pt x="151" y="2071"/>
                  </a:lnTo>
                  <a:lnTo>
                    <a:pt x="25" y="2111"/>
                  </a:lnTo>
                  <a:lnTo>
                    <a:pt x="0" y="2272"/>
                  </a:lnTo>
                  <a:lnTo>
                    <a:pt x="160" y="2326"/>
                  </a:lnTo>
                  <a:lnTo>
                    <a:pt x="355" y="2498"/>
                  </a:lnTo>
                  <a:lnTo>
                    <a:pt x="526" y="2658"/>
                  </a:lnTo>
                  <a:lnTo>
                    <a:pt x="534" y="2807"/>
                  </a:lnTo>
                  <a:lnTo>
                    <a:pt x="629" y="2942"/>
                  </a:lnTo>
                  <a:lnTo>
                    <a:pt x="719" y="2907"/>
                  </a:lnTo>
                  <a:lnTo>
                    <a:pt x="774" y="3012"/>
                  </a:lnTo>
                  <a:lnTo>
                    <a:pt x="869" y="3002"/>
                  </a:lnTo>
                  <a:lnTo>
                    <a:pt x="879" y="3116"/>
                  </a:lnTo>
                  <a:close/>
                </a:path>
              </a:pathLst>
            </a:custGeom>
            <a:solidFill>
              <a:schemeClr val="accent6">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dirty="0">
                <a:solidFill>
                  <a:schemeClr val="tx1"/>
                </a:solidFill>
              </a:endParaRPr>
            </a:p>
          </p:txBody>
        </p:sp>
        <p:sp>
          <p:nvSpPr>
            <p:cNvPr id="335" name="Freeform 17">
              <a:extLst>
                <a:ext uri="{FF2B5EF4-FFF2-40B4-BE49-F238E27FC236}">
                  <a16:creationId xmlns:a16="http://schemas.microsoft.com/office/drawing/2014/main" id="{37CC880C-9303-46A9-BACC-15D20E95CA8E}"/>
                </a:ext>
              </a:extLst>
            </p:cNvPr>
            <p:cNvSpPr>
              <a:spLocks/>
            </p:cNvSpPr>
            <p:nvPr/>
          </p:nvSpPr>
          <p:spPr bwMode="auto">
            <a:xfrm>
              <a:off x="3195825" y="2436438"/>
              <a:ext cx="466725" cy="568325"/>
            </a:xfrm>
            <a:custGeom>
              <a:avLst/>
              <a:gdLst>
                <a:gd name="T0" fmla="*/ 0 w 1471"/>
                <a:gd name="T1" fmla="*/ 0 h 1788"/>
                <a:gd name="T2" fmla="*/ 0 w 1471"/>
                <a:gd name="T3" fmla="*/ 0 h 1788"/>
                <a:gd name="T4" fmla="*/ 0 w 1471"/>
                <a:gd name="T5" fmla="*/ 0 h 1788"/>
                <a:gd name="T6" fmla="*/ 0 w 1471"/>
                <a:gd name="T7" fmla="*/ 0 h 1788"/>
                <a:gd name="T8" fmla="*/ 0 w 1471"/>
                <a:gd name="T9" fmla="*/ 0 h 1788"/>
                <a:gd name="T10" fmla="*/ 0 w 1471"/>
                <a:gd name="T11" fmla="*/ 0 h 1788"/>
                <a:gd name="T12" fmla="*/ 0 w 1471"/>
                <a:gd name="T13" fmla="*/ 0 h 1788"/>
                <a:gd name="T14" fmla="*/ 0 w 1471"/>
                <a:gd name="T15" fmla="*/ 0 h 1788"/>
                <a:gd name="T16" fmla="*/ 0 w 1471"/>
                <a:gd name="T17" fmla="*/ 0 h 1788"/>
                <a:gd name="T18" fmla="*/ 0 w 1471"/>
                <a:gd name="T19" fmla="*/ 0 h 1788"/>
                <a:gd name="T20" fmla="*/ 0 w 1471"/>
                <a:gd name="T21" fmla="*/ 0 h 1788"/>
                <a:gd name="T22" fmla="*/ 0 w 1471"/>
                <a:gd name="T23" fmla="*/ 0 h 1788"/>
                <a:gd name="T24" fmla="*/ 0 w 1471"/>
                <a:gd name="T25" fmla="*/ 0 h 1788"/>
                <a:gd name="T26" fmla="*/ 0 w 1471"/>
                <a:gd name="T27" fmla="*/ 0 h 1788"/>
                <a:gd name="T28" fmla="*/ 0 w 1471"/>
                <a:gd name="T29" fmla="*/ 0 h 1788"/>
                <a:gd name="T30" fmla="*/ 0 w 1471"/>
                <a:gd name="T31" fmla="*/ 0 h 1788"/>
                <a:gd name="T32" fmla="*/ 0 w 1471"/>
                <a:gd name="T33" fmla="*/ 0 h 1788"/>
                <a:gd name="T34" fmla="*/ 0 w 1471"/>
                <a:gd name="T35" fmla="*/ 0 h 1788"/>
                <a:gd name="T36" fmla="*/ 0 w 1471"/>
                <a:gd name="T37" fmla="*/ 0 h 1788"/>
                <a:gd name="T38" fmla="*/ 0 w 1471"/>
                <a:gd name="T39" fmla="*/ 0 h 1788"/>
                <a:gd name="T40" fmla="*/ 0 w 1471"/>
                <a:gd name="T41" fmla="*/ 0 h 1788"/>
                <a:gd name="T42" fmla="*/ 0 w 1471"/>
                <a:gd name="T43" fmla="*/ 0 h 1788"/>
                <a:gd name="T44" fmla="*/ 0 w 1471"/>
                <a:gd name="T45" fmla="*/ 0 h 1788"/>
                <a:gd name="T46" fmla="*/ 0 w 1471"/>
                <a:gd name="T47" fmla="*/ 0 h 1788"/>
                <a:gd name="T48" fmla="*/ 0 w 1471"/>
                <a:gd name="T49" fmla="*/ 0 h 1788"/>
                <a:gd name="T50" fmla="*/ 0 w 1471"/>
                <a:gd name="T51" fmla="*/ 0 h 1788"/>
                <a:gd name="T52" fmla="*/ 0 w 1471"/>
                <a:gd name="T53" fmla="*/ 0 h 1788"/>
                <a:gd name="T54" fmla="*/ 0 w 1471"/>
                <a:gd name="T55" fmla="*/ 0 h 1788"/>
                <a:gd name="T56" fmla="*/ 0 w 1471"/>
                <a:gd name="T57" fmla="*/ 0 h 1788"/>
                <a:gd name="T58" fmla="*/ 0 w 1471"/>
                <a:gd name="T59" fmla="*/ 0 h 1788"/>
                <a:gd name="T60" fmla="*/ 0 w 1471"/>
                <a:gd name="T61" fmla="*/ 0 h 1788"/>
                <a:gd name="T62" fmla="*/ 0 w 1471"/>
                <a:gd name="T63" fmla="*/ 0 h 1788"/>
                <a:gd name="T64" fmla="*/ 0 w 1471"/>
                <a:gd name="T65" fmla="*/ 0 h 1788"/>
                <a:gd name="T66" fmla="*/ 0 w 1471"/>
                <a:gd name="T67" fmla="*/ 0 h 1788"/>
                <a:gd name="T68" fmla="*/ 0 w 1471"/>
                <a:gd name="T69" fmla="*/ 0 h 1788"/>
                <a:gd name="T70" fmla="*/ 0 w 1471"/>
                <a:gd name="T71" fmla="*/ 0 h 1788"/>
                <a:gd name="T72" fmla="*/ 0 w 1471"/>
                <a:gd name="T73" fmla="*/ 0 h 1788"/>
                <a:gd name="T74" fmla="*/ 0 w 1471"/>
                <a:gd name="T75" fmla="*/ 0 h 1788"/>
                <a:gd name="T76" fmla="*/ 0 w 1471"/>
                <a:gd name="T77" fmla="*/ 0 h 1788"/>
                <a:gd name="T78" fmla="*/ 0 w 1471"/>
                <a:gd name="T79" fmla="*/ 0 h 1788"/>
                <a:gd name="T80" fmla="*/ 0 w 1471"/>
                <a:gd name="T81" fmla="*/ 0 h 1788"/>
                <a:gd name="T82" fmla="*/ 0 w 1471"/>
                <a:gd name="T83" fmla="*/ 0 h 1788"/>
                <a:gd name="T84" fmla="*/ 0 w 1471"/>
                <a:gd name="T85" fmla="*/ 0 h 1788"/>
                <a:gd name="T86" fmla="*/ 0 w 1471"/>
                <a:gd name="T87" fmla="*/ 0 h 1788"/>
                <a:gd name="T88" fmla="*/ 0 w 1471"/>
                <a:gd name="T89" fmla="*/ 0 h 178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471" h="1788">
                  <a:moveTo>
                    <a:pt x="33" y="543"/>
                  </a:moveTo>
                  <a:lnTo>
                    <a:pt x="196" y="498"/>
                  </a:lnTo>
                  <a:lnTo>
                    <a:pt x="332" y="574"/>
                  </a:lnTo>
                  <a:lnTo>
                    <a:pt x="347" y="711"/>
                  </a:lnTo>
                  <a:lnTo>
                    <a:pt x="514" y="619"/>
                  </a:lnTo>
                  <a:lnTo>
                    <a:pt x="646" y="624"/>
                  </a:lnTo>
                  <a:lnTo>
                    <a:pt x="740" y="679"/>
                  </a:lnTo>
                  <a:lnTo>
                    <a:pt x="816" y="573"/>
                  </a:lnTo>
                  <a:lnTo>
                    <a:pt x="828" y="456"/>
                  </a:lnTo>
                  <a:lnTo>
                    <a:pt x="997" y="468"/>
                  </a:lnTo>
                  <a:lnTo>
                    <a:pt x="1022" y="368"/>
                  </a:lnTo>
                  <a:lnTo>
                    <a:pt x="1087" y="262"/>
                  </a:lnTo>
                  <a:lnTo>
                    <a:pt x="1172" y="292"/>
                  </a:lnTo>
                  <a:lnTo>
                    <a:pt x="1221" y="290"/>
                  </a:lnTo>
                  <a:lnTo>
                    <a:pt x="1206" y="137"/>
                  </a:lnTo>
                  <a:lnTo>
                    <a:pt x="1143" y="111"/>
                  </a:lnTo>
                  <a:lnTo>
                    <a:pt x="1113" y="65"/>
                  </a:lnTo>
                  <a:lnTo>
                    <a:pt x="1110" y="42"/>
                  </a:lnTo>
                  <a:lnTo>
                    <a:pt x="1141" y="38"/>
                  </a:lnTo>
                  <a:lnTo>
                    <a:pt x="1147" y="18"/>
                  </a:lnTo>
                  <a:lnTo>
                    <a:pt x="1153" y="2"/>
                  </a:lnTo>
                  <a:lnTo>
                    <a:pt x="1170" y="0"/>
                  </a:lnTo>
                  <a:lnTo>
                    <a:pt x="1206" y="39"/>
                  </a:lnTo>
                  <a:lnTo>
                    <a:pt x="1339" y="149"/>
                  </a:lnTo>
                  <a:lnTo>
                    <a:pt x="1317" y="197"/>
                  </a:lnTo>
                  <a:lnTo>
                    <a:pt x="1298" y="242"/>
                  </a:lnTo>
                  <a:lnTo>
                    <a:pt x="1471" y="346"/>
                  </a:lnTo>
                  <a:lnTo>
                    <a:pt x="1417" y="460"/>
                  </a:lnTo>
                  <a:lnTo>
                    <a:pt x="1299" y="562"/>
                  </a:lnTo>
                  <a:lnTo>
                    <a:pt x="1221" y="744"/>
                  </a:lnTo>
                  <a:lnTo>
                    <a:pt x="1283" y="1099"/>
                  </a:lnTo>
                  <a:lnTo>
                    <a:pt x="1266" y="1151"/>
                  </a:lnTo>
                  <a:lnTo>
                    <a:pt x="1194" y="1181"/>
                  </a:lnTo>
                  <a:lnTo>
                    <a:pt x="1206" y="1263"/>
                  </a:lnTo>
                  <a:lnTo>
                    <a:pt x="1159" y="1296"/>
                  </a:lnTo>
                  <a:lnTo>
                    <a:pt x="1197" y="1329"/>
                  </a:lnTo>
                  <a:lnTo>
                    <a:pt x="1249" y="1304"/>
                  </a:lnTo>
                  <a:lnTo>
                    <a:pt x="1296" y="1373"/>
                  </a:lnTo>
                  <a:lnTo>
                    <a:pt x="1351" y="1328"/>
                  </a:lnTo>
                  <a:lnTo>
                    <a:pt x="1433" y="1449"/>
                  </a:lnTo>
                  <a:lnTo>
                    <a:pt x="1429" y="1568"/>
                  </a:lnTo>
                  <a:lnTo>
                    <a:pt x="1342" y="1748"/>
                  </a:lnTo>
                  <a:lnTo>
                    <a:pt x="1205" y="1734"/>
                  </a:lnTo>
                  <a:lnTo>
                    <a:pt x="1133" y="1788"/>
                  </a:lnTo>
                  <a:lnTo>
                    <a:pt x="1132" y="1625"/>
                  </a:lnTo>
                  <a:lnTo>
                    <a:pt x="1102" y="1489"/>
                  </a:lnTo>
                  <a:lnTo>
                    <a:pt x="1027" y="1585"/>
                  </a:lnTo>
                  <a:lnTo>
                    <a:pt x="932" y="1630"/>
                  </a:lnTo>
                  <a:lnTo>
                    <a:pt x="887" y="1540"/>
                  </a:lnTo>
                  <a:lnTo>
                    <a:pt x="787" y="1570"/>
                  </a:lnTo>
                  <a:lnTo>
                    <a:pt x="740" y="1704"/>
                  </a:lnTo>
                  <a:lnTo>
                    <a:pt x="667" y="1685"/>
                  </a:lnTo>
                  <a:lnTo>
                    <a:pt x="691" y="1535"/>
                  </a:lnTo>
                  <a:lnTo>
                    <a:pt x="631" y="1400"/>
                  </a:lnTo>
                  <a:lnTo>
                    <a:pt x="485" y="1295"/>
                  </a:lnTo>
                  <a:lnTo>
                    <a:pt x="497" y="1090"/>
                  </a:lnTo>
                  <a:lnTo>
                    <a:pt x="436" y="1012"/>
                  </a:lnTo>
                  <a:lnTo>
                    <a:pt x="440" y="880"/>
                  </a:lnTo>
                  <a:lnTo>
                    <a:pt x="307" y="904"/>
                  </a:lnTo>
                  <a:lnTo>
                    <a:pt x="63" y="874"/>
                  </a:lnTo>
                  <a:lnTo>
                    <a:pt x="60" y="715"/>
                  </a:lnTo>
                  <a:lnTo>
                    <a:pt x="0" y="624"/>
                  </a:lnTo>
                  <a:lnTo>
                    <a:pt x="33" y="543"/>
                  </a:lnTo>
                  <a:close/>
                </a:path>
              </a:pathLst>
            </a:custGeom>
            <a:solidFill>
              <a:schemeClr val="accent1">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36" name="Freeform 18">
              <a:extLst>
                <a:ext uri="{FF2B5EF4-FFF2-40B4-BE49-F238E27FC236}">
                  <a16:creationId xmlns:a16="http://schemas.microsoft.com/office/drawing/2014/main" id="{C59D9304-04E8-45AE-838B-8200C29CD644}"/>
                </a:ext>
              </a:extLst>
            </p:cNvPr>
            <p:cNvSpPr>
              <a:spLocks/>
            </p:cNvSpPr>
            <p:nvPr/>
          </p:nvSpPr>
          <p:spPr bwMode="auto">
            <a:xfrm>
              <a:off x="3376800" y="5459038"/>
              <a:ext cx="704850" cy="954088"/>
            </a:xfrm>
            <a:custGeom>
              <a:avLst/>
              <a:gdLst>
                <a:gd name="T0" fmla="*/ 0 w 2218"/>
                <a:gd name="T1" fmla="*/ 0 h 3005"/>
                <a:gd name="T2" fmla="*/ 0 w 2218"/>
                <a:gd name="T3" fmla="*/ 0 h 3005"/>
                <a:gd name="T4" fmla="*/ 0 w 2218"/>
                <a:gd name="T5" fmla="*/ 0 h 3005"/>
                <a:gd name="T6" fmla="*/ 0 w 2218"/>
                <a:gd name="T7" fmla="*/ 0 h 3005"/>
                <a:gd name="T8" fmla="*/ 0 w 2218"/>
                <a:gd name="T9" fmla="*/ 0 h 3005"/>
                <a:gd name="T10" fmla="*/ 0 w 2218"/>
                <a:gd name="T11" fmla="*/ 0 h 3005"/>
                <a:gd name="T12" fmla="*/ 0 w 2218"/>
                <a:gd name="T13" fmla="*/ 0 h 3005"/>
                <a:gd name="T14" fmla="*/ 0 w 2218"/>
                <a:gd name="T15" fmla="*/ 0 h 3005"/>
                <a:gd name="T16" fmla="*/ 0 w 2218"/>
                <a:gd name="T17" fmla="*/ 0 h 3005"/>
                <a:gd name="T18" fmla="*/ 0 w 2218"/>
                <a:gd name="T19" fmla="*/ 0 h 3005"/>
                <a:gd name="T20" fmla="*/ 0 w 2218"/>
                <a:gd name="T21" fmla="*/ 0 h 3005"/>
                <a:gd name="T22" fmla="*/ 0 w 2218"/>
                <a:gd name="T23" fmla="*/ 0 h 3005"/>
                <a:gd name="T24" fmla="*/ 0 w 2218"/>
                <a:gd name="T25" fmla="*/ 0 h 3005"/>
                <a:gd name="T26" fmla="*/ 0 w 2218"/>
                <a:gd name="T27" fmla="*/ 0 h 3005"/>
                <a:gd name="T28" fmla="*/ 0 w 2218"/>
                <a:gd name="T29" fmla="*/ 0 h 3005"/>
                <a:gd name="T30" fmla="*/ 0 w 2218"/>
                <a:gd name="T31" fmla="*/ 0 h 3005"/>
                <a:gd name="T32" fmla="*/ 0 w 2218"/>
                <a:gd name="T33" fmla="*/ 0 h 3005"/>
                <a:gd name="T34" fmla="*/ 0 w 2218"/>
                <a:gd name="T35" fmla="*/ 0 h 3005"/>
                <a:gd name="T36" fmla="*/ 0 w 2218"/>
                <a:gd name="T37" fmla="*/ 0 h 3005"/>
                <a:gd name="T38" fmla="*/ 0 w 2218"/>
                <a:gd name="T39" fmla="*/ 0 h 3005"/>
                <a:gd name="T40" fmla="*/ 0 w 2218"/>
                <a:gd name="T41" fmla="*/ 0 h 3005"/>
                <a:gd name="T42" fmla="*/ 0 w 2218"/>
                <a:gd name="T43" fmla="*/ 0 h 3005"/>
                <a:gd name="T44" fmla="*/ 0 w 2218"/>
                <a:gd name="T45" fmla="*/ 0 h 3005"/>
                <a:gd name="T46" fmla="*/ 0 w 2218"/>
                <a:gd name="T47" fmla="*/ 0 h 3005"/>
                <a:gd name="T48" fmla="*/ 0 w 2218"/>
                <a:gd name="T49" fmla="*/ 0 h 3005"/>
                <a:gd name="T50" fmla="*/ 0 w 2218"/>
                <a:gd name="T51" fmla="*/ 0 h 3005"/>
                <a:gd name="T52" fmla="*/ 0 w 2218"/>
                <a:gd name="T53" fmla="*/ 0 h 3005"/>
                <a:gd name="T54" fmla="*/ 0 w 2218"/>
                <a:gd name="T55" fmla="*/ 0 h 3005"/>
                <a:gd name="T56" fmla="*/ 0 w 2218"/>
                <a:gd name="T57" fmla="*/ 0 h 3005"/>
                <a:gd name="T58" fmla="*/ 0 w 2218"/>
                <a:gd name="T59" fmla="*/ 0 h 3005"/>
                <a:gd name="T60" fmla="*/ 0 w 2218"/>
                <a:gd name="T61" fmla="*/ 0 h 3005"/>
                <a:gd name="T62" fmla="*/ 0 w 2218"/>
                <a:gd name="T63" fmla="*/ 0 h 3005"/>
                <a:gd name="T64" fmla="*/ 0 w 2218"/>
                <a:gd name="T65" fmla="*/ 0 h 3005"/>
                <a:gd name="T66" fmla="*/ 0 w 2218"/>
                <a:gd name="T67" fmla="*/ 0 h 3005"/>
                <a:gd name="T68" fmla="*/ 0 w 2218"/>
                <a:gd name="T69" fmla="*/ 0 h 300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218" h="3005">
                  <a:moveTo>
                    <a:pt x="0" y="1120"/>
                  </a:moveTo>
                  <a:lnTo>
                    <a:pt x="120" y="1210"/>
                  </a:lnTo>
                  <a:lnTo>
                    <a:pt x="120" y="1315"/>
                  </a:lnTo>
                  <a:lnTo>
                    <a:pt x="215" y="1305"/>
                  </a:lnTo>
                  <a:lnTo>
                    <a:pt x="275" y="1395"/>
                  </a:lnTo>
                  <a:lnTo>
                    <a:pt x="210" y="1455"/>
                  </a:lnTo>
                  <a:lnTo>
                    <a:pt x="345" y="1561"/>
                  </a:lnTo>
                  <a:lnTo>
                    <a:pt x="285" y="1646"/>
                  </a:lnTo>
                  <a:lnTo>
                    <a:pt x="305" y="1831"/>
                  </a:lnTo>
                  <a:lnTo>
                    <a:pt x="375" y="1856"/>
                  </a:lnTo>
                  <a:lnTo>
                    <a:pt x="495" y="1796"/>
                  </a:lnTo>
                  <a:lnTo>
                    <a:pt x="540" y="1891"/>
                  </a:lnTo>
                  <a:lnTo>
                    <a:pt x="510" y="1981"/>
                  </a:lnTo>
                  <a:lnTo>
                    <a:pt x="530" y="2111"/>
                  </a:lnTo>
                  <a:lnTo>
                    <a:pt x="450" y="2166"/>
                  </a:lnTo>
                  <a:lnTo>
                    <a:pt x="545" y="2191"/>
                  </a:lnTo>
                  <a:lnTo>
                    <a:pt x="630" y="2261"/>
                  </a:lnTo>
                  <a:lnTo>
                    <a:pt x="570" y="2351"/>
                  </a:lnTo>
                  <a:lnTo>
                    <a:pt x="470" y="2501"/>
                  </a:lnTo>
                  <a:lnTo>
                    <a:pt x="495" y="2607"/>
                  </a:lnTo>
                  <a:lnTo>
                    <a:pt x="481" y="2695"/>
                  </a:lnTo>
                  <a:lnTo>
                    <a:pt x="514" y="2800"/>
                  </a:lnTo>
                  <a:lnTo>
                    <a:pt x="465" y="2953"/>
                  </a:lnTo>
                  <a:lnTo>
                    <a:pt x="562" y="2993"/>
                  </a:lnTo>
                  <a:lnTo>
                    <a:pt x="670" y="3005"/>
                  </a:lnTo>
                  <a:lnTo>
                    <a:pt x="750" y="2937"/>
                  </a:lnTo>
                  <a:lnTo>
                    <a:pt x="930" y="2833"/>
                  </a:lnTo>
                  <a:lnTo>
                    <a:pt x="1010" y="2746"/>
                  </a:lnTo>
                  <a:lnTo>
                    <a:pt x="1026" y="2632"/>
                  </a:lnTo>
                  <a:lnTo>
                    <a:pt x="1018" y="2541"/>
                  </a:lnTo>
                  <a:lnTo>
                    <a:pt x="1086" y="2461"/>
                  </a:lnTo>
                  <a:lnTo>
                    <a:pt x="1186" y="2401"/>
                  </a:lnTo>
                  <a:lnTo>
                    <a:pt x="1334" y="2349"/>
                  </a:lnTo>
                  <a:lnTo>
                    <a:pt x="1542" y="2329"/>
                  </a:lnTo>
                  <a:lnTo>
                    <a:pt x="1498" y="2289"/>
                  </a:lnTo>
                  <a:lnTo>
                    <a:pt x="1422" y="2205"/>
                  </a:lnTo>
                  <a:lnTo>
                    <a:pt x="1486" y="2089"/>
                  </a:lnTo>
                  <a:lnTo>
                    <a:pt x="1554" y="1981"/>
                  </a:lnTo>
                  <a:lnTo>
                    <a:pt x="1650" y="1861"/>
                  </a:lnTo>
                  <a:lnTo>
                    <a:pt x="1682" y="1753"/>
                  </a:lnTo>
                  <a:lnTo>
                    <a:pt x="1810" y="1741"/>
                  </a:lnTo>
                  <a:lnTo>
                    <a:pt x="1950" y="1793"/>
                  </a:lnTo>
                  <a:lnTo>
                    <a:pt x="1966" y="1677"/>
                  </a:lnTo>
                  <a:lnTo>
                    <a:pt x="1970" y="1470"/>
                  </a:lnTo>
                  <a:lnTo>
                    <a:pt x="1902" y="1441"/>
                  </a:lnTo>
                  <a:lnTo>
                    <a:pt x="1842" y="1397"/>
                  </a:lnTo>
                  <a:lnTo>
                    <a:pt x="1874" y="1353"/>
                  </a:lnTo>
                  <a:lnTo>
                    <a:pt x="1958" y="1349"/>
                  </a:lnTo>
                  <a:lnTo>
                    <a:pt x="1954" y="1257"/>
                  </a:lnTo>
                  <a:lnTo>
                    <a:pt x="1925" y="1135"/>
                  </a:lnTo>
                  <a:lnTo>
                    <a:pt x="1893" y="945"/>
                  </a:lnTo>
                  <a:lnTo>
                    <a:pt x="1854" y="942"/>
                  </a:lnTo>
                  <a:lnTo>
                    <a:pt x="1821" y="918"/>
                  </a:lnTo>
                  <a:lnTo>
                    <a:pt x="1806" y="873"/>
                  </a:lnTo>
                  <a:lnTo>
                    <a:pt x="1830" y="834"/>
                  </a:lnTo>
                  <a:lnTo>
                    <a:pt x="1842" y="792"/>
                  </a:lnTo>
                  <a:lnTo>
                    <a:pt x="1887" y="807"/>
                  </a:lnTo>
                  <a:lnTo>
                    <a:pt x="1932" y="843"/>
                  </a:lnTo>
                  <a:lnTo>
                    <a:pt x="1947" y="750"/>
                  </a:lnTo>
                  <a:lnTo>
                    <a:pt x="2105" y="645"/>
                  </a:lnTo>
                  <a:lnTo>
                    <a:pt x="2138" y="485"/>
                  </a:lnTo>
                  <a:lnTo>
                    <a:pt x="2190" y="321"/>
                  </a:lnTo>
                  <a:lnTo>
                    <a:pt x="2218" y="161"/>
                  </a:lnTo>
                  <a:lnTo>
                    <a:pt x="2182" y="45"/>
                  </a:lnTo>
                  <a:lnTo>
                    <a:pt x="2115" y="0"/>
                  </a:lnTo>
                  <a:lnTo>
                    <a:pt x="1978" y="130"/>
                  </a:lnTo>
                  <a:lnTo>
                    <a:pt x="1798" y="120"/>
                  </a:lnTo>
                  <a:lnTo>
                    <a:pt x="1638" y="268"/>
                  </a:lnTo>
                  <a:lnTo>
                    <a:pt x="1485" y="280"/>
                  </a:lnTo>
                  <a:lnTo>
                    <a:pt x="1355" y="265"/>
                  </a:lnTo>
                  <a:lnTo>
                    <a:pt x="1205" y="495"/>
                  </a:lnTo>
                  <a:lnTo>
                    <a:pt x="1115" y="490"/>
                  </a:lnTo>
                  <a:lnTo>
                    <a:pt x="1104" y="421"/>
                  </a:lnTo>
                  <a:lnTo>
                    <a:pt x="950" y="405"/>
                  </a:lnTo>
                  <a:lnTo>
                    <a:pt x="860" y="360"/>
                  </a:lnTo>
                  <a:lnTo>
                    <a:pt x="830" y="465"/>
                  </a:lnTo>
                  <a:lnTo>
                    <a:pt x="725" y="550"/>
                  </a:lnTo>
                  <a:lnTo>
                    <a:pt x="755" y="655"/>
                  </a:lnTo>
                  <a:lnTo>
                    <a:pt x="690" y="735"/>
                  </a:lnTo>
                  <a:lnTo>
                    <a:pt x="900" y="805"/>
                  </a:lnTo>
                  <a:lnTo>
                    <a:pt x="635" y="975"/>
                  </a:lnTo>
                  <a:lnTo>
                    <a:pt x="395" y="970"/>
                  </a:lnTo>
                  <a:lnTo>
                    <a:pt x="270" y="1065"/>
                  </a:lnTo>
                  <a:lnTo>
                    <a:pt x="105" y="1035"/>
                  </a:lnTo>
                  <a:lnTo>
                    <a:pt x="0" y="1120"/>
                  </a:lnTo>
                  <a:close/>
                </a:path>
              </a:pathLst>
            </a:custGeom>
            <a:solidFill>
              <a:srgbClr val="124A9B"/>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37" name="Freeform 19">
              <a:extLst>
                <a:ext uri="{FF2B5EF4-FFF2-40B4-BE49-F238E27FC236}">
                  <a16:creationId xmlns:a16="http://schemas.microsoft.com/office/drawing/2014/main" id="{1CA7BC90-8F2F-43B1-9535-D0A1B0CCEB84}"/>
                </a:ext>
              </a:extLst>
            </p:cNvPr>
            <p:cNvSpPr>
              <a:spLocks/>
            </p:cNvSpPr>
            <p:nvPr/>
          </p:nvSpPr>
          <p:spPr bwMode="auto">
            <a:xfrm>
              <a:off x="3152963" y="5590800"/>
              <a:ext cx="423863" cy="804863"/>
            </a:xfrm>
            <a:custGeom>
              <a:avLst/>
              <a:gdLst>
                <a:gd name="T0" fmla="*/ 0 w 1336"/>
                <a:gd name="T1" fmla="*/ 0 h 2535"/>
                <a:gd name="T2" fmla="*/ 0 w 1336"/>
                <a:gd name="T3" fmla="*/ 0 h 2535"/>
                <a:gd name="T4" fmla="*/ 0 w 1336"/>
                <a:gd name="T5" fmla="*/ 0 h 2535"/>
                <a:gd name="T6" fmla="*/ 0 w 1336"/>
                <a:gd name="T7" fmla="*/ 0 h 2535"/>
                <a:gd name="T8" fmla="*/ 0 w 1336"/>
                <a:gd name="T9" fmla="*/ 0 h 2535"/>
                <a:gd name="T10" fmla="*/ 0 w 1336"/>
                <a:gd name="T11" fmla="*/ 0 h 2535"/>
                <a:gd name="T12" fmla="*/ 0 w 1336"/>
                <a:gd name="T13" fmla="*/ 0 h 2535"/>
                <a:gd name="T14" fmla="*/ 0 w 1336"/>
                <a:gd name="T15" fmla="*/ 0 h 2535"/>
                <a:gd name="T16" fmla="*/ 0 w 1336"/>
                <a:gd name="T17" fmla="*/ 0 h 2535"/>
                <a:gd name="T18" fmla="*/ 0 w 1336"/>
                <a:gd name="T19" fmla="*/ 0 h 2535"/>
                <a:gd name="T20" fmla="*/ 0 w 1336"/>
                <a:gd name="T21" fmla="*/ 0 h 2535"/>
                <a:gd name="T22" fmla="*/ 0 w 1336"/>
                <a:gd name="T23" fmla="*/ 0 h 2535"/>
                <a:gd name="T24" fmla="*/ 0 w 1336"/>
                <a:gd name="T25" fmla="*/ 0 h 2535"/>
                <a:gd name="T26" fmla="*/ 0 w 1336"/>
                <a:gd name="T27" fmla="*/ 0 h 2535"/>
                <a:gd name="T28" fmla="*/ 0 w 1336"/>
                <a:gd name="T29" fmla="*/ 0 h 2535"/>
                <a:gd name="T30" fmla="*/ 0 w 1336"/>
                <a:gd name="T31" fmla="*/ 0 h 2535"/>
                <a:gd name="T32" fmla="*/ 0 w 1336"/>
                <a:gd name="T33" fmla="*/ 0 h 2535"/>
                <a:gd name="T34" fmla="*/ 0 w 1336"/>
                <a:gd name="T35" fmla="*/ 0 h 2535"/>
                <a:gd name="T36" fmla="*/ 0 w 1336"/>
                <a:gd name="T37" fmla="*/ 0 h 2535"/>
                <a:gd name="T38" fmla="*/ 0 w 1336"/>
                <a:gd name="T39" fmla="*/ 0 h 2535"/>
                <a:gd name="T40" fmla="*/ 0 w 1336"/>
                <a:gd name="T41" fmla="*/ 0 h 2535"/>
                <a:gd name="T42" fmla="*/ 0 w 1336"/>
                <a:gd name="T43" fmla="*/ 0 h 2535"/>
                <a:gd name="T44" fmla="*/ 0 w 1336"/>
                <a:gd name="T45" fmla="*/ 0 h 2535"/>
                <a:gd name="T46" fmla="*/ 0 w 1336"/>
                <a:gd name="T47" fmla="*/ 0 h 2535"/>
                <a:gd name="T48" fmla="*/ 0 w 1336"/>
                <a:gd name="T49" fmla="*/ 0 h 2535"/>
                <a:gd name="T50" fmla="*/ 0 w 1336"/>
                <a:gd name="T51" fmla="*/ 0 h 2535"/>
                <a:gd name="T52" fmla="*/ 0 w 1336"/>
                <a:gd name="T53" fmla="*/ 0 h 2535"/>
                <a:gd name="T54" fmla="*/ 0 w 1336"/>
                <a:gd name="T55" fmla="*/ 0 h 2535"/>
                <a:gd name="T56" fmla="*/ 0 w 1336"/>
                <a:gd name="T57" fmla="*/ 0 h 2535"/>
                <a:gd name="T58" fmla="*/ 0 w 1336"/>
                <a:gd name="T59" fmla="*/ 0 h 2535"/>
                <a:gd name="T60" fmla="*/ 0 w 1336"/>
                <a:gd name="T61" fmla="*/ 0 h 2535"/>
                <a:gd name="T62" fmla="*/ 0 w 1336"/>
                <a:gd name="T63" fmla="*/ 0 h 2535"/>
                <a:gd name="T64" fmla="*/ 0 w 1336"/>
                <a:gd name="T65" fmla="*/ 0 h 2535"/>
                <a:gd name="T66" fmla="*/ 0 w 1336"/>
                <a:gd name="T67" fmla="*/ 0 h 2535"/>
                <a:gd name="T68" fmla="*/ 0 w 1336"/>
                <a:gd name="T69" fmla="*/ 0 h 2535"/>
                <a:gd name="T70" fmla="*/ 0 w 1336"/>
                <a:gd name="T71" fmla="*/ 0 h 2535"/>
                <a:gd name="T72" fmla="*/ 0 w 1336"/>
                <a:gd name="T73" fmla="*/ 0 h 2535"/>
                <a:gd name="T74" fmla="*/ 0 w 1336"/>
                <a:gd name="T75" fmla="*/ 0 h 2535"/>
                <a:gd name="T76" fmla="*/ 0 w 1336"/>
                <a:gd name="T77" fmla="*/ 0 h 2535"/>
                <a:gd name="T78" fmla="*/ 0 w 1336"/>
                <a:gd name="T79" fmla="*/ 0 h 253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336" h="2535">
                  <a:moveTo>
                    <a:pt x="0" y="0"/>
                  </a:moveTo>
                  <a:lnTo>
                    <a:pt x="135" y="391"/>
                  </a:lnTo>
                  <a:lnTo>
                    <a:pt x="225" y="457"/>
                  </a:lnTo>
                  <a:lnTo>
                    <a:pt x="273" y="492"/>
                  </a:lnTo>
                  <a:lnTo>
                    <a:pt x="301" y="478"/>
                  </a:lnTo>
                  <a:lnTo>
                    <a:pt x="333" y="487"/>
                  </a:lnTo>
                  <a:lnTo>
                    <a:pt x="339" y="531"/>
                  </a:lnTo>
                  <a:lnTo>
                    <a:pt x="301" y="547"/>
                  </a:lnTo>
                  <a:lnTo>
                    <a:pt x="320" y="635"/>
                  </a:lnTo>
                  <a:lnTo>
                    <a:pt x="454" y="860"/>
                  </a:lnTo>
                  <a:lnTo>
                    <a:pt x="510" y="1145"/>
                  </a:lnTo>
                  <a:lnTo>
                    <a:pt x="683" y="1491"/>
                  </a:lnTo>
                  <a:lnTo>
                    <a:pt x="707" y="1668"/>
                  </a:lnTo>
                  <a:lnTo>
                    <a:pt x="766" y="1793"/>
                  </a:lnTo>
                  <a:lnTo>
                    <a:pt x="741" y="1881"/>
                  </a:lnTo>
                  <a:lnTo>
                    <a:pt x="861" y="2180"/>
                  </a:lnTo>
                  <a:lnTo>
                    <a:pt x="966" y="2360"/>
                  </a:lnTo>
                  <a:lnTo>
                    <a:pt x="981" y="2430"/>
                  </a:lnTo>
                  <a:lnTo>
                    <a:pt x="1171" y="2535"/>
                  </a:lnTo>
                  <a:lnTo>
                    <a:pt x="1221" y="2385"/>
                  </a:lnTo>
                  <a:lnTo>
                    <a:pt x="1186" y="2280"/>
                  </a:lnTo>
                  <a:lnTo>
                    <a:pt x="1201" y="2190"/>
                  </a:lnTo>
                  <a:lnTo>
                    <a:pt x="1176" y="2085"/>
                  </a:lnTo>
                  <a:lnTo>
                    <a:pt x="1336" y="1845"/>
                  </a:lnTo>
                  <a:lnTo>
                    <a:pt x="1252" y="1776"/>
                  </a:lnTo>
                  <a:lnTo>
                    <a:pt x="1154" y="1752"/>
                  </a:lnTo>
                  <a:lnTo>
                    <a:pt x="1236" y="1696"/>
                  </a:lnTo>
                  <a:lnTo>
                    <a:pt x="1216" y="1569"/>
                  </a:lnTo>
                  <a:lnTo>
                    <a:pt x="1246" y="1475"/>
                  </a:lnTo>
                  <a:lnTo>
                    <a:pt x="1201" y="1380"/>
                  </a:lnTo>
                  <a:lnTo>
                    <a:pt x="1081" y="1440"/>
                  </a:lnTo>
                  <a:lnTo>
                    <a:pt x="1013" y="1418"/>
                  </a:lnTo>
                  <a:lnTo>
                    <a:pt x="992" y="1232"/>
                  </a:lnTo>
                  <a:lnTo>
                    <a:pt x="1052" y="1146"/>
                  </a:lnTo>
                  <a:lnTo>
                    <a:pt x="917" y="1040"/>
                  </a:lnTo>
                  <a:lnTo>
                    <a:pt x="981" y="980"/>
                  </a:lnTo>
                  <a:lnTo>
                    <a:pt x="920" y="890"/>
                  </a:lnTo>
                  <a:lnTo>
                    <a:pt x="824" y="899"/>
                  </a:lnTo>
                  <a:lnTo>
                    <a:pt x="827" y="794"/>
                  </a:lnTo>
                  <a:lnTo>
                    <a:pt x="707" y="704"/>
                  </a:lnTo>
                  <a:lnTo>
                    <a:pt x="808" y="622"/>
                  </a:lnTo>
                  <a:lnTo>
                    <a:pt x="650" y="471"/>
                  </a:lnTo>
                  <a:lnTo>
                    <a:pt x="541" y="442"/>
                  </a:lnTo>
                  <a:lnTo>
                    <a:pt x="270" y="255"/>
                  </a:lnTo>
                  <a:lnTo>
                    <a:pt x="138" y="49"/>
                  </a:lnTo>
                  <a:lnTo>
                    <a:pt x="0" y="0"/>
                  </a:lnTo>
                  <a:close/>
                </a:path>
              </a:pathLst>
            </a:custGeom>
            <a:solidFill>
              <a:srgbClr val="124A9B"/>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38" name="Freeform 20">
              <a:extLst>
                <a:ext uri="{FF2B5EF4-FFF2-40B4-BE49-F238E27FC236}">
                  <a16:creationId xmlns:a16="http://schemas.microsoft.com/office/drawing/2014/main" id="{1E6F9F35-0DC9-4111-A72B-D0839570A575}"/>
                </a:ext>
              </a:extLst>
            </p:cNvPr>
            <p:cNvSpPr>
              <a:spLocks/>
            </p:cNvSpPr>
            <p:nvPr/>
          </p:nvSpPr>
          <p:spPr bwMode="auto">
            <a:xfrm>
              <a:off x="3383150" y="2041150"/>
              <a:ext cx="500063" cy="504825"/>
            </a:xfrm>
            <a:custGeom>
              <a:avLst/>
              <a:gdLst>
                <a:gd name="T0" fmla="*/ 0 w 1575"/>
                <a:gd name="T1" fmla="*/ 0 h 1591"/>
                <a:gd name="T2" fmla="*/ 0 w 1575"/>
                <a:gd name="T3" fmla="*/ 0 h 1591"/>
                <a:gd name="T4" fmla="*/ 0 w 1575"/>
                <a:gd name="T5" fmla="*/ 0 h 1591"/>
                <a:gd name="T6" fmla="*/ 0 w 1575"/>
                <a:gd name="T7" fmla="*/ 0 h 1591"/>
                <a:gd name="T8" fmla="*/ 0 w 1575"/>
                <a:gd name="T9" fmla="*/ 0 h 1591"/>
                <a:gd name="T10" fmla="*/ 0 w 1575"/>
                <a:gd name="T11" fmla="*/ 0 h 1591"/>
                <a:gd name="T12" fmla="*/ 0 w 1575"/>
                <a:gd name="T13" fmla="*/ 0 h 1591"/>
                <a:gd name="T14" fmla="*/ 0 w 1575"/>
                <a:gd name="T15" fmla="*/ 0 h 1591"/>
                <a:gd name="T16" fmla="*/ 0 w 1575"/>
                <a:gd name="T17" fmla="*/ 0 h 1591"/>
                <a:gd name="T18" fmla="*/ 0 w 1575"/>
                <a:gd name="T19" fmla="*/ 0 h 1591"/>
                <a:gd name="T20" fmla="*/ 0 w 1575"/>
                <a:gd name="T21" fmla="*/ 0 h 1591"/>
                <a:gd name="T22" fmla="*/ 0 w 1575"/>
                <a:gd name="T23" fmla="*/ 0 h 1591"/>
                <a:gd name="T24" fmla="*/ 0 w 1575"/>
                <a:gd name="T25" fmla="*/ 0 h 1591"/>
                <a:gd name="T26" fmla="*/ 0 w 1575"/>
                <a:gd name="T27" fmla="*/ 0 h 1591"/>
                <a:gd name="T28" fmla="*/ 0 w 1575"/>
                <a:gd name="T29" fmla="*/ 0 h 1591"/>
                <a:gd name="T30" fmla="*/ 0 w 1575"/>
                <a:gd name="T31" fmla="*/ 0 h 1591"/>
                <a:gd name="T32" fmla="*/ 0 w 1575"/>
                <a:gd name="T33" fmla="*/ 0 h 1591"/>
                <a:gd name="T34" fmla="*/ 0 w 1575"/>
                <a:gd name="T35" fmla="*/ 0 h 1591"/>
                <a:gd name="T36" fmla="*/ 0 w 1575"/>
                <a:gd name="T37" fmla="*/ 0 h 1591"/>
                <a:gd name="T38" fmla="*/ 0 w 1575"/>
                <a:gd name="T39" fmla="*/ 0 h 1591"/>
                <a:gd name="T40" fmla="*/ 0 w 1575"/>
                <a:gd name="T41" fmla="*/ 0 h 1591"/>
                <a:gd name="T42" fmla="*/ 0 w 1575"/>
                <a:gd name="T43" fmla="*/ 0 h 1591"/>
                <a:gd name="T44" fmla="*/ 0 w 1575"/>
                <a:gd name="T45" fmla="*/ 0 h 1591"/>
                <a:gd name="T46" fmla="*/ 0 w 1575"/>
                <a:gd name="T47" fmla="*/ 0 h 1591"/>
                <a:gd name="T48" fmla="*/ 0 w 1575"/>
                <a:gd name="T49" fmla="*/ 0 h 1591"/>
                <a:gd name="T50" fmla="*/ 0 w 1575"/>
                <a:gd name="T51" fmla="*/ 0 h 1591"/>
                <a:gd name="T52" fmla="*/ 0 w 1575"/>
                <a:gd name="T53" fmla="*/ 0 h 1591"/>
                <a:gd name="T54" fmla="*/ 0 w 1575"/>
                <a:gd name="T55" fmla="*/ 0 h 1591"/>
                <a:gd name="T56" fmla="*/ 0 w 1575"/>
                <a:gd name="T57" fmla="*/ 0 h 1591"/>
                <a:gd name="T58" fmla="*/ 0 w 1575"/>
                <a:gd name="T59" fmla="*/ 0 h 1591"/>
                <a:gd name="T60" fmla="*/ 0 w 1575"/>
                <a:gd name="T61" fmla="*/ 0 h 1591"/>
                <a:gd name="T62" fmla="*/ 0 w 1575"/>
                <a:gd name="T63" fmla="*/ 0 h 1591"/>
                <a:gd name="T64" fmla="*/ 0 w 1575"/>
                <a:gd name="T65" fmla="*/ 0 h 1591"/>
                <a:gd name="T66" fmla="*/ 0 w 1575"/>
                <a:gd name="T67" fmla="*/ 0 h 1591"/>
                <a:gd name="T68" fmla="*/ 0 w 1575"/>
                <a:gd name="T69" fmla="*/ 0 h 1591"/>
                <a:gd name="T70" fmla="*/ 0 w 1575"/>
                <a:gd name="T71" fmla="*/ 0 h 1591"/>
                <a:gd name="T72" fmla="*/ 0 w 1575"/>
                <a:gd name="T73" fmla="*/ 0 h 1591"/>
                <a:gd name="T74" fmla="*/ 0 w 1575"/>
                <a:gd name="T75" fmla="*/ 0 h 1591"/>
                <a:gd name="T76" fmla="*/ 0 w 1575"/>
                <a:gd name="T77" fmla="*/ 0 h 1591"/>
                <a:gd name="T78" fmla="*/ 0 w 1575"/>
                <a:gd name="T79" fmla="*/ 0 h 1591"/>
                <a:gd name="T80" fmla="*/ 0 w 1575"/>
                <a:gd name="T81" fmla="*/ 0 h 159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575" h="1591">
                  <a:moveTo>
                    <a:pt x="77" y="384"/>
                  </a:moveTo>
                  <a:lnTo>
                    <a:pt x="131" y="461"/>
                  </a:lnTo>
                  <a:lnTo>
                    <a:pt x="44" y="533"/>
                  </a:lnTo>
                  <a:lnTo>
                    <a:pt x="0" y="620"/>
                  </a:lnTo>
                  <a:lnTo>
                    <a:pt x="102" y="701"/>
                  </a:lnTo>
                  <a:lnTo>
                    <a:pt x="181" y="894"/>
                  </a:lnTo>
                  <a:lnTo>
                    <a:pt x="259" y="984"/>
                  </a:lnTo>
                  <a:lnTo>
                    <a:pt x="357" y="966"/>
                  </a:lnTo>
                  <a:lnTo>
                    <a:pt x="406" y="1019"/>
                  </a:lnTo>
                  <a:lnTo>
                    <a:pt x="459" y="1034"/>
                  </a:lnTo>
                  <a:lnTo>
                    <a:pt x="474" y="1091"/>
                  </a:lnTo>
                  <a:lnTo>
                    <a:pt x="496" y="1172"/>
                  </a:lnTo>
                  <a:lnTo>
                    <a:pt x="514" y="1181"/>
                  </a:lnTo>
                  <a:lnTo>
                    <a:pt x="513" y="1199"/>
                  </a:lnTo>
                  <a:lnTo>
                    <a:pt x="535" y="1190"/>
                  </a:lnTo>
                  <a:lnTo>
                    <a:pt x="538" y="1209"/>
                  </a:lnTo>
                  <a:lnTo>
                    <a:pt x="555" y="1224"/>
                  </a:lnTo>
                  <a:lnTo>
                    <a:pt x="562" y="1248"/>
                  </a:lnTo>
                  <a:lnTo>
                    <a:pt x="580" y="1248"/>
                  </a:lnTo>
                  <a:lnTo>
                    <a:pt x="613" y="1284"/>
                  </a:lnTo>
                  <a:lnTo>
                    <a:pt x="747" y="1394"/>
                  </a:lnTo>
                  <a:lnTo>
                    <a:pt x="708" y="1490"/>
                  </a:lnTo>
                  <a:lnTo>
                    <a:pt x="877" y="1591"/>
                  </a:lnTo>
                  <a:lnTo>
                    <a:pt x="984" y="1509"/>
                  </a:lnTo>
                  <a:lnTo>
                    <a:pt x="970" y="1399"/>
                  </a:lnTo>
                  <a:lnTo>
                    <a:pt x="986" y="1232"/>
                  </a:lnTo>
                  <a:lnTo>
                    <a:pt x="1080" y="1159"/>
                  </a:lnTo>
                  <a:lnTo>
                    <a:pt x="1255" y="1099"/>
                  </a:lnTo>
                  <a:lnTo>
                    <a:pt x="1410" y="1144"/>
                  </a:lnTo>
                  <a:lnTo>
                    <a:pt x="1485" y="1194"/>
                  </a:lnTo>
                  <a:lnTo>
                    <a:pt x="1575" y="1189"/>
                  </a:lnTo>
                  <a:lnTo>
                    <a:pt x="1500" y="1059"/>
                  </a:lnTo>
                  <a:lnTo>
                    <a:pt x="1465" y="979"/>
                  </a:lnTo>
                  <a:lnTo>
                    <a:pt x="1510" y="909"/>
                  </a:lnTo>
                  <a:lnTo>
                    <a:pt x="1465" y="814"/>
                  </a:lnTo>
                  <a:lnTo>
                    <a:pt x="1480" y="695"/>
                  </a:lnTo>
                  <a:lnTo>
                    <a:pt x="1410" y="610"/>
                  </a:lnTo>
                  <a:lnTo>
                    <a:pt x="1360" y="490"/>
                  </a:lnTo>
                  <a:lnTo>
                    <a:pt x="1285" y="425"/>
                  </a:lnTo>
                  <a:lnTo>
                    <a:pt x="1260" y="290"/>
                  </a:lnTo>
                  <a:lnTo>
                    <a:pt x="1110" y="335"/>
                  </a:lnTo>
                  <a:lnTo>
                    <a:pt x="1080" y="260"/>
                  </a:lnTo>
                  <a:lnTo>
                    <a:pt x="970" y="145"/>
                  </a:lnTo>
                  <a:lnTo>
                    <a:pt x="805" y="215"/>
                  </a:lnTo>
                  <a:lnTo>
                    <a:pt x="676" y="185"/>
                  </a:lnTo>
                  <a:lnTo>
                    <a:pt x="556" y="40"/>
                  </a:lnTo>
                  <a:lnTo>
                    <a:pt x="431" y="0"/>
                  </a:lnTo>
                  <a:lnTo>
                    <a:pt x="286" y="70"/>
                  </a:lnTo>
                  <a:lnTo>
                    <a:pt x="196" y="185"/>
                  </a:lnTo>
                  <a:lnTo>
                    <a:pt x="106" y="185"/>
                  </a:lnTo>
                  <a:lnTo>
                    <a:pt x="126" y="263"/>
                  </a:lnTo>
                  <a:lnTo>
                    <a:pt x="77" y="384"/>
                  </a:lnTo>
                  <a:close/>
                </a:path>
              </a:pathLst>
            </a:custGeom>
            <a:solidFill>
              <a:schemeClr val="accent1">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39" name="Freeform 21">
              <a:extLst>
                <a:ext uri="{FF2B5EF4-FFF2-40B4-BE49-F238E27FC236}">
                  <a16:creationId xmlns:a16="http://schemas.microsoft.com/office/drawing/2014/main" id="{3BD33FF4-484A-4EFD-9244-7D8B6E8E0C8D}"/>
                </a:ext>
              </a:extLst>
            </p:cNvPr>
            <p:cNvSpPr>
              <a:spLocks/>
            </p:cNvSpPr>
            <p:nvPr/>
          </p:nvSpPr>
          <p:spPr bwMode="auto">
            <a:xfrm>
              <a:off x="2957700" y="1358525"/>
              <a:ext cx="1119188" cy="836613"/>
            </a:xfrm>
            <a:custGeom>
              <a:avLst/>
              <a:gdLst>
                <a:gd name="T0" fmla="*/ 0 w 3525"/>
                <a:gd name="T1" fmla="*/ 0 h 2636"/>
                <a:gd name="T2" fmla="*/ 0 w 3525"/>
                <a:gd name="T3" fmla="*/ 0 h 2636"/>
                <a:gd name="T4" fmla="*/ 0 w 3525"/>
                <a:gd name="T5" fmla="*/ 0 h 2636"/>
                <a:gd name="T6" fmla="*/ 0 w 3525"/>
                <a:gd name="T7" fmla="*/ 0 h 2636"/>
                <a:gd name="T8" fmla="*/ 0 w 3525"/>
                <a:gd name="T9" fmla="*/ 0 h 2636"/>
                <a:gd name="T10" fmla="*/ 0 w 3525"/>
                <a:gd name="T11" fmla="*/ 0 h 2636"/>
                <a:gd name="T12" fmla="*/ 0 w 3525"/>
                <a:gd name="T13" fmla="*/ 0 h 2636"/>
                <a:gd name="T14" fmla="*/ 0 w 3525"/>
                <a:gd name="T15" fmla="*/ 0 h 2636"/>
                <a:gd name="T16" fmla="*/ 0 w 3525"/>
                <a:gd name="T17" fmla="*/ 0 h 2636"/>
                <a:gd name="T18" fmla="*/ 0 w 3525"/>
                <a:gd name="T19" fmla="*/ 0 h 2636"/>
                <a:gd name="T20" fmla="*/ 0 w 3525"/>
                <a:gd name="T21" fmla="*/ 0 h 2636"/>
                <a:gd name="T22" fmla="*/ 0 w 3525"/>
                <a:gd name="T23" fmla="*/ 0 h 2636"/>
                <a:gd name="T24" fmla="*/ 0 w 3525"/>
                <a:gd name="T25" fmla="*/ 0 h 2636"/>
                <a:gd name="T26" fmla="*/ 0 w 3525"/>
                <a:gd name="T27" fmla="*/ 0 h 2636"/>
                <a:gd name="T28" fmla="*/ 0 w 3525"/>
                <a:gd name="T29" fmla="*/ 0 h 2636"/>
                <a:gd name="T30" fmla="*/ 0 w 3525"/>
                <a:gd name="T31" fmla="*/ 0 h 2636"/>
                <a:gd name="T32" fmla="*/ 0 w 3525"/>
                <a:gd name="T33" fmla="*/ 0 h 2636"/>
                <a:gd name="T34" fmla="*/ 0 w 3525"/>
                <a:gd name="T35" fmla="*/ 0 h 2636"/>
                <a:gd name="T36" fmla="*/ 0 w 3525"/>
                <a:gd name="T37" fmla="*/ 0 h 2636"/>
                <a:gd name="T38" fmla="*/ 0 w 3525"/>
                <a:gd name="T39" fmla="*/ 0 h 2636"/>
                <a:gd name="T40" fmla="*/ 0 w 3525"/>
                <a:gd name="T41" fmla="*/ 0 h 2636"/>
                <a:gd name="T42" fmla="*/ 0 w 3525"/>
                <a:gd name="T43" fmla="*/ 0 h 2636"/>
                <a:gd name="T44" fmla="*/ 0 w 3525"/>
                <a:gd name="T45" fmla="*/ 0 h 2636"/>
                <a:gd name="T46" fmla="*/ 0 w 3525"/>
                <a:gd name="T47" fmla="*/ 0 h 2636"/>
                <a:gd name="T48" fmla="*/ 0 w 3525"/>
                <a:gd name="T49" fmla="*/ 0 h 2636"/>
                <a:gd name="T50" fmla="*/ 0 w 3525"/>
                <a:gd name="T51" fmla="*/ 0 h 2636"/>
                <a:gd name="T52" fmla="*/ 0 w 3525"/>
                <a:gd name="T53" fmla="*/ 0 h 2636"/>
                <a:gd name="T54" fmla="*/ 0 w 3525"/>
                <a:gd name="T55" fmla="*/ 0 h 2636"/>
                <a:gd name="T56" fmla="*/ 0 w 3525"/>
                <a:gd name="T57" fmla="*/ 0 h 2636"/>
                <a:gd name="T58" fmla="*/ 0 w 3525"/>
                <a:gd name="T59" fmla="*/ 0 h 2636"/>
                <a:gd name="T60" fmla="*/ 0 w 3525"/>
                <a:gd name="T61" fmla="*/ 0 h 2636"/>
                <a:gd name="T62" fmla="*/ 0 w 3525"/>
                <a:gd name="T63" fmla="*/ 0 h 26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525" h="2636">
                  <a:moveTo>
                    <a:pt x="1242" y="2636"/>
                  </a:moveTo>
                  <a:lnTo>
                    <a:pt x="408" y="2156"/>
                  </a:lnTo>
                  <a:lnTo>
                    <a:pt x="440" y="1785"/>
                  </a:lnTo>
                  <a:lnTo>
                    <a:pt x="363" y="1427"/>
                  </a:lnTo>
                  <a:lnTo>
                    <a:pt x="576" y="1256"/>
                  </a:lnTo>
                  <a:lnTo>
                    <a:pt x="704" y="1096"/>
                  </a:lnTo>
                  <a:lnTo>
                    <a:pt x="560" y="1032"/>
                  </a:lnTo>
                  <a:lnTo>
                    <a:pt x="557" y="827"/>
                  </a:lnTo>
                  <a:lnTo>
                    <a:pt x="456" y="852"/>
                  </a:lnTo>
                  <a:lnTo>
                    <a:pt x="364" y="776"/>
                  </a:lnTo>
                  <a:lnTo>
                    <a:pt x="254" y="626"/>
                  </a:lnTo>
                  <a:lnTo>
                    <a:pt x="0" y="581"/>
                  </a:lnTo>
                  <a:lnTo>
                    <a:pt x="29" y="416"/>
                  </a:lnTo>
                  <a:lnTo>
                    <a:pt x="184" y="316"/>
                  </a:lnTo>
                  <a:lnTo>
                    <a:pt x="329" y="146"/>
                  </a:lnTo>
                  <a:lnTo>
                    <a:pt x="644" y="102"/>
                  </a:lnTo>
                  <a:lnTo>
                    <a:pt x="917" y="0"/>
                  </a:lnTo>
                  <a:lnTo>
                    <a:pt x="1115" y="41"/>
                  </a:lnTo>
                  <a:lnTo>
                    <a:pt x="1272" y="2"/>
                  </a:lnTo>
                  <a:lnTo>
                    <a:pt x="1311" y="119"/>
                  </a:lnTo>
                  <a:lnTo>
                    <a:pt x="1904" y="526"/>
                  </a:lnTo>
                  <a:lnTo>
                    <a:pt x="1934" y="672"/>
                  </a:lnTo>
                  <a:lnTo>
                    <a:pt x="2178" y="747"/>
                  </a:lnTo>
                  <a:lnTo>
                    <a:pt x="2209" y="886"/>
                  </a:lnTo>
                  <a:lnTo>
                    <a:pt x="2564" y="842"/>
                  </a:lnTo>
                  <a:lnTo>
                    <a:pt x="2675" y="705"/>
                  </a:lnTo>
                  <a:lnTo>
                    <a:pt x="2927" y="690"/>
                  </a:lnTo>
                  <a:lnTo>
                    <a:pt x="3104" y="602"/>
                  </a:lnTo>
                  <a:lnTo>
                    <a:pt x="3215" y="675"/>
                  </a:lnTo>
                  <a:lnTo>
                    <a:pt x="3410" y="722"/>
                  </a:lnTo>
                  <a:lnTo>
                    <a:pt x="3525" y="866"/>
                  </a:lnTo>
                  <a:lnTo>
                    <a:pt x="3440" y="1118"/>
                  </a:lnTo>
                  <a:lnTo>
                    <a:pt x="3423" y="1383"/>
                  </a:lnTo>
                  <a:lnTo>
                    <a:pt x="3315" y="1412"/>
                  </a:lnTo>
                  <a:lnTo>
                    <a:pt x="3200" y="1485"/>
                  </a:lnTo>
                  <a:lnTo>
                    <a:pt x="3210" y="1632"/>
                  </a:lnTo>
                  <a:lnTo>
                    <a:pt x="3108" y="1722"/>
                  </a:lnTo>
                  <a:lnTo>
                    <a:pt x="2999" y="1706"/>
                  </a:lnTo>
                  <a:lnTo>
                    <a:pt x="2869" y="1751"/>
                  </a:lnTo>
                  <a:lnTo>
                    <a:pt x="2959" y="1936"/>
                  </a:lnTo>
                  <a:lnTo>
                    <a:pt x="2879" y="1976"/>
                  </a:lnTo>
                  <a:lnTo>
                    <a:pt x="2894" y="2101"/>
                  </a:lnTo>
                  <a:lnTo>
                    <a:pt x="3109" y="2156"/>
                  </a:lnTo>
                  <a:lnTo>
                    <a:pt x="3104" y="2311"/>
                  </a:lnTo>
                  <a:lnTo>
                    <a:pt x="3194" y="2461"/>
                  </a:lnTo>
                  <a:lnTo>
                    <a:pt x="3004" y="2566"/>
                  </a:lnTo>
                  <a:lnTo>
                    <a:pt x="2909" y="2626"/>
                  </a:lnTo>
                  <a:lnTo>
                    <a:pt x="2834" y="2581"/>
                  </a:lnTo>
                  <a:lnTo>
                    <a:pt x="2804" y="2486"/>
                  </a:lnTo>
                  <a:lnTo>
                    <a:pt x="2719" y="2491"/>
                  </a:lnTo>
                  <a:lnTo>
                    <a:pt x="2624" y="2576"/>
                  </a:lnTo>
                  <a:lnTo>
                    <a:pt x="2600" y="2442"/>
                  </a:lnTo>
                  <a:lnTo>
                    <a:pt x="2450" y="2487"/>
                  </a:lnTo>
                  <a:lnTo>
                    <a:pt x="2418" y="2408"/>
                  </a:lnTo>
                  <a:lnTo>
                    <a:pt x="2309" y="2297"/>
                  </a:lnTo>
                  <a:lnTo>
                    <a:pt x="2141" y="2366"/>
                  </a:lnTo>
                  <a:lnTo>
                    <a:pt x="2013" y="2336"/>
                  </a:lnTo>
                  <a:lnTo>
                    <a:pt x="1895" y="2190"/>
                  </a:lnTo>
                  <a:lnTo>
                    <a:pt x="1770" y="2150"/>
                  </a:lnTo>
                  <a:lnTo>
                    <a:pt x="1625" y="2222"/>
                  </a:lnTo>
                  <a:lnTo>
                    <a:pt x="1536" y="2336"/>
                  </a:lnTo>
                  <a:lnTo>
                    <a:pt x="1446" y="2337"/>
                  </a:lnTo>
                  <a:lnTo>
                    <a:pt x="1469" y="2412"/>
                  </a:lnTo>
                  <a:lnTo>
                    <a:pt x="1416" y="2532"/>
                  </a:lnTo>
                  <a:lnTo>
                    <a:pt x="1242" y="2636"/>
                  </a:lnTo>
                  <a:close/>
                </a:path>
              </a:pathLst>
            </a:custGeom>
            <a:solidFill>
              <a:schemeClr val="accent1">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40" name="Freeform 22">
              <a:extLst>
                <a:ext uri="{FF2B5EF4-FFF2-40B4-BE49-F238E27FC236}">
                  <a16:creationId xmlns:a16="http://schemas.microsoft.com/office/drawing/2014/main" id="{60033DC2-03A9-44D6-9935-C7DE1E355B59}"/>
                </a:ext>
              </a:extLst>
            </p:cNvPr>
            <p:cNvSpPr>
              <a:spLocks/>
            </p:cNvSpPr>
            <p:nvPr/>
          </p:nvSpPr>
          <p:spPr bwMode="auto">
            <a:xfrm>
              <a:off x="3106925" y="2163388"/>
              <a:ext cx="476250" cy="500063"/>
            </a:xfrm>
            <a:custGeom>
              <a:avLst/>
              <a:gdLst>
                <a:gd name="T0" fmla="*/ 0 w 1502"/>
                <a:gd name="T1" fmla="*/ 0 h 1576"/>
                <a:gd name="T2" fmla="*/ 0 w 1502"/>
                <a:gd name="T3" fmla="*/ 0 h 1576"/>
                <a:gd name="T4" fmla="*/ 0 w 1502"/>
                <a:gd name="T5" fmla="*/ 0 h 1576"/>
                <a:gd name="T6" fmla="*/ 0 w 1502"/>
                <a:gd name="T7" fmla="*/ 0 h 1576"/>
                <a:gd name="T8" fmla="*/ 0 w 1502"/>
                <a:gd name="T9" fmla="*/ 0 h 1576"/>
                <a:gd name="T10" fmla="*/ 0 w 1502"/>
                <a:gd name="T11" fmla="*/ 0 h 1576"/>
                <a:gd name="T12" fmla="*/ 0 w 1502"/>
                <a:gd name="T13" fmla="*/ 0 h 1576"/>
                <a:gd name="T14" fmla="*/ 0 w 1502"/>
                <a:gd name="T15" fmla="*/ 0 h 1576"/>
                <a:gd name="T16" fmla="*/ 0 w 1502"/>
                <a:gd name="T17" fmla="*/ 0 h 1576"/>
                <a:gd name="T18" fmla="*/ 0 w 1502"/>
                <a:gd name="T19" fmla="*/ 0 h 1576"/>
                <a:gd name="T20" fmla="*/ 0 w 1502"/>
                <a:gd name="T21" fmla="*/ 0 h 1576"/>
                <a:gd name="T22" fmla="*/ 0 w 1502"/>
                <a:gd name="T23" fmla="*/ 0 h 1576"/>
                <a:gd name="T24" fmla="*/ 0 w 1502"/>
                <a:gd name="T25" fmla="*/ 0 h 1576"/>
                <a:gd name="T26" fmla="*/ 0 w 1502"/>
                <a:gd name="T27" fmla="*/ 0 h 1576"/>
                <a:gd name="T28" fmla="*/ 0 w 1502"/>
                <a:gd name="T29" fmla="*/ 0 h 1576"/>
                <a:gd name="T30" fmla="*/ 0 w 1502"/>
                <a:gd name="T31" fmla="*/ 0 h 1576"/>
                <a:gd name="T32" fmla="*/ 0 w 1502"/>
                <a:gd name="T33" fmla="*/ 0 h 1576"/>
                <a:gd name="T34" fmla="*/ 0 w 1502"/>
                <a:gd name="T35" fmla="*/ 0 h 1576"/>
                <a:gd name="T36" fmla="*/ 0 w 1502"/>
                <a:gd name="T37" fmla="*/ 0 h 1576"/>
                <a:gd name="T38" fmla="*/ 0 w 1502"/>
                <a:gd name="T39" fmla="*/ 0 h 1576"/>
                <a:gd name="T40" fmla="*/ 0 w 1502"/>
                <a:gd name="T41" fmla="*/ 0 h 1576"/>
                <a:gd name="T42" fmla="*/ 0 w 1502"/>
                <a:gd name="T43" fmla="*/ 0 h 1576"/>
                <a:gd name="T44" fmla="*/ 0 w 1502"/>
                <a:gd name="T45" fmla="*/ 0 h 1576"/>
                <a:gd name="T46" fmla="*/ 0 w 1502"/>
                <a:gd name="T47" fmla="*/ 0 h 1576"/>
                <a:gd name="T48" fmla="*/ 0 w 1502"/>
                <a:gd name="T49" fmla="*/ 0 h 1576"/>
                <a:gd name="T50" fmla="*/ 0 w 1502"/>
                <a:gd name="T51" fmla="*/ 0 h 1576"/>
                <a:gd name="T52" fmla="*/ 0 w 1502"/>
                <a:gd name="T53" fmla="*/ 0 h 1576"/>
                <a:gd name="T54" fmla="*/ 0 w 1502"/>
                <a:gd name="T55" fmla="*/ 0 h 1576"/>
                <a:gd name="T56" fmla="*/ 0 w 1502"/>
                <a:gd name="T57" fmla="*/ 0 h 1576"/>
                <a:gd name="T58" fmla="*/ 0 w 1502"/>
                <a:gd name="T59" fmla="*/ 0 h 1576"/>
                <a:gd name="T60" fmla="*/ 0 w 1502"/>
                <a:gd name="T61" fmla="*/ 0 h 1576"/>
                <a:gd name="T62" fmla="*/ 0 w 1502"/>
                <a:gd name="T63" fmla="*/ 0 h 1576"/>
                <a:gd name="T64" fmla="*/ 0 w 1502"/>
                <a:gd name="T65" fmla="*/ 0 h 1576"/>
                <a:gd name="T66" fmla="*/ 0 w 1502"/>
                <a:gd name="T67" fmla="*/ 0 h 1576"/>
                <a:gd name="T68" fmla="*/ 0 w 1502"/>
                <a:gd name="T69" fmla="*/ 0 h 157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02" h="1576">
                  <a:moveTo>
                    <a:pt x="556" y="242"/>
                  </a:moveTo>
                  <a:lnTo>
                    <a:pt x="431" y="312"/>
                  </a:lnTo>
                  <a:lnTo>
                    <a:pt x="346" y="417"/>
                  </a:lnTo>
                  <a:lnTo>
                    <a:pt x="391" y="537"/>
                  </a:lnTo>
                  <a:lnTo>
                    <a:pt x="326" y="657"/>
                  </a:lnTo>
                  <a:lnTo>
                    <a:pt x="376" y="767"/>
                  </a:lnTo>
                  <a:lnTo>
                    <a:pt x="241" y="811"/>
                  </a:lnTo>
                  <a:lnTo>
                    <a:pt x="76" y="1061"/>
                  </a:lnTo>
                  <a:lnTo>
                    <a:pt x="0" y="1292"/>
                  </a:lnTo>
                  <a:lnTo>
                    <a:pt x="76" y="1376"/>
                  </a:lnTo>
                  <a:lnTo>
                    <a:pt x="317" y="1406"/>
                  </a:lnTo>
                  <a:lnTo>
                    <a:pt x="476" y="1361"/>
                  </a:lnTo>
                  <a:lnTo>
                    <a:pt x="611" y="1436"/>
                  </a:lnTo>
                  <a:lnTo>
                    <a:pt x="626" y="1576"/>
                  </a:lnTo>
                  <a:lnTo>
                    <a:pt x="790" y="1481"/>
                  </a:lnTo>
                  <a:lnTo>
                    <a:pt x="925" y="1486"/>
                  </a:lnTo>
                  <a:lnTo>
                    <a:pt x="1020" y="1541"/>
                  </a:lnTo>
                  <a:lnTo>
                    <a:pt x="1095" y="1436"/>
                  </a:lnTo>
                  <a:lnTo>
                    <a:pt x="1106" y="1320"/>
                  </a:lnTo>
                  <a:lnTo>
                    <a:pt x="1274" y="1331"/>
                  </a:lnTo>
                  <a:lnTo>
                    <a:pt x="1300" y="1231"/>
                  </a:lnTo>
                  <a:lnTo>
                    <a:pt x="1364" y="1127"/>
                  </a:lnTo>
                  <a:lnTo>
                    <a:pt x="1451" y="1158"/>
                  </a:lnTo>
                  <a:lnTo>
                    <a:pt x="1502" y="1154"/>
                  </a:lnTo>
                  <a:lnTo>
                    <a:pt x="1484" y="998"/>
                  </a:lnTo>
                  <a:lnTo>
                    <a:pt x="1424" y="976"/>
                  </a:lnTo>
                  <a:lnTo>
                    <a:pt x="1394" y="926"/>
                  </a:lnTo>
                  <a:lnTo>
                    <a:pt x="1388" y="907"/>
                  </a:lnTo>
                  <a:lnTo>
                    <a:pt x="1357" y="899"/>
                  </a:lnTo>
                  <a:lnTo>
                    <a:pt x="1345" y="883"/>
                  </a:lnTo>
                  <a:lnTo>
                    <a:pt x="1339" y="865"/>
                  </a:lnTo>
                  <a:lnTo>
                    <a:pt x="1328" y="844"/>
                  </a:lnTo>
                  <a:lnTo>
                    <a:pt x="1313" y="850"/>
                  </a:lnTo>
                  <a:lnTo>
                    <a:pt x="1300" y="847"/>
                  </a:lnTo>
                  <a:lnTo>
                    <a:pt x="1297" y="818"/>
                  </a:lnTo>
                  <a:lnTo>
                    <a:pt x="1309" y="812"/>
                  </a:lnTo>
                  <a:lnTo>
                    <a:pt x="1334" y="808"/>
                  </a:lnTo>
                  <a:lnTo>
                    <a:pt x="1355" y="806"/>
                  </a:lnTo>
                  <a:lnTo>
                    <a:pt x="1364" y="788"/>
                  </a:lnTo>
                  <a:lnTo>
                    <a:pt x="1348" y="706"/>
                  </a:lnTo>
                  <a:lnTo>
                    <a:pt x="1330" y="650"/>
                  </a:lnTo>
                  <a:lnTo>
                    <a:pt x="1274" y="635"/>
                  </a:lnTo>
                  <a:lnTo>
                    <a:pt x="1226" y="583"/>
                  </a:lnTo>
                  <a:lnTo>
                    <a:pt x="1133" y="599"/>
                  </a:lnTo>
                  <a:lnTo>
                    <a:pt x="1045" y="499"/>
                  </a:lnTo>
                  <a:lnTo>
                    <a:pt x="970" y="317"/>
                  </a:lnTo>
                  <a:lnTo>
                    <a:pt x="870" y="237"/>
                  </a:lnTo>
                  <a:lnTo>
                    <a:pt x="910" y="152"/>
                  </a:lnTo>
                  <a:lnTo>
                    <a:pt x="1000" y="77"/>
                  </a:lnTo>
                  <a:lnTo>
                    <a:pt x="946" y="0"/>
                  </a:lnTo>
                  <a:lnTo>
                    <a:pt x="773" y="103"/>
                  </a:lnTo>
                  <a:lnTo>
                    <a:pt x="706" y="222"/>
                  </a:lnTo>
                  <a:lnTo>
                    <a:pt x="556" y="242"/>
                  </a:lnTo>
                  <a:close/>
                </a:path>
              </a:pathLst>
            </a:custGeom>
            <a:solidFill>
              <a:schemeClr val="accent1">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41" name="Freeform 23">
              <a:extLst>
                <a:ext uri="{FF2B5EF4-FFF2-40B4-BE49-F238E27FC236}">
                  <a16:creationId xmlns:a16="http://schemas.microsoft.com/office/drawing/2014/main" id="{1D953BC9-7896-4488-A07D-D58B7DBB9C5C}"/>
                </a:ext>
              </a:extLst>
            </p:cNvPr>
            <p:cNvSpPr>
              <a:spLocks/>
            </p:cNvSpPr>
            <p:nvPr/>
          </p:nvSpPr>
          <p:spPr bwMode="auto">
            <a:xfrm>
              <a:off x="5548500" y="2820613"/>
              <a:ext cx="935038" cy="719138"/>
            </a:xfrm>
            <a:custGeom>
              <a:avLst/>
              <a:gdLst>
                <a:gd name="T0" fmla="*/ 0 w 2946"/>
                <a:gd name="T1" fmla="*/ 0 h 2265"/>
                <a:gd name="T2" fmla="*/ 0 w 2946"/>
                <a:gd name="T3" fmla="*/ 0 h 2265"/>
                <a:gd name="T4" fmla="*/ 0 w 2946"/>
                <a:gd name="T5" fmla="*/ 0 h 2265"/>
                <a:gd name="T6" fmla="*/ 0 w 2946"/>
                <a:gd name="T7" fmla="*/ 0 h 2265"/>
                <a:gd name="T8" fmla="*/ 0 w 2946"/>
                <a:gd name="T9" fmla="*/ 0 h 2265"/>
                <a:gd name="T10" fmla="*/ 0 w 2946"/>
                <a:gd name="T11" fmla="*/ 0 h 2265"/>
                <a:gd name="T12" fmla="*/ 0 w 2946"/>
                <a:gd name="T13" fmla="*/ 0 h 2265"/>
                <a:gd name="T14" fmla="*/ 0 w 2946"/>
                <a:gd name="T15" fmla="*/ 0 h 2265"/>
                <a:gd name="T16" fmla="*/ 0 w 2946"/>
                <a:gd name="T17" fmla="*/ 0 h 2265"/>
                <a:gd name="T18" fmla="*/ 0 w 2946"/>
                <a:gd name="T19" fmla="*/ 0 h 2265"/>
                <a:gd name="T20" fmla="*/ 0 w 2946"/>
                <a:gd name="T21" fmla="*/ 0 h 2265"/>
                <a:gd name="T22" fmla="*/ 0 w 2946"/>
                <a:gd name="T23" fmla="*/ 0 h 2265"/>
                <a:gd name="T24" fmla="*/ 0 w 2946"/>
                <a:gd name="T25" fmla="*/ 0 h 2265"/>
                <a:gd name="T26" fmla="*/ 0 w 2946"/>
                <a:gd name="T27" fmla="*/ 0 h 2265"/>
                <a:gd name="T28" fmla="*/ 0 w 2946"/>
                <a:gd name="T29" fmla="*/ 0 h 2265"/>
                <a:gd name="T30" fmla="*/ 0 w 2946"/>
                <a:gd name="T31" fmla="*/ 0 h 2265"/>
                <a:gd name="T32" fmla="*/ 0 w 2946"/>
                <a:gd name="T33" fmla="*/ 0 h 2265"/>
                <a:gd name="T34" fmla="*/ 0 w 2946"/>
                <a:gd name="T35" fmla="*/ 0 h 2265"/>
                <a:gd name="T36" fmla="*/ 0 w 2946"/>
                <a:gd name="T37" fmla="*/ 0 h 2265"/>
                <a:gd name="T38" fmla="*/ 0 w 2946"/>
                <a:gd name="T39" fmla="*/ 0 h 2265"/>
                <a:gd name="T40" fmla="*/ 0 w 2946"/>
                <a:gd name="T41" fmla="*/ 0 h 2265"/>
                <a:gd name="T42" fmla="*/ 0 w 2946"/>
                <a:gd name="T43" fmla="*/ 0 h 2265"/>
                <a:gd name="T44" fmla="*/ 0 w 2946"/>
                <a:gd name="T45" fmla="*/ 0 h 2265"/>
                <a:gd name="T46" fmla="*/ 0 w 2946"/>
                <a:gd name="T47" fmla="*/ 0 h 2265"/>
                <a:gd name="T48" fmla="*/ 0 w 2946"/>
                <a:gd name="T49" fmla="*/ 0 h 2265"/>
                <a:gd name="T50" fmla="*/ 0 w 2946"/>
                <a:gd name="T51" fmla="*/ 0 h 2265"/>
                <a:gd name="T52" fmla="*/ 0 w 2946"/>
                <a:gd name="T53" fmla="*/ 0 h 2265"/>
                <a:gd name="T54" fmla="*/ 0 w 2946"/>
                <a:gd name="T55" fmla="*/ 0 h 2265"/>
                <a:gd name="T56" fmla="*/ 0 w 2946"/>
                <a:gd name="T57" fmla="*/ 0 h 2265"/>
                <a:gd name="T58" fmla="*/ 0 w 2946"/>
                <a:gd name="T59" fmla="*/ 0 h 2265"/>
                <a:gd name="T60" fmla="*/ 0 w 2946"/>
                <a:gd name="T61" fmla="*/ 0 h 2265"/>
                <a:gd name="T62" fmla="*/ 0 w 2946"/>
                <a:gd name="T63" fmla="*/ 0 h 2265"/>
                <a:gd name="T64" fmla="*/ 0 w 2946"/>
                <a:gd name="T65" fmla="*/ 0 h 2265"/>
                <a:gd name="T66" fmla="*/ 0 w 2946"/>
                <a:gd name="T67" fmla="*/ 0 h 2265"/>
                <a:gd name="T68" fmla="*/ 0 w 2946"/>
                <a:gd name="T69" fmla="*/ 0 h 2265"/>
                <a:gd name="T70" fmla="*/ 0 w 2946"/>
                <a:gd name="T71" fmla="*/ 0 h 2265"/>
                <a:gd name="T72" fmla="*/ 0 w 2946"/>
                <a:gd name="T73" fmla="*/ 0 h 2265"/>
                <a:gd name="T74" fmla="*/ 0 w 2946"/>
                <a:gd name="T75" fmla="*/ 0 h 2265"/>
                <a:gd name="T76" fmla="*/ 0 w 2946"/>
                <a:gd name="T77" fmla="*/ 0 h 2265"/>
                <a:gd name="T78" fmla="*/ 0 w 2946"/>
                <a:gd name="T79" fmla="*/ 0 h 2265"/>
                <a:gd name="T80" fmla="*/ 0 w 2946"/>
                <a:gd name="T81" fmla="*/ 0 h 2265"/>
                <a:gd name="T82" fmla="*/ 0 w 2946"/>
                <a:gd name="T83" fmla="*/ 0 h 2265"/>
                <a:gd name="T84" fmla="*/ 0 w 2946"/>
                <a:gd name="T85" fmla="*/ 0 h 2265"/>
                <a:gd name="T86" fmla="*/ 0 w 2946"/>
                <a:gd name="T87" fmla="*/ 0 h 2265"/>
                <a:gd name="T88" fmla="*/ 0 w 2946"/>
                <a:gd name="T89" fmla="*/ 0 h 2265"/>
                <a:gd name="T90" fmla="*/ 0 w 2946"/>
                <a:gd name="T91" fmla="*/ 0 h 2265"/>
                <a:gd name="T92" fmla="*/ 0 w 2946"/>
                <a:gd name="T93" fmla="*/ 0 h 2265"/>
                <a:gd name="T94" fmla="*/ 0 w 2946"/>
                <a:gd name="T95" fmla="*/ 0 h 2265"/>
                <a:gd name="T96" fmla="*/ 0 w 2946"/>
                <a:gd name="T97" fmla="*/ 0 h 2265"/>
                <a:gd name="T98" fmla="*/ 0 w 2946"/>
                <a:gd name="T99" fmla="*/ 0 h 2265"/>
                <a:gd name="T100" fmla="*/ 0 w 2946"/>
                <a:gd name="T101" fmla="*/ 0 h 2265"/>
                <a:gd name="T102" fmla="*/ 0 w 2946"/>
                <a:gd name="T103" fmla="*/ 0 h 2265"/>
                <a:gd name="T104" fmla="*/ 0 w 2946"/>
                <a:gd name="T105" fmla="*/ 0 h 2265"/>
                <a:gd name="T106" fmla="*/ 0 w 2946"/>
                <a:gd name="T107" fmla="*/ 0 h 2265"/>
                <a:gd name="T108" fmla="*/ 0 w 2946"/>
                <a:gd name="T109" fmla="*/ 0 h 2265"/>
                <a:gd name="T110" fmla="*/ 0 w 2946"/>
                <a:gd name="T111" fmla="*/ 0 h 2265"/>
                <a:gd name="T112" fmla="*/ 0 w 2946"/>
                <a:gd name="T113" fmla="*/ 0 h 226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46" h="2265">
                  <a:moveTo>
                    <a:pt x="95" y="1614"/>
                  </a:moveTo>
                  <a:lnTo>
                    <a:pt x="0" y="1224"/>
                  </a:lnTo>
                  <a:lnTo>
                    <a:pt x="36" y="955"/>
                  </a:lnTo>
                  <a:lnTo>
                    <a:pt x="140" y="900"/>
                  </a:lnTo>
                  <a:lnTo>
                    <a:pt x="275" y="825"/>
                  </a:lnTo>
                  <a:lnTo>
                    <a:pt x="380" y="895"/>
                  </a:lnTo>
                  <a:lnTo>
                    <a:pt x="575" y="880"/>
                  </a:lnTo>
                  <a:lnTo>
                    <a:pt x="770" y="850"/>
                  </a:lnTo>
                  <a:lnTo>
                    <a:pt x="980" y="780"/>
                  </a:lnTo>
                  <a:lnTo>
                    <a:pt x="1115" y="790"/>
                  </a:lnTo>
                  <a:lnTo>
                    <a:pt x="1400" y="670"/>
                  </a:lnTo>
                  <a:lnTo>
                    <a:pt x="1566" y="715"/>
                  </a:lnTo>
                  <a:lnTo>
                    <a:pt x="1696" y="655"/>
                  </a:lnTo>
                  <a:lnTo>
                    <a:pt x="1846" y="690"/>
                  </a:lnTo>
                  <a:lnTo>
                    <a:pt x="1951" y="540"/>
                  </a:lnTo>
                  <a:lnTo>
                    <a:pt x="2041" y="400"/>
                  </a:lnTo>
                  <a:lnTo>
                    <a:pt x="2166" y="285"/>
                  </a:lnTo>
                  <a:lnTo>
                    <a:pt x="2359" y="202"/>
                  </a:lnTo>
                  <a:lnTo>
                    <a:pt x="2556" y="85"/>
                  </a:lnTo>
                  <a:lnTo>
                    <a:pt x="2746" y="40"/>
                  </a:lnTo>
                  <a:lnTo>
                    <a:pt x="2901" y="0"/>
                  </a:lnTo>
                  <a:lnTo>
                    <a:pt x="2851" y="175"/>
                  </a:lnTo>
                  <a:lnTo>
                    <a:pt x="2946" y="374"/>
                  </a:lnTo>
                  <a:lnTo>
                    <a:pt x="2731" y="430"/>
                  </a:lnTo>
                  <a:lnTo>
                    <a:pt x="2626" y="584"/>
                  </a:lnTo>
                  <a:lnTo>
                    <a:pt x="2463" y="640"/>
                  </a:lnTo>
                  <a:lnTo>
                    <a:pt x="2301" y="795"/>
                  </a:lnTo>
                  <a:lnTo>
                    <a:pt x="2291" y="870"/>
                  </a:lnTo>
                  <a:lnTo>
                    <a:pt x="2244" y="951"/>
                  </a:lnTo>
                  <a:lnTo>
                    <a:pt x="2195" y="910"/>
                  </a:lnTo>
                  <a:lnTo>
                    <a:pt x="2077" y="1066"/>
                  </a:lnTo>
                  <a:lnTo>
                    <a:pt x="2076" y="1240"/>
                  </a:lnTo>
                  <a:lnTo>
                    <a:pt x="1876" y="1304"/>
                  </a:lnTo>
                  <a:lnTo>
                    <a:pt x="1761" y="1449"/>
                  </a:lnTo>
                  <a:lnTo>
                    <a:pt x="1836" y="1599"/>
                  </a:lnTo>
                  <a:lnTo>
                    <a:pt x="1764" y="1776"/>
                  </a:lnTo>
                  <a:lnTo>
                    <a:pt x="1665" y="1945"/>
                  </a:lnTo>
                  <a:lnTo>
                    <a:pt x="1681" y="2124"/>
                  </a:lnTo>
                  <a:lnTo>
                    <a:pt x="1551" y="2109"/>
                  </a:lnTo>
                  <a:lnTo>
                    <a:pt x="1486" y="2204"/>
                  </a:lnTo>
                  <a:lnTo>
                    <a:pt x="1356" y="2265"/>
                  </a:lnTo>
                  <a:lnTo>
                    <a:pt x="1269" y="2079"/>
                  </a:lnTo>
                  <a:lnTo>
                    <a:pt x="1289" y="1932"/>
                  </a:lnTo>
                  <a:lnTo>
                    <a:pt x="1320" y="1906"/>
                  </a:lnTo>
                  <a:lnTo>
                    <a:pt x="1389" y="1954"/>
                  </a:lnTo>
                  <a:lnTo>
                    <a:pt x="1422" y="1945"/>
                  </a:lnTo>
                  <a:lnTo>
                    <a:pt x="1437" y="1882"/>
                  </a:lnTo>
                  <a:lnTo>
                    <a:pt x="1365" y="1844"/>
                  </a:lnTo>
                  <a:lnTo>
                    <a:pt x="1380" y="1734"/>
                  </a:lnTo>
                  <a:lnTo>
                    <a:pt x="1470" y="1644"/>
                  </a:lnTo>
                  <a:lnTo>
                    <a:pt x="1425" y="1464"/>
                  </a:lnTo>
                  <a:lnTo>
                    <a:pt x="1320" y="1404"/>
                  </a:lnTo>
                  <a:lnTo>
                    <a:pt x="1185" y="1404"/>
                  </a:lnTo>
                  <a:lnTo>
                    <a:pt x="1155" y="1239"/>
                  </a:lnTo>
                  <a:lnTo>
                    <a:pt x="1040" y="1229"/>
                  </a:lnTo>
                  <a:lnTo>
                    <a:pt x="900" y="1314"/>
                  </a:lnTo>
                  <a:lnTo>
                    <a:pt x="865" y="1404"/>
                  </a:lnTo>
                  <a:lnTo>
                    <a:pt x="495" y="1374"/>
                  </a:lnTo>
                  <a:lnTo>
                    <a:pt x="270" y="1334"/>
                  </a:lnTo>
                  <a:lnTo>
                    <a:pt x="120" y="1464"/>
                  </a:lnTo>
                  <a:lnTo>
                    <a:pt x="165" y="1559"/>
                  </a:lnTo>
                  <a:lnTo>
                    <a:pt x="95" y="1614"/>
                  </a:lnTo>
                  <a:close/>
                </a:path>
              </a:pathLst>
            </a:custGeom>
            <a:solidFill>
              <a:schemeClr val="accent6">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42" name="Freeform 24">
              <a:extLst>
                <a:ext uri="{FF2B5EF4-FFF2-40B4-BE49-F238E27FC236}">
                  <a16:creationId xmlns:a16="http://schemas.microsoft.com/office/drawing/2014/main" id="{0C39D9A1-3289-4851-B5D8-DEAB1CA7F64C}"/>
                </a:ext>
              </a:extLst>
            </p:cNvPr>
            <p:cNvSpPr>
              <a:spLocks/>
            </p:cNvSpPr>
            <p:nvPr/>
          </p:nvSpPr>
          <p:spPr bwMode="auto">
            <a:xfrm>
              <a:off x="5813613" y="2561850"/>
              <a:ext cx="874713" cy="555625"/>
            </a:xfrm>
            <a:custGeom>
              <a:avLst/>
              <a:gdLst>
                <a:gd name="T0" fmla="*/ 0 w 2753"/>
                <a:gd name="T1" fmla="*/ 0 h 1749"/>
                <a:gd name="T2" fmla="*/ 0 w 2753"/>
                <a:gd name="T3" fmla="*/ 0 h 1749"/>
                <a:gd name="T4" fmla="*/ 0 w 2753"/>
                <a:gd name="T5" fmla="*/ 0 h 1749"/>
                <a:gd name="T6" fmla="*/ 0 w 2753"/>
                <a:gd name="T7" fmla="*/ 0 h 1749"/>
                <a:gd name="T8" fmla="*/ 0 w 2753"/>
                <a:gd name="T9" fmla="*/ 0 h 1749"/>
                <a:gd name="T10" fmla="*/ 0 w 2753"/>
                <a:gd name="T11" fmla="*/ 0 h 1749"/>
                <a:gd name="T12" fmla="*/ 0 w 2753"/>
                <a:gd name="T13" fmla="*/ 0 h 1749"/>
                <a:gd name="T14" fmla="*/ 0 w 2753"/>
                <a:gd name="T15" fmla="*/ 0 h 1749"/>
                <a:gd name="T16" fmla="*/ 0 w 2753"/>
                <a:gd name="T17" fmla="*/ 0 h 1749"/>
                <a:gd name="T18" fmla="*/ 0 w 2753"/>
                <a:gd name="T19" fmla="*/ 0 h 1749"/>
                <a:gd name="T20" fmla="*/ 0 w 2753"/>
                <a:gd name="T21" fmla="*/ 0 h 1749"/>
                <a:gd name="T22" fmla="*/ 0 w 2753"/>
                <a:gd name="T23" fmla="*/ 0 h 1749"/>
                <a:gd name="T24" fmla="*/ 0 w 2753"/>
                <a:gd name="T25" fmla="*/ 0 h 1749"/>
                <a:gd name="T26" fmla="*/ 0 w 2753"/>
                <a:gd name="T27" fmla="*/ 0 h 1749"/>
                <a:gd name="T28" fmla="*/ 0 w 2753"/>
                <a:gd name="T29" fmla="*/ 0 h 1749"/>
                <a:gd name="T30" fmla="*/ 0 w 2753"/>
                <a:gd name="T31" fmla="*/ 0 h 1749"/>
                <a:gd name="T32" fmla="*/ 0 w 2753"/>
                <a:gd name="T33" fmla="*/ 0 h 1749"/>
                <a:gd name="T34" fmla="*/ 0 w 2753"/>
                <a:gd name="T35" fmla="*/ 0 h 1749"/>
                <a:gd name="T36" fmla="*/ 0 w 2753"/>
                <a:gd name="T37" fmla="*/ 0 h 1749"/>
                <a:gd name="T38" fmla="*/ 0 w 2753"/>
                <a:gd name="T39" fmla="*/ 0 h 1749"/>
                <a:gd name="T40" fmla="*/ 0 w 2753"/>
                <a:gd name="T41" fmla="*/ 0 h 1749"/>
                <a:gd name="T42" fmla="*/ 0 w 2753"/>
                <a:gd name="T43" fmla="*/ 0 h 1749"/>
                <a:gd name="T44" fmla="*/ 0 w 2753"/>
                <a:gd name="T45" fmla="*/ 0 h 1749"/>
                <a:gd name="T46" fmla="*/ 0 w 2753"/>
                <a:gd name="T47" fmla="*/ 0 h 1749"/>
                <a:gd name="T48" fmla="*/ 0 w 2753"/>
                <a:gd name="T49" fmla="*/ 0 h 1749"/>
                <a:gd name="T50" fmla="*/ 0 w 2753"/>
                <a:gd name="T51" fmla="*/ 0 h 1749"/>
                <a:gd name="T52" fmla="*/ 0 w 2753"/>
                <a:gd name="T53" fmla="*/ 0 h 1749"/>
                <a:gd name="T54" fmla="*/ 0 w 2753"/>
                <a:gd name="T55" fmla="*/ 0 h 1749"/>
                <a:gd name="T56" fmla="*/ 0 w 2753"/>
                <a:gd name="T57" fmla="*/ 0 h 1749"/>
                <a:gd name="T58" fmla="*/ 0 w 2753"/>
                <a:gd name="T59" fmla="*/ 0 h 1749"/>
                <a:gd name="T60" fmla="*/ 0 w 2753"/>
                <a:gd name="T61" fmla="*/ 0 h 1749"/>
                <a:gd name="T62" fmla="*/ 0 w 2753"/>
                <a:gd name="T63" fmla="*/ 0 h 1749"/>
                <a:gd name="T64" fmla="*/ 0 w 2753"/>
                <a:gd name="T65" fmla="*/ 0 h 1749"/>
                <a:gd name="T66" fmla="*/ 0 w 2753"/>
                <a:gd name="T67" fmla="*/ 0 h 174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753" h="1749">
                  <a:moveTo>
                    <a:pt x="0" y="1100"/>
                  </a:moveTo>
                  <a:lnTo>
                    <a:pt x="0" y="1235"/>
                  </a:lnTo>
                  <a:lnTo>
                    <a:pt x="80" y="1280"/>
                  </a:lnTo>
                  <a:lnTo>
                    <a:pt x="185" y="1265"/>
                  </a:lnTo>
                  <a:lnTo>
                    <a:pt x="245" y="1350"/>
                  </a:lnTo>
                  <a:lnTo>
                    <a:pt x="225" y="1470"/>
                  </a:lnTo>
                  <a:lnTo>
                    <a:pt x="270" y="1605"/>
                  </a:lnTo>
                  <a:lnTo>
                    <a:pt x="560" y="1486"/>
                  </a:lnTo>
                  <a:lnTo>
                    <a:pt x="721" y="1530"/>
                  </a:lnTo>
                  <a:lnTo>
                    <a:pt x="856" y="1470"/>
                  </a:lnTo>
                  <a:lnTo>
                    <a:pt x="1006" y="1504"/>
                  </a:lnTo>
                  <a:lnTo>
                    <a:pt x="1117" y="1348"/>
                  </a:lnTo>
                  <a:lnTo>
                    <a:pt x="1201" y="1213"/>
                  </a:lnTo>
                  <a:lnTo>
                    <a:pt x="1329" y="1099"/>
                  </a:lnTo>
                  <a:lnTo>
                    <a:pt x="1517" y="1020"/>
                  </a:lnTo>
                  <a:lnTo>
                    <a:pt x="1717" y="900"/>
                  </a:lnTo>
                  <a:lnTo>
                    <a:pt x="2063" y="815"/>
                  </a:lnTo>
                  <a:lnTo>
                    <a:pt x="2012" y="990"/>
                  </a:lnTo>
                  <a:lnTo>
                    <a:pt x="2108" y="1190"/>
                  </a:lnTo>
                  <a:lnTo>
                    <a:pt x="1892" y="1245"/>
                  </a:lnTo>
                  <a:lnTo>
                    <a:pt x="1787" y="1399"/>
                  </a:lnTo>
                  <a:lnTo>
                    <a:pt x="1625" y="1455"/>
                  </a:lnTo>
                  <a:lnTo>
                    <a:pt x="1462" y="1610"/>
                  </a:lnTo>
                  <a:lnTo>
                    <a:pt x="1456" y="1682"/>
                  </a:lnTo>
                  <a:lnTo>
                    <a:pt x="1585" y="1682"/>
                  </a:lnTo>
                  <a:lnTo>
                    <a:pt x="1649" y="1731"/>
                  </a:lnTo>
                  <a:lnTo>
                    <a:pt x="1742" y="1749"/>
                  </a:lnTo>
                  <a:lnTo>
                    <a:pt x="1808" y="1651"/>
                  </a:lnTo>
                  <a:lnTo>
                    <a:pt x="1896" y="1579"/>
                  </a:lnTo>
                  <a:lnTo>
                    <a:pt x="1976" y="1507"/>
                  </a:lnTo>
                  <a:lnTo>
                    <a:pt x="2096" y="1403"/>
                  </a:lnTo>
                  <a:lnTo>
                    <a:pt x="2216" y="1259"/>
                  </a:lnTo>
                  <a:lnTo>
                    <a:pt x="2336" y="1195"/>
                  </a:lnTo>
                  <a:lnTo>
                    <a:pt x="2424" y="1179"/>
                  </a:lnTo>
                  <a:lnTo>
                    <a:pt x="2543" y="1140"/>
                  </a:lnTo>
                  <a:lnTo>
                    <a:pt x="2588" y="1220"/>
                  </a:lnTo>
                  <a:lnTo>
                    <a:pt x="2672" y="1299"/>
                  </a:lnTo>
                  <a:lnTo>
                    <a:pt x="2720" y="1267"/>
                  </a:lnTo>
                  <a:lnTo>
                    <a:pt x="2693" y="1190"/>
                  </a:lnTo>
                  <a:lnTo>
                    <a:pt x="2648" y="1140"/>
                  </a:lnTo>
                  <a:lnTo>
                    <a:pt x="2573" y="1040"/>
                  </a:lnTo>
                  <a:lnTo>
                    <a:pt x="2543" y="935"/>
                  </a:lnTo>
                  <a:lnTo>
                    <a:pt x="2733" y="795"/>
                  </a:lnTo>
                  <a:lnTo>
                    <a:pt x="2753" y="630"/>
                  </a:lnTo>
                  <a:lnTo>
                    <a:pt x="2618" y="560"/>
                  </a:lnTo>
                  <a:lnTo>
                    <a:pt x="2363" y="530"/>
                  </a:lnTo>
                  <a:lnTo>
                    <a:pt x="2268" y="585"/>
                  </a:lnTo>
                  <a:lnTo>
                    <a:pt x="2213" y="555"/>
                  </a:lnTo>
                  <a:lnTo>
                    <a:pt x="2198" y="485"/>
                  </a:lnTo>
                  <a:lnTo>
                    <a:pt x="2313" y="350"/>
                  </a:lnTo>
                  <a:lnTo>
                    <a:pt x="2283" y="195"/>
                  </a:lnTo>
                  <a:lnTo>
                    <a:pt x="2193" y="195"/>
                  </a:lnTo>
                  <a:lnTo>
                    <a:pt x="2078" y="255"/>
                  </a:lnTo>
                  <a:lnTo>
                    <a:pt x="2093" y="165"/>
                  </a:lnTo>
                  <a:lnTo>
                    <a:pt x="2193" y="105"/>
                  </a:lnTo>
                  <a:lnTo>
                    <a:pt x="2103" y="65"/>
                  </a:lnTo>
                  <a:lnTo>
                    <a:pt x="2073" y="0"/>
                  </a:lnTo>
                  <a:lnTo>
                    <a:pt x="1907" y="75"/>
                  </a:lnTo>
                  <a:lnTo>
                    <a:pt x="1802" y="135"/>
                  </a:lnTo>
                  <a:lnTo>
                    <a:pt x="1732" y="230"/>
                  </a:lnTo>
                  <a:lnTo>
                    <a:pt x="1522" y="225"/>
                  </a:lnTo>
                  <a:lnTo>
                    <a:pt x="1356" y="120"/>
                  </a:lnTo>
                  <a:lnTo>
                    <a:pt x="1201" y="255"/>
                  </a:lnTo>
                  <a:lnTo>
                    <a:pt x="1066" y="485"/>
                  </a:lnTo>
                  <a:lnTo>
                    <a:pt x="946" y="545"/>
                  </a:lnTo>
                  <a:lnTo>
                    <a:pt x="786" y="560"/>
                  </a:lnTo>
                  <a:lnTo>
                    <a:pt x="691" y="705"/>
                  </a:lnTo>
                  <a:lnTo>
                    <a:pt x="630" y="765"/>
                  </a:lnTo>
                  <a:lnTo>
                    <a:pt x="485" y="860"/>
                  </a:lnTo>
                  <a:lnTo>
                    <a:pt x="455" y="990"/>
                  </a:lnTo>
                  <a:lnTo>
                    <a:pt x="380" y="1070"/>
                  </a:lnTo>
                  <a:lnTo>
                    <a:pt x="260" y="1020"/>
                  </a:lnTo>
                  <a:lnTo>
                    <a:pt x="150" y="1110"/>
                  </a:lnTo>
                  <a:lnTo>
                    <a:pt x="65" y="1085"/>
                  </a:lnTo>
                  <a:lnTo>
                    <a:pt x="0" y="1100"/>
                  </a:lnTo>
                  <a:close/>
                </a:path>
              </a:pathLst>
            </a:custGeom>
            <a:solidFill>
              <a:schemeClr val="accent6">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43" name="Freeform 25">
              <a:extLst>
                <a:ext uri="{FF2B5EF4-FFF2-40B4-BE49-F238E27FC236}">
                  <a16:creationId xmlns:a16="http://schemas.microsoft.com/office/drawing/2014/main" id="{07390BAF-B450-4D02-9C45-42EAE1EE25B4}"/>
                </a:ext>
              </a:extLst>
            </p:cNvPr>
            <p:cNvSpPr>
              <a:spLocks/>
            </p:cNvSpPr>
            <p:nvPr/>
          </p:nvSpPr>
          <p:spPr bwMode="auto">
            <a:xfrm>
              <a:off x="6107300" y="3096838"/>
              <a:ext cx="288925" cy="231775"/>
            </a:xfrm>
            <a:custGeom>
              <a:avLst/>
              <a:gdLst>
                <a:gd name="T0" fmla="*/ 0 w 912"/>
                <a:gd name="T1" fmla="*/ 0 h 732"/>
                <a:gd name="T2" fmla="*/ 0 w 912"/>
                <a:gd name="T3" fmla="*/ 0 h 732"/>
                <a:gd name="T4" fmla="*/ 0 w 912"/>
                <a:gd name="T5" fmla="*/ 0 h 732"/>
                <a:gd name="T6" fmla="*/ 0 w 912"/>
                <a:gd name="T7" fmla="*/ 0 h 732"/>
                <a:gd name="T8" fmla="*/ 0 w 912"/>
                <a:gd name="T9" fmla="*/ 0 h 732"/>
                <a:gd name="T10" fmla="*/ 0 w 912"/>
                <a:gd name="T11" fmla="*/ 0 h 732"/>
                <a:gd name="T12" fmla="*/ 0 w 912"/>
                <a:gd name="T13" fmla="*/ 0 h 732"/>
                <a:gd name="T14" fmla="*/ 0 w 912"/>
                <a:gd name="T15" fmla="*/ 0 h 732"/>
                <a:gd name="T16" fmla="*/ 0 w 912"/>
                <a:gd name="T17" fmla="*/ 0 h 732"/>
                <a:gd name="T18" fmla="*/ 0 w 912"/>
                <a:gd name="T19" fmla="*/ 0 h 732"/>
                <a:gd name="T20" fmla="*/ 0 w 912"/>
                <a:gd name="T21" fmla="*/ 0 h 732"/>
                <a:gd name="T22" fmla="*/ 0 w 912"/>
                <a:gd name="T23" fmla="*/ 0 h 732"/>
                <a:gd name="T24" fmla="*/ 0 w 912"/>
                <a:gd name="T25" fmla="*/ 0 h 732"/>
                <a:gd name="T26" fmla="*/ 0 w 912"/>
                <a:gd name="T27" fmla="*/ 0 h 732"/>
                <a:gd name="T28" fmla="*/ 0 w 912"/>
                <a:gd name="T29" fmla="*/ 0 h 732"/>
                <a:gd name="T30" fmla="*/ 0 w 912"/>
                <a:gd name="T31" fmla="*/ 0 h 732"/>
                <a:gd name="T32" fmla="*/ 0 w 912"/>
                <a:gd name="T33" fmla="*/ 0 h 732"/>
                <a:gd name="T34" fmla="*/ 0 w 912"/>
                <a:gd name="T35" fmla="*/ 0 h 732"/>
                <a:gd name="T36" fmla="*/ 0 w 912"/>
                <a:gd name="T37" fmla="*/ 0 h 732"/>
                <a:gd name="T38" fmla="*/ 0 w 912"/>
                <a:gd name="T39" fmla="*/ 0 h 732"/>
                <a:gd name="T40" fmla="*/ 0 w 912"/>
                <a:gd name="T41" fmla="*/ 0 h 732"/>
                <a:gd name="T42" fmla="*/ 0 w 912"/>
                <a:gd name="T43" fmla="*/ 0 h 732"/>
                <a:gd name="T44" fmla="*/ 0 w 912"/>
                <a:gd name="T45" fmla="*/ 0 h 732"/>
                <a:gd name="T46" fmla="*/ 0 w 912"/>
                <a:gd name="T47" fmla="*/ 0 h 7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912" h="732">
                  <a:moveTo>
                    <a:pt x="656" y="582"/>
                  </a:moveTo>
                  <a:lnTo>
                    <a:pt x="653" y="482"/>
                  </a:lnTo>
                  <a:lnTo>
                    <a:pt x="564" y="512"/>
                  </a:lnTo>
                  <a:lnTo>
                    <a:pt x="533" y="593"/>
                  </a:lnTo>
                  <a:lnTo>
                    <a:pt x="401" y="582"/>
                  </a:lnTo>
                  <a:lnTo>
                    <a:pt x="341" y="537"/>
                  </a:lnTo>
                  <a:lnTo>
                    <a:pt x="226" y="580"/>
                  </a:lnTo>
                  <a:lnTo>
                    <a:pt x="250" y="658"/>
                  </a:lnTo>
                  <a:lnTo>
                    <a:pt x="166" y="721"/>
                  </a:lnTo>
                  <a:lnTo>
                    <a:pt x="75" y="732"/>
                  </a:lnTo>
                  <a:lnTo>
                    <a:pt x="0" y="583"/>
                  </a:lnTo>
                  <a:lnTo>
                    <a:pt x="115" y="437"/>
                  </a:lnTo>
                  <a:lnTo>
                    <a:pt x="316" y="372"/>
                  </a:lnTo>
                  <a:lnTo>
                    <a:pt x="316" y="196"/>
                  </a:lnTo>
                  <a:lnTo>
                    <a:pt x="432" y="44"/>
                  </a:lnTo>
                  <a:lnTo>
                    <a:pt x="485" y="80"/>
                  </a:lnTo>
                  <a:lnTo>
                    <a:pt x="533" y="0"/>
                  </a:lnTo>
                  <a:lnTo>
                    <a:pt x="661" y="0"/>
                  </a:lnTo>
                  <a:lnTo>
                    <a:pt x="725" y="48"/>
                  </a:lnTo>
                  <a:lnTo>
                    <a:pt x="821" y="64"/>
                  </a:lnTo>
                  <a:lnTo>
                    <a:pt x="861" y="136"/>
                  </a:lnTo>
                  <a:lnTo>
                    <a:pt x="912" y="206"/>
                  </a:lnTo>
                  <a:lnTo>
                    <a:pt x="855" y="320"/>
                  </a:lnTo>
                  <a:lnTo>
                    <a:pt x="767" y="450"/>
                  </a:lnTo>
                  <a:lnTo>
                    <a:pt x="752" y="591"/>
                  </a:lnTo>
                  <a:lnTo>
                    <a:pt x="656" y="582"/>
                  </a:lnTo>
                  <a:close/>
                </a:path>
              </a:pathLst>
            </a:custGeom>
            <a:solidFill>
              <a:schemeClr val="accent6">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44" name="Freeform 26">
              <a:extLst>
                <a:ext uri="{FF2B5EF4-FFF2-40B4-BE49-F238E27FC236}">
                  <a16:creationId xmlns:a16="http://schemas.microsoft.com/office/drawing/2014/main" id="{13B6D1A1-AC85-490B-9F12-93443116E1B4}"/>
                </a:ext>
              </a:extLst>
            </p:cNvPr>
            <p:cNvSpPr>
              <a:spLocks/>
            </p:cNvSpPr>
            <p:nvPr/>
          </p:nvSpPr>
          <p:spPr bwMode="auto">
            <a:xfrm>
              <a:off x="6077138" y="3249238"/>
              <a:ext cx="280988" cy="304800"/>
            </a:xfrm>
            <a:custGeom>
              <a:avLst/>
              <a:gdLst>
                <a:gd name="T0" fmla="*/ 0 w 884"/>
                <a:gd name="T1" fmla="*/ 0 h 962"/>
                <a:gd name="T2" fmla="*/ 0 w 884"/>
                <a:gd name="T3" fmla="*/ 0 h 962"/>
                <a:gd name="T4" fmla="*/ 0 w 884"/>
                <a:gd name="T5" fmla="*/ 0 h 962"/>
                <a:gd name="T6" fmla="*/ 0 w 884"/>
                <a:gd name="T7" fmla="*/ 0 h 962"/>
                <a:gd name="T8" fmla="*/ 0 w 884"/>
                <a:gd name="T9" fmla="*/ 0 h 962"/>
                <a:gd name="T10" fmla="*/ 0 w 884"/>
                <a:gd name="T11" fmla="*/ 0 h 962"/>
                <a:gd name="T12" fmla="*/ 0 w 884"/>
                <a:gd name="T13" fmla="*/ 0 h 962"/>
                <a:gd name="T14" fmla="*/ 0 w 884"/>
                <a:gd name="T15" fmla="*/ 0 h 962"/>
                <a:gd name="T16" fmla="*/ 0 w 884"/>
                <a:gd name="T17" fmla="*/ 0 h 962"/>
                <a:gd name="T18" fmla="*/ 0 w 884"/>
                <a:gd name="T19" fmla="*/ 0 h 962"/>
                <a:gd name="T20" fmla="*/ 0 w 884"/>
                <a:gd name="T21" fmla="*/ 0 h 962"/>
                <a:gd name="T22" fmla="*/ 0 w 884"/>
                <a:gd name="T23" fmla="*/ 0 h 962"/>
                <a:gd name="T24" fmla="*/ 0 w 884"/>
                <a:gd name="T25" fmla="*/ 0 h 962"/>
                <a:gd name="T26" fmla="*/ 0 w 884"/>
                <a:gd name="T27" fmla="*/ 0 h 962"/>
                <a:gd name="T28" fmla="*/ 0 w 884"/>
                <a:gd name="T29" fmla="*/ 0 h 962"/>
                <a:gd name="T30" fmla="*/ 0 w 884"/>
                <a:gd name="T31" fmla="*/ 0 h 962"/>
                <a:gd name="T32" fmla="*/ 0 w 884"/>
                <a:gd name="T33" fmla="*/ 0 h 962"/>
                <a:gd name="T34" fmla="*/ 0 w 884"/>
                <a:gd name="T35" fmla="*/ 0 h 962"/>
                <a:gd name="T36" fmla="*/ 0 w 884"/>
                <a:gd name="T37" fmla="*/ 0 h 962"/>
                <a:gd name="T38" fmla="*/ 0 w 884"/>
                <a:gd name="T39" fmla="*/ 0 h 962"/>
                <a:gd name="T40" fmla="*/ 0 w 884"/>
                <a:gd name="T41" fmla="*/ 0 h 962"/>
                <a:gd name="T42" fmla="*/ 0 w 884"/>
                <a:gd name="T43" fmla="*/ 0 h 962"/>
                <a:gd name="T44" fmla="*/ 0 w 884"/>
                <a:gd name="T45" fmla="*/ 0 h 96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4" h="962">
                  <a:moveTo>
                    <a:pt x="752" y="102"/>
                  </a:moveTo>
                  <a:lnTo>
                    <a:pt x="748" y="0"/>
                  </a:lnTo>
                  <a:lnTo>
                    <a:pt x="660" y="32"/>
                  </a:lnTo>
                  <a:lnTo>
                    <a:pt x="628" y="112"/>
                  </a:lnTo>
                  <a:lnTo>
                    <a:pt x="495" y="101"/>
                  </a:lnTo>
                  <a:lnTo>
                    <a:pt x="435" y="56"/>
                  </a:lnTo>
                  <a:lnTo>
                    <a:pt x="320" y="101"/>
                  </a:lnTo>
                  <a:lnTo>
                    <a:pt x="345" y="176"/>
                  </a:lnTo>
                  <a:lnTo>
                    <a:pt x="260" y="241"/>
                  </a:lnTo>
                  <a:lnTo>
                    <a:pt x="170" y="251"/>
                  </a:lnTo>
                  <a:lnTo>
                    <a:pt x="95" y="431"/>
                  </a:lnTo>
                  <a:lnTo>
                    <a:pt x="0" y="597"/>
                  </a:lnTo>
                  <a:lnTo>
                    <a:pt x="15" y="777"/>
                  </a:lnTo>
                  <a:lnTo>
                    <a:pt x="20" y="872"/>
                  </a:lnTo>
                  <a:lnTo>
                    <a:pt x="80" y="932"/>
                  </a:lnTo>
                  <a:lnTo>
                    <a:pt x="165" y="932"/>
                  </a:lnTo>
                  <a:lnTo>
                    <a:pt x="300" y="957"/>
                  </a:lnTo>
                  <a:lnTo>
                    <a:pt x="380" y="927"/>
                  </a:lnTo>
                  <a:lnTo>
                    <a:pt x="560" y="962"/>
                  </a:lnTo>
                  <a:lnTo>
                    <a:pt x="620" y="872"/>
                  </a:lnTo>
                  <a:lnTo>
                    <a:pt x="700" y="696"/>
                  </a:lnTo>
                  <a:lnTo>
                    <a:pt x="740" y="560"/>
                  </a:lnTo>
                  <a:lnTo>
                    <a:pt x="812" y="464"/>
                  </a:lnTo>
                  <a:lnTo>
                    <a:pt x="884" y="392"/>
                  </a:lnTo>
                  <a:lnTo>
                    <a:pt x="815" y="286"/>
                  </a:lnTo>
                  <a:lnTo>
                    <a:pt x="735" y="221"/>
                  </a:lnTo>
                  <a:lnTo>
                    <a:pt x="752" y="102"/>
                  </a:lnTo>
                  <a:close/>
                </a:path>
              </a:pathLst>
            </a:custGeom>
            <a:solidFill>
              <a:schemeClr val="accent6">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45" name="Freeform 27">
              <a:extLst>
                <a:ext uri="{FF2B5EF4-FFF2-40B4-BE49-F238E27FC236}">
                  <a16:creationId xmlns:a16="http://schemas.microsoft.com/office/drawing/2014/main" id="{C6668C82-FEA3-4451-BB89-FE80322CA9BE}"/>
                </a:ext>
              </a:extLst>
            </p:cNvPr>
            <p:cNvSpPr>
              <a:spLocks/>
            </p:cNvSpPr>
            <p:nvPr/>
          </p:nvSpPr>
          <p:spPr bwMode="auto">
            <a:xfrm>
              <a:off x="5967600" y="3490538"/>
              <a:ext cx="204788" cy="419100"/>
            </a:xfrm>
            <a:custGeom>
              <a:avLst/>
              <a:gdLst>
                <a:gd name="T0" fmla="*/ 0 w 645"/>
                <a:gd name="T1" fmla="*/ 0 h 1321"/>
                <a:gd name="T2" fmla="*/ 0 w 645"/>
                <a:gd name="T3" fmla="*/ 0 h 1321"/>
                <a:gd name="T4" fmla="*/ 0 w 645"/>
                <a:gd name="T5" fmla="*/ 0 h 1321"/>
                <a:gd name="T6" fmla="*/ 0 w 645"/>
                <a:gd name="T7" fmla="*/ 0 h 1321"/>
                <a:gd name="T8" fmla="*/ 0 w 645"/>
                <a:gd name="T9" fmla="*/ 0 h 1321"/>
                <a:gd name="T10" fmla="*/ 0 w 645"/>
                <a:gd name="T11" fmla="*/ 0 h 1321"/>
                <a:gd name="T12" fmla="*/ 0 w 645"/>
                <a:gd name="T13" fmla="*/ 0 h 1321"/>
                <a:gd name="T14" fmla="*/ 0 w 645"/>
                <a:gd name="T15" fmla="*/ 0 h 1321"/>
                <a:gd name="T16" fmla="*/ 0 w 645"/>
                <a:gd name="T17" fmla="*/ 0 h 1321"/>
                <a:gd name="T18" fmla="*/ 0 w 645"/>
                <a:gd name="T19" fmla="*/ 0 h 1321"/>
                <a:gd name="T20" fmla="*/ 0 w 645"/>
                <a:gd name="T21" fmla="*/ 0 h 1321"/>
                <a:gd name="T22" fmla="*/ 0 w 645"/>
                <a:gd name="T23" fmla="*/ 0 h 1321"/>
                <a:gd name="T24" fmla="*/ 0 w 645"/>
                <a:gd name="T25" fmla="*/ 0 h 1321"/>
                <a:gd name="T26" fmla="*/ 0 w 645"/>
                <a:gd name="T27" fmla="*/ 0 h 1321"/>
                <a:gd name="T28" fmla="*/ 0 w 645"/>
                <a:gd name="T29" fmla="*/ 0 h 1321"/>
                <a:gd name="T30" fmla="*/ 0 w 645"/>
                <a:gd name="T31" fmla="*/ 0 h 1321"/>
                <a:gd name="T32" fmla="*/ 0 w 645"/>
                <a:gd name="T33" fmla="*/ 0 h 1321"/>
                <a:gd name="T34" fmla="*/ 0 w 645"/>
                <a:gd name="T35" fmla="*/ 0 h 1321"/>
                <a:gd name="T36" fmla="*/ 0 w 645"/>
                <a:gd name="T37" fmla="*/ 0 h 1321"/>
                <a:gd name="T38" fmla="*/ 0 w 645"/>
                <a:gd name="T39" fmla="*/ 0 h 1321"/>
                <a:gd name="T40" fmla="*/ 0 w 645"/>
                <a:gd name="T41" fmla="*/ 0 h 1321"/>
                <a:gd name="T42" fmla="*/ 0 w 645"/>
                <a:gd name="T43" fmla="*/ 0 h 1321"/>
                <a:gd name="T44" fmla="*/ 0 w 645"/>
                <a:gd name="T45" fmla="*/ 0 h 1321"/>
                <a:gd name="T46" fmla="*/ 0 w 645"/>
                <a:gd name="T47" fmla="*/ 0 h 1321"/>
                <a:gd name="T48" fmla="*/ 0 w 645"/>
                <a:gd name="T49" fmla="*/ 0 h 132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45" h="1321">
                  <a:moveTo>
                    <a:pt x="36" y="153"/>
                  </a:moveTo>
                  <a:lnTo>
                    <a:pt x="0" y="375"/>
                  </a:lnTo>
                  <a:lnTo>
                    <a:pt x="63" y="489"/>
                  </a:lnTo>
                  <a:lnTo>
                    <a:pt x="95" y="600"/>
                  </a:lnTo>
                  <a:lnTo>
                    <a:pt x="60" y="665"/>
                  </a:lnTo>
                  <a:lnTo>
                    <a:pt x="132" y="856"/>
                  </a:lnTo>
                  <a:lnTo>
                    <a:pt x="231" y="1027"/>
                  </a:lnTo>
                  <a:lnTo>
                    <a:pt x="249" y="1195"/>
                  </a:lnTo>
                  <a:lnTo>
                    <a:pt x="260" y="1295"/>
                  </a:lnTo>
                  <a:lnTo>
                    <a:pt x="380" y="1234"/>
                  </a:lnTo>
                  <a:lnTo>
                    <a:pt x="440" y="1321"/>
                  </a:lnTo>
                  <a:lnTo>
                    <a:pt x="485" y="1259"/>
                  </a:lnTo>
                  <a:lnTo>
                    <a:pt x="525" y="1174"/>
                  </a:lnTo>
                  <a:lnTo>
                    <a:pt x="510" y="1039"/>
                  </a:lnTo>
                  <a:lnTo>
                    <a:pt x="480" y="884"/>
                  </a:lnTo>
                  <a:lnTo>
                    <a:pt x="453" y="790"/>
                  </a:lnTo>
                  <a:lnTo>
                    <a:pt x="549" y="790"/>
                  </a:lnTo>
                  <a:lnTo>
                    <a:pt x="597" y="678"/>
                  </a:lnTo>
                  <a:lnTo>
                    <a:pt x="645" y="550"/>
                  </a:lnTo>
                  <a:lnTo>
                    <a:pt x="605" y="359"/>
                  </a:lnTo>
                  <a:lnTo>
                    <a:pt x="515" y="169"/>
                  </a:lnTo>
                  <a:lnTo>
                    <a:pt x="428" y="170"/>
                  </a:lnTo>
                  <a:lnTo>
                    <a:pt x="365" y="113"/>
                  </a:lnTo>
                  <a:lnTo>
                    <a:pt x="359" y="14"/>
                  </a:lnTo>
                  <a:lnTo>
                    <a:pt x="230" y="0"/>
                  </a:lnTo>
                  <a:lnTo>
                    <a:pt x="165" y="95"/>
                  </a:lnTo>
                  <a:lnTo>
                    <a:pt x="36" y="153"/>
                  </a:lnTo>
                  <a:close/>
                </a:path>
              </a:pathLst>
            </a:custGeom>
            <a:solidFill>
              <a:schemeClr val="accent6">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46" name="Freeform 28">
              <a:extLst>
                <a:ext uri="{FF2B5EF4-FFF2-40B4-BE49-F238E27FC236}">
                  <a16:creationId xmlns:a16="http://schemas.microsoft.com/office/drawing/2014/main" id="{607A5BF7-0755-44A2-B762-0C0C3493DC24}"/>
                </a:ext>
              </a:extLst>
            </p:cNvPr>
            <p:cNvSpPr>
              <a:spLocks/>
            </p:cNvSpPr>
            <p:nvPr/>
          </p:nvSpPr>
          <p:spPr bwMode="auto">
            <a:xfrm>
              <a:off x="5269100" y="2887288"/>
              <a:ext cx="133350" cy="184150"/>
            </a:xfrm>
            <a:custGeom>
              <a:avLst/>
              <a:gdLst>
                <a:gd name="T0" fmla="*/ 0 w 420"/>
                <a:gd name="T1" fmla="*/ 0 h 580"/>
                <a:gd name="T2" fmla="*/ 0 w 420"/>
                <a:gd name="T3" fmla="*/ 0 h 580"/>
                <a:gd name="T4" fmla="*/ 0 w 420"/>
                <a:gd name="T5" fmla="*/ 0 h 580"/>
                <a:gd name="T6" fmla="*/ 0 w 420"/>
                <a:gd name="T7" fmla="*/ 0 h 580"/>
                <a:gd name="T8" fmla="*/ 0 w 420"/>
                <a:gd name="T9" fmla="*/ 0 h 580"/>
                <a:gd name="T10" fmla="*/ 0 w 420"/>
                <a:gd name="T11" fmla="*/ 0 h 580"/>
                <a:gd name="T12" fmla="*/ 0 w 420"/>
                <a:gd name="T13" fmla="*/ 0 h 580"/>
                <a:gd name="T14" fmla="*/ 0 w 420"/>
                <a:gd name="T15" fmla="*/ 0 h 580"/>
                <a:gd name="T16" fmla="*/ 0 w 420"/>
                <a:gd name="T17" fmla="*/ 0 h 580"/>
                <a:gd name="T18" fmla="*/ 0 w 420"/>
                <a:gd name="T19" fmla="*/ 0 h 580"/>
                <a:gd name="T20" fmla="*/ 0 w 420"/>
                <a:gd name="T21" fmla="*/ 0 h 580"/>
                <a:gd name="T22" fmla="*/ 0 w 420"/>
                <a:gd name="T23" fmla="*/ 0 h 580"/>
                <a:gd name="T24" fmla="*/ 0 w 420"/>
                <a:gd name="T25" fmla="*/ 0 h 580"/>
                <a:gd name="T26" fmla="*/ 0 w 420"/>
                <a:gd name="T27" fmla="*/ 0 h 5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0" h="580">
                  <a:moveTo>
                    <a:pt x="384" y="516"/>
                  </a:moveTo>
                  <a:lnTo>
                    <a:pt x="405" y="430"/>
                  </a:lnTo>
                  <a:lnTo>
                    <a:pt x="360" y="315"/>
                  </a:lnTo>
                  <a:lnTo>
                    <a:pt x="420" y="135"/>
                  </a:lnTo>
                  <a:lnTo>
                    <a:pt x="385" y="60"/>
                  </a:lnTo>
                  <a:lnTo>
                    <a:pt x="265" y="0"/>
                  </a:lnTo>
                  <a:lnTo>
                    <a:pt x="144" y="70"/>
                  </a:lnTo>
                  <a:lnTo>
                    <a:pt x="30" y="104"/>
                  </a:lnTo>
                  <a:lnTo>
                    <a:pt x="54" y="248"/>
                  </a:lnTo>
                  <a:lnTo>
                    <a:pt x="0" y="356"/>
                  </a:lnTo>
                  <a:lnTo>
                    <a:pt x="14" y="511"/>
                  </a:lnTo>
                  <a:lnTo>
                    <a:pt x="99" y="580"/>
                  </a:lnTo>
                  <a:lnTo>
                    <a:pt x="235" y="570"/>
                  </a:lnTo>
                  <a:lnTo>
                    <a:pt x="384" y="516"/>
                  </a:lnTo>
                  <a:close/>
                </a:path>
              </a:pathLst>
            </a:custGeom>
            <a:solidFill>
              <a:schemeClr val="accent6">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47" name="Freeform 29">
              <a:extLst>
                <a:ext uri="{FF2B5EF4-FFF2-40B4-BE49-F238E27FC236}">
                  <a16:creationId xmlns:a16="http://schemas.microsoft.com/office/drawing/2014/main" id="{5F1B4FC8-1466-4CE3-B9AD-1D80C130B82D}"/>
                </a:ext>
              </a:extLst>
            </p:cNvPr>
            <p:cNvSpPr>
              <a:spLocks/>
            </p:cNvSpPr>
            <p:nvPr/>
          </p:nvSpPr>
          <p:spPr bwMode="auto">
            <a:xfrm>
              <a:off x="2967225" y="5049463"/>
              <a:ext cx="100013" cy="166688"/>
            </a:xfrm>
            <a:custGeom>
              <a:avLst/>
              <a:gdLst>
                <a:gd name="T0" fmla="*/ 0 w 315"/>
                <a:gd name="T1" fmla="*/ 0 h 525"/>
                <a:gd name="T2" fmla="*/ 0 w 315"/>
                <a:gd name="T3" fmla="*/ 0 h 525"/>
                <a:gd name="T4" fmla="*/ 0 w 315"/>
                <a:gd name="T5" fmla="*/ 0 h 525"/>
                <a:gd name="T6" fmla="*/ 0 w 315"/>
                <a:gd name="T7" fmla="*/ 0 h 525"/>
                <a:gd name="T8" fmla="*/ 0 w 315"/>
                <a:gd name="T9" fmla="*/ 0 h 525"/>
                <a:gd name="T10" fmla="*/ 0 w 315"/>
                <a:gd name="T11" fmla="*/ 0 h 525"/>
                <a:gd name="T12" fmla="*/ 0 w 315"/>
                <a:gd name="T13" fmla="*/ 0 h 525"/>
                <a:gd name="T14" fmla="*/ 0 w 315"/>
                <a:gd name="T15" fmla="*/ 0 h 525"/>
                <a:gd name="T16" fmla="*/ 0 w 315"/>
                <a:gd name="T17" fmla="*/ 0 h 525"/>
                <a:gd name="T18" fmla="*/ 0 w 315"/>
                <a:gd name="T19" fmla="*/ 0 h 525"/>
                <a:gd name="T20" fmla="*/ 0 w 315"/>
                <a:gd name="T21" fmla="*/ 0 h 5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15" h="525">
                  <a:moveTo>
                    <a:pt x="244" y="525"/>
                  </a:moveTo>
                  <a:lnTo>
                    <a:pt x="124" y="430"/>
                  </a:lnTo>
                  <a:lnTo>
                    <a:pt x="109" y="295"/>
                  </a:lnTo>
                  <a:lnTo>
                    <a:pt x="44" y="205"/>
                  </a:lnTo>
                  <a:lnTo>
                    <a:pt x="0" y="24"/>
                  </a:lnTo>
                  <a:lnTo>
                    <a:pt x="93" y="0"/>
                  </a:lnTo>
                  <a:lnTo>
                    <a:pt x="149" y="70"/>
                  </a:lnTo>
                  <a:lnTo>
                    <a:pt x="260" y="72"/>
                  </a:lnTo>
                  <a:lnTo>
                    <a:pt x="315" y="274"/>
                  </a:lnTo>
                  <a:lnTo>
                    <a:pt x="303" y="406"/>
                  </a:lnTo>
                  <a:lnTo>
                    <a:pt x="244" y="525"/>
                  </a:lnTo>
                  <a:close/>
                </a:path>
              </a:pathLst>
            </a:custGeom>
            <a:solidFill>
              <a:schemeClr val="tx2">
                <a:lumMod val="75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48" name="Freeform 30">
              <a:extLst>
                <a:ext uri="{FF2B5EF4-FFF2-40B4-BE49-F238E27FC236}">
                  <a16:creationId xmlns:a16="http://schemas.microsoft.com/office/drawing/2014/main" id="{A5360EB7-1081-4EB4-979E-2FDA78ADAC0A}"/>
                </a:ext>
              </a:extLst>
            </p:cNvPr>
            <p:cNvSpPr>
              <a:spLocks/>
            </p:cNvSpPr>
            <p:nvPr/>
          </p:nvSpPr>
          <p:spPr bwMode="auto">
            <a:xfrm>
              <a:off x="5807263" y="3481013"/>
              <a:ext cx="171450" cy="277813"/>
            </a:xfrm>
            <a:custGeom>
              <a:avLst/>
              <a:gdLst>
                <a:gd name="T0" fmla="*/ 0 w 540"/>
                <a:gd name="T1" fmla="*/ 0 h 876"/>
                <a:gd name="T2" fmla="*/ 0 w 540"/>
                <a:gd name="T3" fmla="*/ 0 h 876"/>
                <a:gd name="T4" fmla="*/ 0 w 540"/>
                <a:gd name="T5" fmla="*/ 0 h 876"/>
                <a:gd name="T6" fmla="*/ 0 w 540"/>
                <a:gd name="T7" fmla="*/ 0 h 876"/>
                <a:gd name="T8" fmla="*/ 0 w 540"/>
                <a:gd name="T9" fmla="*/ 0 h 876"/>
                <a:gd name="T10" fmla="*/ 0 w 540"/>
                <a:gd name="T11" fmla="*/ 0 h 876"/>
                <a:gd name="T12" fmla="*/ 0 w 540"/>
                <a:gd name="T13" fmla="*/ 0 h 876"/>
                <a:gd name="T14" fmla="*/ 0 w 540"/>
                <a:gd name="T15" fmla="*/ 0 h 876"/>
                <a:gd name="T16" fmla="*/ 0 w 540"/>
                <a:gd name="T17" fmla="*/ 0 h 876"/>
                <a:gd name="T18" fmla="*/ 0 w 540"/>
                <a:gd name="T19" fmla="*/ 0 h 876"/>
                <a:gd name="T20" fmla="*/ 0 w 540"/>
                <a:gd name="T21" fmla="*/ 0 h 876"/>
                <a:gd name="T22" fmla="*/ 0 w 540"/>
                <a:gd name="T23" fmla="*/ 0 h 876"/>
                <a:gd name="T24" fmla="*/ 0 w 540"/>
                <a:gd name="T25" fmla="*/ 0 h 876"/>
                <a:gd name="T26" fmla="*/ 0 w 540"/>
                <a:gd name="T27" fmla="*/ 0 h 876"/>
                <a:gd name="T28" fmla="*/ 0 w 540"/>
                <a:gd name="T29" fmla="*/ 0 h 876"/>
                <a:gd name="T30" fmla="*/ 0 w 540"/>
                <a:gd name="T31" fmla="*/ 0 h 8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0" h="876">
                  <a:moveTo>
                    <a:pt x="505" y="404"/>
                  </a:moveTo>
                  <a:lnTo>
                    <a:pt x="355" y="449"/>
                  </a:lnTo>
                  <a:lnTo>
                    <a:pt x="360" y="530"/>
                  </a:lnTo>
                  <a:lnTo>
                    <a:pt x="315" y="675"/>
                  </a:lnTo>
                  <a:lnTo>
                    <a:pt x="330" y="785"/>
                  </a:lnTo>
                  <a:lnTo>
                    <a:pt x="246" y="876"/>
                  </a:lnTo>
                  <a:lnTo>
                    <a:pt x="166" y="796"/>
                  </a:lnTo>
                  <a:lnTo>
                    <a:pt x="150" y="700"/>
                  </a:lnTo>
                  <a:lnTo>
                    <a:pt x="94" y="812"/>
                  </a:lnTo>
                  <a:lnTo>
                    <a:pt x="50" y="685"/>
                  </a:lnTo>
                  <a:lnTo>
                    <a:pt x="0" y="454"/>
                  </a:lnTo>
                  <a:lnTo>
                    <a:pt x="50" y="229"/>
                  </a:lnTo>
                  <a:lnTo>
                    <a:pt x="190" y="179"/>
                  </a:lnTo>
                  <a:lnTo>
                    <a:pt x="313" y="149"/>
                  </a:lnTo>
                  <a:lnTo>
                    <a:pt x="385" y="19"/>
                  </a:lnTo>
                  <a:lnTo>
                    <a:pt x="453" y="0"/>
                  </a:lnTo>
                  <a:lnTo>
                    <a:pt x="540" y="184"/>
                  </a:lnTo>
                  <a:lnTo>
                    <a:pt x="505" y="404"/>
                  </a:lnTo>
                  <a:close/>
                </a:path>
              </a:pathLst>
            </a:custGeom>
            <a:solidFill>
              <a:schemeClr val="accent6">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49" name="Freeform 31">
              <a:extLst>
                <a:ext uri="{FF2B5EF4-FFF2-40B4-BE49-F238E27FC236}">
                  <a16:creationId xmlns:a16="http://schemas.microsoft.com/office/drawing/2014/main" id="{9192F52D-E234-4DBE-92C5-F2CEB2A1B697}"/>
                </a:ext>
              </a:extLst>
            </p:cNvPr>
            <p:cNvSpPr>
              <a:spLocks/>
            </p:cNvSpPr>
            <p:nvPr/>
          </p:nvSpPr>
          <p:spPr bwMode="auto">
            <a:xfrm>
              <a:off x="5559613" y="3211138"/>
              <a:ext cx="455613" cy="195263"/>
            </a:xfrm>
            <a:custGeom>
              <a:avLst/>
              <a:gdLst>
                <a:gd name="T0" fmla="*/ 0 w 1439"/>
                <a:gd name="T1" fmla="*/ 0 h 615"/>
                <a:gd name="T2" fmla="*/ 0 w 1439"/>
                <a:gd name="T3" fmla="*/ 0 h 615"/>
                <a:gd name="T4" fmla="*/ 0 w 1439"/>
                <a:gd name="T5" fmla="*/ 0 h 615"/>
                <a:gd name="T6" fmla="*/ 0 w 1439"/>
                <a:gd name="T7" fmla="*/ 0 h 615"/>
                <a:gd name="T8" fmla="*/ 0 w 1439"/>
                <a:gd name="T9" fmla="*/ 0 h 615"/>
                <a:gd name="T10" fmla="*/ 0 w 1439"/>
                <a:gd name="T11" fmla="*/ 0 h 615"/>
                <a:gd name="T12" fmla="*/ 0 w 1439"/>
                <a:gd name="T13" fmla="*/ 0 h 615"/>
                <a:gd name="T14" fmla="*/ 0 w 1439"/>
                <a:gd name="T15" fmla="*/ 0 h 615"/>
                <a:gd name="T16" fmla="*/ 0 w 1439"/>
                <a:gd name="T17" fmla="*/ 0 h 615"/>
                <a:gd name="T18" fmla="*/ 0 w 1439"/>
                <a:gd name="T19" fmla="*/ 0 h 615"/>
                <a:gd name="T20" fmla="*/ 0 w 1439"/>
                <a:gd name="T21" fmla="*/ 0 h 615"/>
                <a:gd name="T22" fmla="*/ 0 w 1439"/>
                <a:gd name="T23" fmla="*/ 0 h 615"/>
                <a:gd name="T24" fmla="*/ 0 w 1439"/>
                <a:gd name="T25" fmla="*/ 0 h 615"/>
                <a:gd name="T26" fmla="*/ 0 w 1439"/>
                <a:gd name="T27" fmla="*/ 0 h 615"/>
                <a:gd name="T28" fmla="*/ 0 w 1439"/>
                <a:gd name="T29" fmla="*/ 0 h 615"/>
                <a:gd name="T30" fmla="*/ 0 w 1439"/>
                <a:gd name="T31" fmla="*/ 0 h 615"/>
                <a:gd name="T32" fmla="*/ 0 w 1439"/>
                <a:gd name="T33" fmla="*/ 0 h 615"/>
                <a:gd name="T34" fmla="*/ 0 w 1439"/>
                <a:gd name="T35" fmla="*/ 0 h 615"/>
                <a:gd name="T36" fmla="*/ 0 w 1439"/>
                <a:gd name="T37" fmla="*/ 0 h 615"/>
                <a:gd name="T38" fmla="*/ 0 w 1439"/>
                <a:gd name="T39" fmla="*/ 0 h 615"/>
                <a:gd name="T40" fmla="*/ 0 w 1439"/>
                <a:gd name="T41" fmla="*/ 0 h 615"/>
                <a:gd name="T42" fmla="*/ 0 w 1439"/>
                <a:gd name="T43" fmla="*/ 0 h 61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39" h="615">
                  <a:moveTo>
                    <a:pt x="1238" y="584"/>
                  </a:moveTo>
                  <a:lnTo>
                    <a:pt x="912" y="506"/>
                  </a:lnTo>
                  <a:lnTo>
                    <a:pt x="692" y="511"/>
                  </a:lnTo>
                  <a:lnTo>
                    <a:pt x="455" y="509"/>
                  </a:lnTo>
                  <a:lnTo>
                    <a:pt x="374" y="557"/>
                  </a:lnTo>
                  <a:lnTo>
                    <a:pt x="42" y="521"/>
                  </a:lnTo>
                  <a:lnTo>
                    <a:pt x="0" y="435"/>
                  </a:lnTo>
                  <a:lnTo>
                    <a:pt x="131" y="330"/>
                  </a:lnTo>
                  <a:lnTo>
                    <a:pt x="86" y="236"/>
                  </a:lnTo>
                  <a:lnTo>
                    <a:pt x="237" y="105"/>
                  </a:lnTo>
                  <a:lnTo>
                    <a:pt x="467" y="147"/>
                  </a:lnTo>
                  <a:lnTo>
                    <a:pt x="833" y="177"/>
                  </a:lnTo>
                  <a:lnTo>
                    <a:pt x="867" y="84"/>
                  </a:lnTo>
                  <a:lnTo>
                    <a:pt x="1007" y="0"/>
                  </a:lnTo>
                  <a:lnTo>
                    <a:pt x="1122" y="11"/>
                  </a:lnTo>
                  <a:lnTo>
                    <a:pt x="1152" y="176"/>
                  </a:lnTo>
                  <a:lnTo>
                    <a:pt x="1289" y="177"/>
                  </a:lnTo>
                  <a:lnTo>
                    <a:pt x="1391" y="236"/>
                  </a:lnTo>
                  <a:lnTo>
                    <a:pt x="1439" y="417"/>
                  </a:lnTo>
                  <a:lnTo>
                    <a:pt x="1349" y="504"/>
                  </a:lnTo>
                  <a:lnTo>
                    <a:pt x="1332" y="615"/>
                  </a:lnTo>
                  <a:lnTo>
                    <a:pt x="1238" y="584"/>
                  </a:lnTo>
                  <a:close/>
                </a:path>
              </a:pathLst>
            </a:custGeom>
            <a:solidFill>
              <a:schemeClr val="accent6">
                <a:lumMod val="40000"/>
                <a:lumOff val="60000"/>
              </a:schemeClr>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grpSp>
          <p:nvGrpSpPr>
            <p:cNvPr id="350" name="组合 16">
              <a:extLst>
                <a:ext uri="{FF2B5EF4-FFF2-40B4-BE49-F238E27FC236}">
                  <a16:creationId xmlns:a16="http://schemas.microsoft.com/office/drawing/2014/main" id="{F2CA26BD-1A44-46B2-80EE-7615F24AC91D}"/>
                </a:ext>
              </a:extLst>
            </p:cNvPr>
            <p:cNvGrpSpPr/>
            <p:nvPr/>
          </p:nvGrpSpPr>
          <p:grpSpPr>
            <a:xfrm>
              <a:off x="6220013" y="6138488"/>
              <a:ext cx="238125" cy="309562"/>
              <a:chOff x="6220013" y="6138488"/>
              <a:chExt cx="238125" cy="309562"/>
            </a:xfrm>
          </p:grpSpPr>
          <p:sp>
            <p:nvSpPr>
              <p:cNvPr id="383" name="Freeform 33">
                <a:extLst>
                  <a:ext uri="{FF2B5EF4-FFF2-40B4-BE49-F238E27FC236}">
                    <a16:creationId xmlns:a16="http://schemas.microsoft.com/office/drawing/2014/main" id="{B01B658A-46E8-4E78-AA50-356A59C58370}"/>
                  </a:ext>
                </a:extLst>
              </p:cNvPr>
              <p:cNvSpPr>
                <a:spLocks/>
              </p:cNvSpPr>
              <p:nvPr/>
            </p:nvSpPr>
            <p:spPr bwMode="auto">
              <a:xfrm>
                <a:off x="6286688" y="6278188"/>
                <a:ext cx="34925" cy="46038"/>
              </a:xfrm>
              <a:custGeom>
                <a:avLst/>
                <a:gdLst>
                  <a:gd name="T0" fmla="*/ 1 w 108"/>
                  <a:gd name="T1" fmla="*/ 9 h 144"/>
                  <a:gd name="T2" fmla="*/ 2 w 108"/>
                  <a:gd name="T3" fmla="*/ 7 h 144"/>
                  <a:gd name="T4" fmla="*/ 0 w 108"/>
                  <a:gd name="T5" fmla="*/ 3 h 144"/>
                  <a:gd name="T6" fmla="*/ 3 w 108"/>
                  <a:gd name="T7" fmla="*/ 0 h 144"/>
                  <a:gd name="T8" fmla="*/ 6 w 108"/>
                  <a:gd name="T9" fmla="*/ 3 h 144"/>
                  <a:gd name="T10" fmla="*/ 5 w 108"/>
                  <a:gd name="T11" fmla="*/ 8 h 144"/>
                  <a:gd name="T12" fmla="*/ 1 w 108"/>
                  <a:gd name="T13" fmla="*/ 9 h 1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8" h="144">
                    <a:moveTo>
                      <a:pt x="67" y="144"/>
                    </a:moveTo>
                    <a:lnTo>
                      <a:pt x="18" y="84"/>
                    </a:lnTo>
                    <a:lnTo>
                      <a:pt x="0" y="0"/>
                    </a:lnTo>
                    <a:lnTo>
                      <a:pt x="48" y="6"/>
                    </a:lnTo>
                    <a:lnTo>
                      <a:pt x="84" y="54"/>
                    </a:lnTo>
                    <a:lnTo>
                      <a:pt x="108" y="108"/>
                    </a:lnTo>
                    <a:lnTo>
                      <a:pt x="67" y="144"/>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84" name="Freeform 33">
                <a:extLst>
                  <a:ext uri="{FF2B5EF4-FFF2-40B4-BE49-F238E27FC236}">
                    <a16:creationId xmlns:a16="http://schemas.microsoft.com/office/drawing/2014/main" id="{9A6288E7-37BF-41EB-9A86-28FD886A1614}"/>
                  </a:ext>
                </a:extLst>
              </p:cNvPr>
              <p:cNvSpPr>
                <a:spLocks/>
              </p:cNvSpPr>
              <p:nvPr/>
            </p:nvSpPr>
            <p:spPr bwMode="auto">
              <a:xfrm>
                <a:off x="6345425" y="6322638"/>
                <a:ext cx="53975" cy="52388"/>
              </a:xfrm>
              <a:custGeom>
                <a:avLst/>
                <a:gdLst>
                  <a:gd name="T0" fmla="*/ 1 w 170"/>
                  <a:gd name="T1" fmla="*/ 9 h 166"/>
                  <a:gd name="T2" fmla="*/ 2 w 170"/>
                  <a:gd name="T3" fmla="*/ 7 h 166"/>
                  <a:gd name="T4" fmla="*/ 0 w 170"/>
                  <a:gd name="T5" fmla="*/ 3 h 166"/>
                  <a:gd name="T6" fmla="*/ 3 w 170"/>
                  <a:gd name="T7" fmla="*/ 0 h 166"/>
                  <a:gd name="T8" fmla="*/ 6 w 170"/>
                  <a:gd name="T9" fmla="*/ 3 h 166"/>
                  <a:gd name="T10" fmla="*/ 5 w 170"/>
                  <a:gd name="T11" fmla="*/ 8 h 166"/>
                  <a:gd name="T12" fmla="*/ 1 w 170"/>
                  <a:gd name="T13" fmla="*/ 9 h 1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0" h="166">
                    <a:moveTo>
                      <a:pt x="124" y="166"/>
                    </a:moveTo>
                    <a:lnTo>
                      <a:pt x="62" y="161"/>
                    </a:lnTo>
                    <a:lnTo>
                      <a:pt x="0" y="151"/>
                    </a:lnTo>
                    <a:lnTo>
                      <a:pt x="4" y="108"/>
                    </a:lnTo>
                    <a:lnTo>
                      <a:pt x="67" y="118"/>
                    </a:lnTo>
                    <a:lnTo>
                      <a:pt x="104" y="84"/>
                    </a:lnTo>
                    <a:lnTo>
                      <a:pt x="86" y="0"/>
                    </a:lnTo>
                    <a:lnTo>
                      <a:pt x="134" y="6"/>
                    </a:lnTo>
                    <a:lnTo>
                      <a:pt x="170" y="54"/>
                    </a:lnTo>
                    <a:lnTo>
                      <a:pt x="168" y="118"/>
                    </a:lnTo>
                    <a:lnTo>
                      <a:pt x="124" y="166"/>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85" name="Freeform 33">
                <a:extLst>
                  <a:ext uri="{FF2B5EF4-FFF2-40B4-BE49-F238E27FC236}">
                    <a16:creationId xmlns:a16="http://schemas.microsoft.com/office/drawing/2014/main" id="{67334CD9-32A0-4018-8F86-46023C438524}"/>
                  </a:ext>
                </a:extLst>
              </p:cNvPr>
              <p:cNvSpPr>
                <a:spLocks/>
              </p:cNvSpPr>
              <p:nvPr/>
            </p:nvSpPr>
            <p:spPr bwMode="auto">
              <a:xfrm>
                <a:off x="6220013" y="6138488"/>
                <a:ext cx="31750" cy="36513"/>
              </a:xfrm>
              <a:custGeom>
                <a:avLst/>
                <a:gdLst>
                  <a:gd name="T0" fmla="*/ 1 w 97"/>
                  <a:gd name="T1" fmla="*/ 9 h 116"/>
                  <a:gd name="T2" fmla="*/ 2 w 97"/>
                  <a:gd name="T3" fmla="*/ 7 h 116"/>
                  <a:gd name="T4" fmla="*/ 0 w 97"/>
                  <a:gd name="T5" fmla="*/ 3 h 116"/>
                  <a:gd name="T6" fmla="*/ 3 w 97"/>
                  <a:gd name="T7" fmla="*/ 0 h 116"/>
                  <a:gd name="T8" fmla="*/ 6 w 97"/>
                  <a:gd name="T9" fmla="*/ 3 h 116"/>
                  <a:gd name="T10" fmla="*/ 5 w 97"/>
                  <a:gd name="T11" fmla="*/ 8 h 116"/>
                  <a:gd name="T12" fmla="*/ 1 w 97"/>
                  <a:gd name="T13" fmla="*/ 9 h 1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7" h="116">
                    <a:moveTo>
                      <a:pt x="19" y="116"/>
                    </a:moveTo>
                    <a:lnTo>
                      <a:pt x="0" y="68"/>
                    </a:lnTo>
                    <a:lnTo>
                      <a:pt x="13" y="0"/>
                    </a:lnTo>
                    <a:lnTo>
                      <a:pt x="61" y="6"/>
                    </a:lnTo>
                    <a:lnTo>
                      <a:pt x="97" y="54"/>
                    </a:lnTo>
                    <a:lnTo>
                      <a:pt x="77" y="101"/>
                    </a:lnTo>
                    <a:lnTo>
                      <a:pt x="19" y="116"/>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86" name="Freeform 33">
                <a:extLst>
                  <a:ext uri="{FF2B5EF4-FFF2-40B4-BE49-F238E27FC236}">
                    <a16:creationId xmlns:a16="http://schemas.microsoft.com/office/drawing/2014/main" id="{57388CF0-A66A-4812-88D4-8D648A6FCD0D}"/>
                  </a:ext>
                </a:extLst>
              </p:cNvPr>
              <p:cNvSpPr>
                <a:spLocks/>
              </p:cNvSpPr>
              <p:nvPr/>
            </p:nvSpPr>
            <p:spPr bwMode="auto">
              <a:xfrm>
                <a:off x="6426388" y="6425825"/>
                <a:ext cx="31750" cy="22225"/>
              </a:xfrm>
              <a:custGeom>
                <a:avLst/>
                <a:gdLst>
                  <a:gd name="T0" fmla="*/ 1 w 101"/>
                  <a:gd name="T1" fmla="*/ 8 h 71"/>
                  <a:gd name="T2" fmla="*/ 2 w 101"/>
                  <a:gd name="T3" fmla="*/ 7 h 71"/>
                  <a:gd name="T4" fmla="*/ 0 w 101"/>
                  <a:gd name="T5" fmla="*/ 3 h 71"/>
                  <a:gd name="T6" fmla="*/ 3 w 101"/>
                  <a:gd name="T7" fmla="*/ 0 h 71"/>
                  <a:gd name="T8" fmla="*/ 6 w 101"/>
                  <a:gd name="T9" fmla="*/ 3 h 71"/>
                  <a:gd name="T10" fmla="*/ 5 w 101"/>
                  <a:gd name="T11" fmla="*/ 8 h 71"/>
                  <a:gd name="T12" fmla="*/ 1 w 101"/>
                  <a:gd name="T13" fmla="*/ 8 h 7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1" h="71">
                    <a:moveTo>
                      <a:pt x="61" y="71"/>
                    </a:moveTo>
                    <a:lnTo>
                      <a:pt x="0" y="62"/>
                    </a:lnTo>
                    <a:lnTo>
                      <a:pt x="12" y="11"/>
                    </a:lnTo>
                    <a:lnTo>
                      <a:pt x="48" y="0"/>
                    </a:lnTo>
                    <a:lnTo>
                      <a:pt x="101" y="0"/>
                    </a:lnTo>
                    <a:lnTo>
                      <a:pt x="101" y="58"/>
                    </a:lnTo>
                    <a:lnTo>
                      <a:pt x="61" y="71"/>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grpSp>
        <p:sp>
          <p:nvSpPr>
            <p:cNvPr id="351" name="Freeform 41">
              <a:extLst>
                <a:ext uri="{FF2B5EF4-FFF2-40B4-BE49-F238E27FC236}">
                  <a16:creationId xmlns:a16="http://schemas.microsoft.com/office/drawing/2014/main" id="{45FBDF27-9F61-41E9-9124-78C21AFFFEFC}"/>
                </a:ext>
              </a:extLst>
            </p:cNvPr>
            <p:cNvSpPr>
              <a:spLocks/>
            </p:cNvSpPr>
            <p:nvPr/>
          </p:nvSpPr>
          <p:spPr bwMode="auto">
            <a:xfrm>
              <a:off x="3562538" y="2803150"/>
              <a:ext cx="61913" cy="71438"/>
            </a:xfrm>
            <a:custGeom>
              <a:avLst/>
              <a:gdLst>
                <a:gd name="T0" fmla="*/ 23 w 192"/>
                <a:gd name="T1" fmla="*/ 0 h 225"/>
                <a:gd name="T2" fmla="*/ 8 w 192"/>
                <a:gd name="T3" fmla="*/ 6 h 225"/>
                <a:gd name="T4" fmla="*/ 10 w 192"/>
                <a:gd name="T5" fmla="*/ 22 h 225"/>
                <a:gd name="T6" fmla="*/ 0 w 192"/>
                <a:gd name="T7" fmla="*/ 29 h 225"/>
                <a:gd name="T8" fmla="*/ 7 w 192"/>
                <a:gd name="T9" fmla="*/ 35 h 225"/>
                <a:gd name="T10" fmla="*/ 19 w 192"/>
                <a:gd name="T11" fmla="*/ 31 h 225"/>
                <a:gd name="T12" fmla="*/ 28 w 192"/>
                <a:gd name="T13" fmla="*/ 45 h 225"/>
                <a:gd name="T14" fmla="*/ 33 w 192"/>
                <a:gd name="T15" fmla="*/ 40 h 225"/>
                <a:gd name="T16" fmla="*/ 39 w 192"/>
                <a:gd name="T17" fmla="*/ 36 h 225"/>
                <a:gd name="T18" fmla="*/ 37 w 192"/>
                <a:gd name="T19" fmla="*/ 20 h 225"/>
                <a:gd name="T20" fmla="*/ 32 w 192"/>
                <a:gd name="T21" fmla="*/ 9 h 225"/>
                <a:gd name="T22" fmla="*/ 23 w 192"/>
                <a:gd name="T23" fmla="*/ 0 h 2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2" h="225">
                  <a:moveTo>
                    <a:pt x="111" y="0"/>
                  </a:moveTo>
                  <a:lnTo>
                    <a:pt x="40" y="31"/>
                  </a:lnTo>
                  <a:lnTo>
                    <a:pt x="49" y="111"/>
                  </a:lnTo>
                  <a:lnTo>
                    <a:pt x="0" y="146"/>
                  </a:lnTo>
                  <a:lnTo>
                    <a:pt x="36" y="175"/>
                  </a:lnTo>
                  <a:lnTo>
                    <a:pt x="93" y="153"/>
                  </a:lnTo>
                  <a:lnTo>
                    <a:pt x="136" y="225"/>
                  </a:lnTo>
                  <a:lnTo>
                    <a:pt x="162" y="201"/>
                  </a:lnTo>
                  <a:lnTo>
                    <a:pt x="192" y="180"/>
                  </a:lnTo>
                  <a:lnTo>
                    <a:pt x="180" y="99"/>
                  </a:lnTo>
                  <a:lnTo>
                    <a:pt x="156" y="45"/>
                  </a:lnTo>
                  <a:lnTo>
                    <a:pt x="111" y="0"/>
                  </a:lnTo>
                  <a:close/>
                </a:path>
              </a:pathLst>
            </a:custGeom>
            <a:solidFill>
              <a:srgbClr val="B4C7E7"/>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52" name="Freeform 42">
              <a:extLst>
                <a:ext uri="{FF2B5EF4-FFF2-40B4-BE49-F238E27FC236}">
                  <a16:creationId xmlns:a16="http://schemas.microsoft.com/office/drawing/2014/main" id="{0009D233-6D13-4444-8156-B902E8B34CCC}"/>
                </a:ext>
              </a:extLst>
            </p:cNvPr>
            <p:cNvSpPr>
              <a:spLocks/>
            </p:cNvSpPr>
            <p:nvPr/>
          </p:nvSpPr>
          <p:spPr bwMode="auto">
            <a:xfrm>
              <a:off x="3962588" y="5887663"/>
              <a:ext cx="39688" cy="38100"/>
            </a:xfrm>
            <a:custGeom>
              <a:avLst/>
              <a:gdLst>
                <a:gd name="T0" fmla="*/ 22 w 125"/>
                <a:gd name="T1" fmla="*/ 0 h 120"/>
                <a:gd name="T2" fmla="*/ 5 w 125"/>
                <a:gd name="T3" fmla="*/ 1 h 120"/>
                <a:gd name="T4" fmla="*/ 0 w 125"/>
                <a:gd name="T5" fmla="*/ 10 h 120"/>
                <a:gd name="T6" fmla="*/ 6 w 125"/>
                <a:gd name="T7" fmla="*/ 15 h 120"/>
                <a:gd name="T8" fmla="*/ 12 w 125"/>
                <a:gd name="T9" fmla="*/ 18 h 120"/>
                <a:gd name="T10" fmla="*/ 25 w 125"/>
                <a:gd name="T11" fmla="*/ 24 h 120"/>
                <a:gd name="T12" fmla="*/ 23 w 125"/>
                <a:gd name="T13" fmla="*/ 11 h 120"/>
                <a:gd name="T14" fmla="*/ 22 w 125"/>
                <a:gd name="T15" fmla="*/ 0 h 1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5" h="120">
                  <a:moveTo>
                    <a:pt x="111" y="0"/>
                  </a:moveTo>
                  <a:lnTo>
                    <a:pt x="27" y="3"/>
                  </a:lnTo>
                  <a:lnTo>
                    <a:pt x="0" y="48"/>
                  </a:lnTo>
                  <a:lnTo>
                    <a:pt x="32" y="76"/>
                  </a:lnTo>
                  <a:lnTo>
                    <a:pt x="59" y="91"/>
                  </a:lnTo>
                  <a:lnTo>
                    <a:pt x="125" y="120"/>
                  </a:lnTo>
                  <a:lnTo>
                    <a:pt x="116" y="57"/>
                  </a:lnTo>
                  <a:lnTo>
                    <a:pt x="111" y="0"/>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53" name="Freeform 43">
              <a:extLst>
                <a:ext uri="{FF2B5EF4-FFF2-40B4-BE49-F238E27FC236}">
                  <a16:creationId xmlns:a16="http://schemas.microsoft.com/office/drawing/2014/main" id="{6310E999-8B09-437C-8BC8-9D3ED931DFA6}"/>
                </a:ext>
              </a:extLst>
            </p:cNvPr>
            <p:cNvSpPr>
              <a:spLocks/>
            </p:cNvSpPr>
            <p:nvPr/>
          </p:nvSpPr>
          <p:spPr bwMode="auto">
            <a:xfrm>
              <a:off x="3949888" y="5709863"/>
              <a:ext cx="39688" cy="49213"/>
            </a:xfrm>
            <a:custGeom>
              <a:avLst/>
              <a:gdLst>
                <a:gd name="T0" fmla="*/ 25 w 126"/>
                <a:gd name="T1" fmla="*/ 10 h 152"/>
                <a:gd name="T2" fmla="*/ 16 w 126"/>
                <a:gd name="T3" fmla="*/ 3 h 152"/>
                <a:gd name="T4" fmla="*/ 7 w 126"/>
                <a:gd name="T5" fmla="*/ 0 h 152"/>
                <a:gd name="T6" fmla="*/ 4 w 126"/>
                <a:gd name="T7" fmla="*/ 9 h 152"/>
                <a:gd name="T8" fmla="*/ 0 w 126"/>
                <a:gd name="T9" fmla="*/ 16 h 152"/>
                <a:gd name="T10" fmla="*/ 2 w 126"/>
                <a:gd name="T11" fmla="*/ 25 h 152"/>
                <a:gd name="T12" fmla="*/ 10 w 126"/>
                <a:gd name="T13" fmla="*/ 31 h 152"/>
                <a:gd name="T14" fmla="*/ 17 w 126"/>
                <a:gd name="T15" fmla="*/ 31 h 152"/>
                <a:gd name="T16" fmla="*/ 23 w 126"/>
                <a:gd name="T17" fmla="*/ 26 h 152"/>
                <a:gd name="T18" fmla="*/ 24 w 126"/>
                <a:gd name="T19" fmla="*/ 18 h 152"/>
                <a:gd name="T20" fmla="*/ 25 w 126"/>
                <a:gd name="T21" fmla="*/ 10 h 1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6" h="152">
                  <a:moveTo>
                    <a:pt x="126" y="50"/>
                  </a:moveTo>
                  <a:lnTo>
                    <a:pt x="80" y="15"/>
                  </a:lnTo>
                  <a:lnTo>
                    <a:pt x="33" y="0"/>
                  </a:lnTo>
                  <a:lnTo>
                    <a:pt x="21" y="42"/>
                  </a:lnTo>
                  <a:lnTo>
                    <a:pt x="0" y="80"/>
                  </a:lnTo>
                  <a:lnTo>
                    <a:pt x="12" y="125"/>
                  </a:lnTo>
                  <a:lnTo>
                    <a:pt x="48" y="152"/>
                  </a:lnTo>
                  <a:lnTo>
                    <a:pt x="86" y="152"/>
                  </a:lnTo>
                  <a:lnTo>
                    <a:pt x="114" y="126"/>
                  </a:lnTo>
                  <a:lnTo>
                    <a:pt x="122" y="87"/>
                  </a:lnTo>
                  <a:lnTo>
                    <a:pt x="126" y="50"/>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54" name="Freeform 44">
              <a:extLst>
                <a:ext uri="{FF2B5EF4-FFF2-40B4-BE49-F238E27FC236}">
                  <a16:creationId xmlns:a16="http://schemas.microsoft.com/office/drawing/2014/main" id="{701C1B5C-C511-4E88-9165-938AF4B30AD9}"/>
                </a:ext>
              </a:extLst>
            </p:cNvPr>
            <p:cNvSpPr>
              <a:spLocks/>
            </p:cNvSpPr>
            <p:nvPr/>
          </p:nvSpPr>
          <p:spPr bwMode="auto">
            <a:xfrm>
              <a:off x="4388038" y="4887538"/>
              <a:ext cx="28575" cy="25400"/>
            </a:xfrm>
            <a:custGeom>
              <a:avLst/>
              <a:gdLst>
                <a:gd name="T0" fmla="*/ 0 w 92"/>
                <a:gd name="T1" fmla="*/ 6 h 80"/>
                <a:gd name="T2" fmla="*/ 9 w 92"/>
                <a:gd name="T3" fmla="*/ 16 h 80"/>
                <a:gd name="T4" fmla="*/ 18 w 92"/>
                <a:gd name="T5" fmla="*/ 7 h 80"/>
                <a:gd name="T6" fmla="*/ 7 w 92"/>
                <a:gd name="T7" fmla="*/ 0 h 80"/>
                <a:gd name="T8" fmla="*/ 0 w 92"/>
                <a:gd name="T9" fmla="*/ 6 h 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80">
                  <a:moveTo>
                    <a:pt x="0" y="29"/>
                  </a:moveTo>
                  <a:lnTo>
                    <a:pt x="45" y="80"/>
                  </a:lnTo>
                  <a:lnTo>
                    <a:pt x="92" y="35"/>
                  </a:lnTo>
                  <a:lnTo>
                    <a:pt x="35" y="0"/>
                  </a:lnTo>
                  <a:lnTo>
                    <a:pt x="0" y="29"/>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55" name="Freeform 45">
              <a:extLst>
                <a:ext uri="{FF2B5EF4-FFF2-40B4-BE49-F238E27FC236}">
                  <a16:creationId xmlns:a16="http://schemas.microsoft.com/office/drawing/2014/main" id="{D9B16521-91EB-437F-B8DC-FA568A371FAE}"/>
                </a:ext>
              </a:extLst>
            </p:cNvPr>
            <p:cNvSpPr>
              <a:spLocks/>
            </p:cNvSpPr>
            <p:nvPr/>
          </p:nvSpPr>
          <p:spPr bwMode="auto">
            <a:xfrm>
              <a:off x="3240275" y="5743200"/>
              <a:ext cx="20638" cy="20638"/>
            </a:xfrm>
            <a:custGeom>
              <a:avLst/>
              <a:gdLst>
                <a:gd name="T0" fmla="*/ 0 w 65"/>
                <a:gd name="T1" fmla="*/ 3 h 66"/>
                <a:gd name="T2" fmla="*/ 6 w 65"/>
                <a:gd name="T3" fmla="*/ 13 h 66"/>
                <a:gd name="T4" fmla="*/ 13 w 65"/>
                <a:gd name="T5" fmla="*/ 11 h 66"/>
                <a:gd name="T6" fmla="*/ 12 w 65"/>
                <a:gd name="T7" fmla="*/ 2 h 66"/>
                <a:gd name="T8" fmla="*/ 5 w 65"/>
                <a:gd name="T9" fmla="*/ 0 h 66"/>
                <a:gd name="T10" fmla="*/ 0 w 65"/>
                <a:gd name="T11" fmla="*/ 3 h 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5" h="66">
                  <a:moveTo>
                    <a:pt x="0" y="15"/>
                  </a:moveTo>
                  <a:lnTo>
                    <a:pt x="29" y="66"/>
                  </a:lnTo>
                  <a:lnTo>
                    <a:pt x="65" y="56"/>
                  </a:lnTo>
                  <a:lnTo>
                    <a:pt x="60" y="9"/>
                  </a:lnTo>
                  <a:lnTo>
                    <a:pt x="26" y="0"/>
                  </a:lnTo>
                  <a:lnTo>
                    <a:pt x="0" y="15"/>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grpSp>
          <p:nvGrpSpPr>
            <p:cNvPr id="356" name="Group 293">
              <a:extLst>
                <a:ext uri="{FF2B5EF4-FFF2-40B4-BE49-F238E27FC236}">
                  <a16:creationId xmlns:a16="http://schemas.microsoft.com/office/drawing/2014/main" id="{A36AFA42-6CC8-4FC8-9F88-2E979E537E6B}"/>
                </a:ext>
              </a:extLst>
            </p:cNvPr>
            <p:cNvGrpSpPr>
              <a:grpSpLocks/>
            </p:cNvGrpSpPr>
            <p:nvPr/>
          </p:nvGrpSpPr>
          <p:grpSpPr bwMode="auto">
            <a:xfrm>
              <a:off x="2560825" y="5597150"/>
              <a:ext cx="354013" cy="744538"/>
              <a:chOff x="507" y="3356"/>
              <a:chExt cx="223" cy="469"/>
            </a:xfrm>
          </p:grpSpPr>
          <p:sp>
            <p:nvSpPr>
              <p:cNvPr id="368" name="Freeform 33">
                <a:extLst>
                  <a:ext uri="{FF2B5EF4-FFF2-40B4-BE49-F238E27FC236}">
                    <a16:creationId xmlns:a16="http://schemas.microsoft.com/office/drawing/2014/main" id="{7E496D3B-31F5-4039-B8EB-DF2E5E3FFACF}"/>
                  </a:ext>
                </a:extLst>
              </p:cNvPr>
              <p:cNvSpPr>
                <a:spLocks/>
              </p:cNvSpPr>
              <p:nvPr/>
            </p:nvSpPr>
            <p:spPr bwMode="auto">
              <a:xfrm>
                <a:off x="563" y="3436"/>
                <a:ext cx="13" cy="20"/>
              </a:xfrm>
              <a:custGeom>
                <a:avLst/>
                <a:gdLst>
                  <a:gd name="T0" fmla="*/ 1 w 68"/>
                  <a:gd name="T1" fmla="*/ 8 h 102"/>
                  <a:gd name="T2" fmla="*/ 2 w 68"/>
                  <a:gd name="T3" fmla="*/ 6 h 102"/>
                  <a:gd name="T4" fmla="*/ 0 w 68"/>
                  <a:gd name="T5" fmla="*/ 3 h 102"/>
                  <a:gd name="T6" fmla="*/ 3 w 68"/>
                  <a:gd name="T7" fmla="*/ 0 h 102"/>
                  <a:gd name="T8" fmla="*/ 6 w 68"/>
                  <a:gd name="T9" fmla="*/ 3 h 102"/>
                  <a:gd name="T10" fmla="*/ 5 w 68"/>
                  <a:gd name="T11" fmla="*/ 8 h 102"/>
                  <a:gd name="T12" fmla="*/ 1 w 68"/>
                  <a:gd name="T13" fmla="*/ 8 h 1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8" h="102">
                    <a:moveTo>
                      <a:pt x="24" y="102"/>
                    </a:moveTo>
                    <a:lnTo>
                      <a:pt x="0" y="73"/>
                    </a:lnTo>
                    <a:lnTo>
                      <a:pt x="9" y="29"/>
                    </a:lnTo>
                    <a:lnTo>
                      <a:pt x="26" y="1"/>
                    </a:lnTo>
                    <a:lnTo>
                      <a:pt x="50" y="0"/>
                    </a:lnTo>
                    <a:lnTo>
                      <a:pt x="68" y="34"/>
                    </a:lnTo>
                    <a:lnTo>
                      <a:pt x="56" y="84"/>
                    </a:lnTo>
                    <a:lnTo>
                      <a:pt x="24" y="102"/>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69" name="Freeform 33">
                <a:extLst>
                  <a:ext uri="{FF2B5EF4-FFF2-40B4-BE49-F238E27FC236}">
                    <a16:creationId xmlns:a16="http://schemas.microsoft.com/office/drawing/2014/main" id="{C4C5CBD8-1372-4AB8-A117-94D20EFB8D0D}"/>
                  </a:ext>
                </a:extLst>
              </p:cNvPr>
              <p:cNvSpPr>
                <a:spLocks/>
              </p:cNvSpPr>
              <p:nvPr/>
            </p:nvSpPr>
            <p:spPr bwMode="auto">
              <a:xfrm>
                <a:off x="625" y="3480"/>
                <a:ext cx="15" cy="16"/>
              </a:xfrm>
              <a:custGeom>
                <a:avLst/>
                <a:gdLst>
                  <a:gd name="T0" fmla="*/ 1 w 74"/>
                  <a:gd name="T1" fmla="*/ 8 h 82"/>
                  <a:gd name="T2" fmla="*/ 2 w 74"/>
                  <a:gd name="T3" fmla="*/ 6 h 82"/>
                  <a:gd name="T4" fmla="*/ 0 w 74"/>
                  <a:gd name="T5" fmla="*/ 3 h 82"/>
                  <a:gd name="T6" fmla="*/ 3 w 74"/>
                  <a:gd name="T7" fmla="*/ 0 h 82"/>
                  <a:gd name="T8" fmla="*/ 6 w 74"/>
                  <a:gd name="T9" fmla="*/ 3 h 82"/>
                  <a:gd name="T10" fmla="*/ 5 w 74"/>
                  <a:gd name="T11" fmla="*/ 8 h 82"/>
                  <a:gd name="T12" fmla="*/ 1 w 74"/>
                  <a:gd name="T13" fmla="*/ 8 h 8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4" h="82">
                    <a:moveTo>
                      <a:pt x="24" y="82"/>
                    </a:moveTo>
                    <a:lnTo>
                      <a:pt x="3" y="74"/>
                    </a:lnTo>
                    <a:lnTo>
                      <a:pt x="0" y="53"/>
                    </a:lnTo>
                    <a:lnTo>
                      <a:pt x="9" y="9"/>
                    </a:lnTo>
                    <a:lnTo>
                      <a:pt x="32" y="0"/>
                    </a:lnTo>
                    <a:lnTo>
                      <a:pt x="50" y="0"/>
                    </a:lnTo>
                    <a:lnTo>
                      <a:pt x="68" y="14"/>
                    </a:lnTo>
                    <a:lnTo>
                      <a:pt x="74" y="45"/>
                    </a:lnTo>
                    <a:lnTo>
                      <a:pt x="59" y="78"/>
                    </a:lnTo>
                    <a:lnTo>
                      <a:pt x="24" y="82"/>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70" name="Freeform 33">
                <a:extLst>
                  <a:ext uri="{FF2B5EF4-FFF2-40B4-BE49-F238E27FC236}">
                    <a16:creationId xmlns:a16="http://schemas.microsoft.com/office/drawing/2014/main" id="{594163BF-EDF8-4D96-A8DD-AB086A23D855}"/>
                  </a:ext>
                </a:extLst>
              </p:cNvPr>
              <p:cNvSpPr>
                <a:spLocks/>
              </p:cNvSpPr>
              <p:nvPr/>
            </p:nvSpPr>
            <p:spPr bwMode="auto">
              <a:xfrm>
                <a:off x="532" y="3356"/>
                <a:ext cx="18" cy="21"/>
              </a:xfrm>
              <a:custGeom>
                <a:avLst/>
                <a:gdLst>
                  <a:gd name="T0" fmla="*/ 1 w 91"/>
                  <a:gd name="T1" fmla="*/ 9 h 106"/>
                  <a:gd name="T2" fmla="*/ 2 w 91"/>
                  <a:gd name="T3" fmla="*/ 7 h 106"/>
                  <a:gd name="T4" fmla="*/ 0 w 91"/>
                  <a:gd name="T5" fmla="*/ 3 h 106"/>
                  <a:gd name="T6" fmla="*/ 3 w 91"/>
                  <a:gd name="T7" fmla="*/ 0 h 106"/>
                  <a:gd name="T8" fmla="*/ 6 w 91"/>
                  <a:gd name="T9" fmla="*/ 3 h 106"/>
                  <a:gd name="T10" fmla="*/ 5 w 91"/>
                  <a:gd name="T11" fmla="*/ 8 h 106"/>
                  <a:gd name="T12" fmla="*/ 1 w 91"/>
                  <a:gd name="T13" fmla="*/ 9 h 10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 h="106">
                    <a:moveTo>
                      <a:pt x="24" y="102"/>
                    </a:moveTo>
                    <a:lnTo>
                      <a:pt x="0" y="73"/>
                    </a:lnTo>
                    <a:lnTo>
                      <a:pt x="9" y="29"/>
                    </a:lnTo>
                    <a:lnTo>
                      <a:pt x="26" y="1"/>
                    </a:lnTo>
                    <a:lnTo>
                      <a:pt x="50" y="0"/>
                    </a:lnTo>
                    <a:lnTo>
                      <a:pt x="87" y="25"/>
                    </a:lnTo>
                    <a:lnTo>
                      <a:pt x="91" y="59"/>
                    </a:lnTo>
                    <a:lnTo>
                      <a:pt x="84" y="82"/>
                    </a:lnTo>
                    <a:lnTo>
                      <a:pt x="55" y="106"/>
                    </a:lnTo>
                    <a:lnTo>
                      <a:pt x="24" y="102"/>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71" name="Freeform 33">
                <a:extLst>
                  <a:ext uri="{FF2B5EF4-FFF2-40B4-BE49-F238E27FC236}">
                    <a16:creationId xmlns:a16="http://schemas.microsoft.com/office/drawing/2014/main" id="{02754AB6-002E-45FB-9C39-67F2BFF190EE}"/>
                  </a:ext>
                </a:extLst>
              </p:cNvPr>
              <p:cNvSpPr>
                <a:spLocks/>
              </p:cNvSpPr>
              <p:nvPr/>
            </p:nvSpPr>
            <p:spPr bwMode="auto">
              <a:xfrm>
                <a:off x="553" y="3482"/>
                <a:ext cx="11" cy="16"/>
              </a:xfrm>
              <a:custGeom>
                <a:avLst/>
                <a:gdLst>
                  <a:gd name="T0" fmla="*/ 1 w 56"/>
                  <a:gd name="T1" fmla="*/ 9 h 78"/>
                  <a:gd name="T2" fmla="*/ 2 w 56"/>
                  <a:gd name="T3" fmla="*/ 7 h 78"/>
                  <a:gd name="T4" fmla="*/ 0 w 56"/>
                  <a:gd name="T5" fmla="*/ 3 h 78"/>
                  <a:gd name="T6" fmla="*/ 3 w 56"/>
                  <a:gd name="T7" fmla="*/ 0 h 78"/>
                  <a:gd name="T8" fmla="*/ 6 w 56"/>
                  <a:gd name="T9" fmla="*/ 3 h 78"/>
                  <a:gd name="T10" fmla="*/ 5 w 56"/>
                  <a:gd name="T11" fmla="*/ 8 h 78"/>
                  <a:gd name="T12" fmla="*/ 1 w 56"/>
                  <a:gd name="T13" fmla="*/ 9 h 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 h="78">
                    <a:moveTo>
                      <a:pt x="24" y="76"/>
                    </a:moveTo>
                    <a:lnTo>
                      <a:pt x="4" y="68"/>
                    </a:lnTo>
                    <a:lnTo>
                      <a:pt x="0" y="47"/>
                    </a:lnTo>
                    <a:lnTo>
                      <a:pt x="7" y="9"/>
                    </a:lnTo>
                    <a:lnTo>
                      <a:pt x="31" y="0"/>
                    </a:lnTo>
                    <a:lnTo>
                      <a:pt x="45" y="11"/>
                    </a:lnTo>
                    <a:lnTo>
                      <a:pt x="55" y="26"/>
                    </a:lnTo>
                    <a:lnTo>
                      <a:pt x="56" y="58"/>
                    </a:lnTo>
                    <a:lnTo>
                      <a:pt x="46" y="78"/>
                    </a:lnTo>
                    <a:lnTo>
                      <a:pt x="24" y="76"/>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72" name="Freeform 33">
                <a:extLst>
                  <a:ext uri="{FF2B5EF4-FFF2-40B4-BE49-F238E27FC236}">
                    <a16:creationId xmlns:a16="http://schemas.microsoft.com/office/drawing/2014/main" id="{3FE4421E-6B47-4F7C-8EEA-9767598AA766}"/>
                  </a:ext>
                </a:extLst>
              </p:cNvPr>
              <p:cNvSpPr>
                <a:spLocks/>
              </p:cNvSpPr>
              <p:nvPr/>
            </p:nvSpPr>
            <p:spPr bwMode="auto">
              <a:xfrm>
                <a:off x="561" y="3521"/>
                <a:ext cx="12" cy="17"/>
              </a:xfrm>
              <a:custGeom>
                <a:avLst/>
                <a:gdLst>
                  <a:gd name="T0" fmla="*/ 1 w 60"/>
                  <a:gd name="T1" fmla="*/ 9 h 85"/>
                  <a:gd name="T2" fmla="*/ 2 w 60"/>
                  <a:gd name="T3" fmla="*/ 7 h 85"/>
                  <a:gd name="T4" fmla="*/ 0 w 60"/>
                  <a:gd name="T5" fmla="*/ 3 h 85"/>
                  <a:gd name="T6" fmla="*/ 3 w 60"/>
                  <a:gd name="T7" fmla="*/ 0 h 85"/>
                  <a:gd name="T8" fmla="*/ 6 w 60"/>
                  <a:gd name="T9" fmla="*/ 3 h 85"/>
                  <a:gd name="T10" fmla="*/ 5 w 60"/>
                  <a:gd name="T11" fmla="*/ 8 h 85"/>
                  <a:gd name="T12" fmla="*/ 1 w 60"/>
                  <a:gd name="T13" fmla="*/ 9 h 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 h="85">
                    <a:moveTo>
                      <a:pt x="22" y="85"/>
                    </a:moveTo>
                    <a:lnTo>
                      <a:pt x="1" y="74"/>
                    </a:lnTo>
                    <a:lnTo>
                      <a:pt x="0" y="47"/>
                    </a:lnTo>
                    <a:lnTo>
                      <a:pt x="3" y="19"/>
                    </a:lnTo>
                    <a:lnTo>
                      <a:pt x="31" y="0"/>
                    </a:lnTo>
                    <a:lnTo>
                      <a:pt x="52" y="18"/>
                    </a:lnTo>
                    <a:lnTo>
                      <a:pt x="60" y="42"/>
                    </a:lnTo>
                    <a:lnTo>
                      <a:pt x="58" y="67"/>
                    </a:lnTo>
                    <a:lnTo>
                      <a:pt x="46" y="78"/>
                    </a:lnTo>
                    <a:lnTo>
                      <a:pt x="22" y="85"/>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73" name="Freeform 33">
                <a:extLst>
                  <a:ext uri="{FF2B5EF4-FFF2-40B4-BE49-F238E27FC236}">
                    <a16:creationId xmlns:a16="http://schemas.microsoft.com/office/drawing/2014/main" id="{6AE21AB4-9F3D-41D6-84F3-340B938D57B0}"/>
                  </a:ext>
                </a:extLst>
              </p:cNvPr>
              <p:cNvSpPr>
                <a:spLocks/>
              </p:cNvSpPr>
              <p:nvPr/>
            </p:nvSpPr>
            <p:spPr bwMode="auto">
              <a:xfrm>
                <a:off x="660" y="3454"/>
                <a:ext cx="12" cy="15"/>
              </a:xfrm>
              <a:custGeom>
                <a:avLst/>
                <a:gdLst>
                  <a:gd name="T0" fmla="*/ 1 w 60"/>
                  <a:gd name="T1" fmla="*/ 9 h 72"/>
                  <a:gd name="T2" fmla="*/ 2 w 60"/>
                  <a:gd name="T3" fmla="*/ 7 h 72"/>
                  <a:gd name="T4" fmla="*/ 0 w 60"/>
                  <a:gd name="T5" fmla="*/ 3 h 72"/>
                  <a:gd name="T6" fmla="*/ 3 w 60"/>
                  <a:gd name="T7" fmla="*/ 0 h 72"/>
                  <a:gd name="T8" fmla="*/ 6 w 60"/>
                  <a:gd name="T9" fmla="*/ 3 h 72"/>
                  <a:gd name="T10" fmla="*/ 5 w 60"/>
                  <a:gd name="T11" fmla="*/ 8 h 72"/>
                  <a:gd name="T12" fmla="*/ 1 w 60"/>
                  <a:gd name="T13" fmla="*/ 9 h 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 h="72">
                    <a:moveTo>
                      <a:pt x="27" y="72"/>
                    </a:moveTo>
                    <a:lnTo>
                      <a:pt x="7" y="62"/>
                    </a:lnTo>
                    <a:lnTo>
                      <a:pt x="0" y="38"/>
                    </a:lnTo>
                    <a:lnTo>
                      <a:pt x="3" y="10"/>
                    </a:lnTo>
                    <a:lnTo>
                      <a:pt x="33" y="0"/>
                    </a:lnTo>
                    <a:lnTo>
                      <a:pt x="52" y="9"/>
                    </a:lnTo>
                    <a:lnTo>
                      <a:pt x="60" y="33"/>
                    </a:lnTo>
                    <a:lnTo>
                      <a:pt x="58" y="58"/>
                    </a:lnTo>
                    <a:lnTo>
                      <a:pt x="46" y="69"/>
                    </a:lnTo>
                    <a:lnTo>
                      <a:pt x="27" y="72"/>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74" name="Freeform 33">
                <a:extLst>
                  <a:ext uri="{FF2B5EF4-FFF2-40B4-BE49-F238E27FC236}">
                    <a16:creationId xmlns:a16="http://schemas.microsoft.com/office/drawing/2014/main" id="{E5924B79-3DE8-423B-B1F7-313BAFB7FD46}"/>
                  </a:ext>
                </a:extLst>
              </p:cNvPr>
              <p:cNvSpPr>
                <a:spLocks/>
              </p:cNvSpPr>
              <p:nvPr/>
            </p:nvSpPr>
            <p:spPr bwMode="auto">
              <a:xfrm>
                <a:off x="575" y="3509"/>
                <a:ext cx="11" cy="12"/>
              </a:xfrm>
              <a:custGeom>
                <a:avLst/>
                <a:gdLst>
                  <a:gd name="T0" fmla="*/ 1 w 58"/>
                  <a:gd name="T1" fmla="*/ 8 h 63"/>
                  <a:gd name="T2" fmla="*/ 2 w 58"/>
                  <a:gd name="T3" fmla="*/ 6 h 63"/>
                  <a:gd name="T4" fmla="*/ 0 w 58"/>
                  <a:gd name="T5" fmla="*/ 2 h 63"/>
                  <a:gd name="T6" fmla="*/ 3 w 58"/>
                  <a:gd name="T7" fmla="*/ 0 h 63"/>
                  <a:gd name="T8" fmla="*/ 6 w 58"/>
                  <a:gd name="T9" fmla="*/ 3 h 63"/>
                  <a:gd name="T10" fmla="*/ 5 w 58"/>
                  <a:gd name="T11" fmla="*/ 8 h 63"/>
                  <a:gd name="T12" fmla="*/ 1 w 58"/>
                  <a:gd name="T13" fmla="*/ 8 h 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 h="63">
                    <a:moveTo>
                      <a:pt x="24" y="61"/>
                    </a:moveTo>
                    <a:lnTo>
                      <a:pt x="4" y="53"/>
                    </a:lnTo>
                    <a:lnTo>
                      <a:pt x="0" y="32"/>
                    </a:lnTo>
                    <a:lnTo>
                      <a:pt x="11" y="10"/>
                    </a:lnTo>
                    <a:lnTo>
                      <a:pt x="26" y="0"/>
                    </a:lnTo>
                    <a:lnTo>
                      <a:pt x="47" y="1"/>
                    </a:lnTo>
                    <a:lnTo>
                      <a:pt x="58" y="16"/>
                    </a:lnTo>
                    <a:lnTo>
                      <a:pt x="56" y="43"/>
                    </a:lnTo>
                    <a:lnTo>
                      <a:pt x="46" y="63"/>
                    </a:lnTo>
                    <a:lnTo>
                      <a:pt x="24" y="61"/>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75" name="Freeform 33">
                <a:extLst>
                  <a:ext uri="{FF2B5EF4-FFF2-40B4-BE49-F238E27FC236}">
                    <a16:creationId xmlns:a16="http://schemas.microsoft.com/office/drawing/2014/main" id="{41F958C3-AC62-4266-81AB-03227ABE5C2F}"/>
                  </a:ext>
                </a:extLst>
              </p:cNvPr>
              <p:cNvSpPr>
                <a:spLocks/>
              </p:cNvSpPr>
              <p:nvPr/>
            </p:nvSpPr>
            <p:spPr bwMode="auto">
              <a:xfrm>
                <a:off x="528" y="3412"/>
                <a:ext cx="12" cy="14"/>
              </a:xfrm>
              <a:custGeom>
                <a:avLst/>
                <a:gdLst>
                  <a:gd name="T0" fmla="*/ 1 w 60"/>
                  <a:gd name="T1" fmla="*/ 8 h 72"/>
                  <a:gd name="T2" fmla="*/ 2 w 60"/>
                  <a:gd name="T3" fmla="*/ 6 h 72"/>
                  <a:gd name="T4" fmla="*/ 0 w 60"/>
                  <a:gd name="T5" fmla="*/ 3 h 72"/>
                  <a:gd name="T6" fmla="*/ 3 w 60"/>
                  <a:gd name="T7" fmla="*/ 0 h 72"/>
                  <a:gd name="T8" fmla="*/ 6 w 60"/>
                  <a:gd name="T9" fmla="*/ 3 h 72"/>
                  <a:gd name="T10" fmla="*/ 5 w 60"/>
                  <a:gd name="T11" fmla="*/ 8 h 72"/>
                  <a:gd name="T12" fmla="*/ 1 w 60"/>
                  <a:gd name="T13" fmla="*/ 8 h 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 h="72">
                    <a:moveTo>
                      <a:pt x="16" y="68"/>
                    </a:moveTo>
                    <a:lnTo>
                      <a:pt x="4" y="53"/>
                    </a:lnTo>
                    <a:lnTo>
                      <a:pt x="0" y="32"/>
                    </a:lnTo>
                    <a:lnTo>
                      <a:pt x="1" y="11"/>
                    </a:lnTo>
                    <a:lnTo>
                      <a:pt x="26" y="0"/>
                    </a:lnTo>
                    <a:lnTo>
                      <a:pt x="47" y="1"/>
                    </a:lnTo>
                    <a:lnTo>
                      <a:pt x="60" y="18"/>
                    </a:lnTo>
                    <a:lnTo>
                      <a:pt x="58" y="60"/>
                    </a:lnTo>
                    <a:lnTo>
                      <a:pt x="40" y="72"/>
                    </a:lnTo>
                    <a:lnTo>
                      <a:pt x="16" y="68"/>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76" name="Freeform 33">
                <a:extLst>
                  <a:ext uri="{FF2B5EF4-FFF2-40B4-BE49-F238E27FC236}">
                    <a16:creationId xmlns:a16="http://schemas.microsoft.com/office/drawing/2014/main" id="{779181C3-B022-4C96-8972-DA311B901076}"/>
                  </a:ext>
                </a:extLst>
              </p:cNvPr>
              <p:cNvSpPr>
                <a:spLocks/>
              </p:cNvSpPr>
              <p:nvPr/>
            </p:nvSpPr>
            <p:spPr bwMode="auto">
              <a:xfrm>
                <a:off x="603" y="3524"/>
                <a:ext cx="11" cy="13"/>
              </a:xfrm>
              <a:custGeom>
                <a:avLst/>
                <a:gdLst>
                  <a:gd name="T0" fmla="*/ 1 w 58"/>
                  <a:gd name="T1" fmla="*/ 9 h 63"/>
                  <a:gd name="T2" fmla="*/ 2 w 58"/>
                  <a:gd name="T3" fmla="*/ 7 h 63"/>
                  <a:gd name="T4" fmla="*/ 0 w 58"/>
                  <a:gd name="T5" fmla="*/ 3 h 63"/>
                  <a:gd name="T6" fmla="*/ 3 w 58"/>
                  <a:gd name="T7" fmla="*/ 0 h 63"/>
                  <a:gd name="T8" fmla="*/ 6 w 58"/>
                  <a:gd name="T9" fmla="*/ 3 h 63"/>
                  <a:gd name="T10" fmla="*/ 5 w 58"/>
                  <a:gd name="T11" fmla="*/ 8 h 63"/>
                  <a:gd name="T12" fmla="*/ 1 w 58"/>
                  <a:gd name="T13" fmla="*/ 9 h 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 h="63">
                    <a:moveTo>
                      <a:pt x="24" y="61"/>
                    </a:moveTo>
                    <a:lnTo>
                      <a:pt x="4" y="53"/>
                    </a:lnTo>
                    <a:lnTo>
                      <a:pt x="0" y="32"/>
                    </a:lnTo>
                    <a:lnTo>
                      <a:pt x="11" y="10"/>
                    </a:lnTo>
                    <a:lnTo>
                      <a:pt x="26" y="0"/>
                    </a:lnTo>
                    <a:lnTo>
                      <a:pt x="47" y="1"/>
                    </a:lnTo>
                    <a:lnTo>
                      <a:pt x="58" y="16"/>
                    </a:lnTo>
                    <a:lnTo>
                      <a:pt x="56" y="43"/>
                    </a:lnTo>
                    <a:lnTo>
                      <a:pt x="46" y="63"/>
                    </a:lnTo>
                    <a:lnTo>
                      <a:pt x="24" y="61"/>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77" name="Freeform 33">
                <a:extLst>
                  <a:ext uri="{FF2B5EF4-FFF2-40B4-BE49-F238E27FC236}">
                    <a16:creationId xmlns:a16="http://schemas.microsoft.com/office/drawing/2014/main" id="{DE644ED5-DA95-47A4-AA50-EB2F0FA0442C}"/>
                  </a:ext>
                </a:extLst>
              </p:cNvPr>
              <p:cNvSpPr>
                <a:spLocks/>
              </p:cNvSpPr>
              <p:nvPr/>
            </p:nvSpPr>
            <p:spPr bwMode="auto">
              <a:xfrm>
                <a:off x="626" y="3429"/>
                <a:ext cx="12" cy="12"/>
              </a:xfrm>
              <a:custGeom>
                <a:avLst/>
                <a:gdLst>
                  <a:gd name="T0" fmla="*/ 1 w 58"/>
                  <a:gd name="T1" fmla="*/ 8 h 63"/>
                  <a:gd name="T2" fmla="*/ 2 w 58"/>
                  <a:gd name="T3" fmla="*/ 6 h 63"/>
                  <a:gd name="T4" fmla="*/ 0 w 58"/>
                  <a:gd name="T5" fmla="*/ 2 h 63"/>
                  <a:gd name="T6" fmla="*/ 3 w 58"/>
                  <a:gd name="T7" fmla="*/ 0 h 63"/>
                  <a:gd name="T8" fmla="*/ 6 w 58"/>
                  <a:gd name="T9" fmla="*/ 3 h 63"/>
                  <a:gd name="T10" fmla="*/ 5 w 58"/>
                  <a:gd name="T11" fmla="*/ 8 h 63"/>
                  <a:gd name="T12" fmla="*/ 1 w 58"/>
                  <a:gd name="T13" fmla="*/ 8 h 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 h="63">
                    <a:moveTo>
                      <a:pt x="24" y="61"/>
                    </a:moveTo>
                    <a:lnTo>
                      <a:pt x="4" y="53"/>
                    </a:lnTo>
                    <a:lnTo>
                      <a:pt x="0" y="32"/>
                    </a:lnTo>
                    <a:lnTo>
                      <a:pt x="11" y="10"/>
                    </a:lnTo>
                    <a:lnTo>
                      <a:pt x="26" y="0"/>
                    </a:lnTo>
                    <a:lnTo>
                      <a:pt x="47" y="1"/>
                    </a:lnTo>
                    <a:lnTo>
                      <a:pt x="58" y="16"/>
                    </a:lnTo>
                    <a:lnTo>
                      <a:pt x="56" y="43"/>
                    </a:lnTo>
                    <a:lnTo>
                      <a:pt x="46" y="63"/>
                    </a:lnTo>
                    <a:lnTo>
                      <a:pt x="24" y="61"/>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78" name="Freeform 33">
                <a:extLst>
                  <a:ext uri="{FF2B5EF4-FFF2-40B4-BE49-F238E27FC236}">
                    <a16:creationId xmlns:a16="http://schemas.microsoft.com/office/drawing/2014/main" id="{5DCDFFC1-D7FE-417F-B83B-C9F358DC7A4F}"/>
                  </a:ext>
                </a:extLst>
              </p:cNvPr>
              <p:cNvSpPr>
                <a:spLocks/>
              </p:cNvSpPr>
              <p:nvPr/>
            </p:nvSpPr>
            <p:spPr bwMode="auto">
              <a:xfrm>
                <a:off x="507" y="3440"/>
                <a:ext cx="11" cy="12"/>
              </a:xfrm>
              <a:custGeom>
                <a:avLst/>
                <a:gdLst>
                  <a:gd name="T0" fmla="*/ 1 w 55"/>
                  <a:gd name="T1" fmla="*/ 8 h 63"/>
                  <a:gd name="T2" fmla="*/ 2 w 55"/>
                  <a:gd name="T3" fmla="*/ 6 h 63"/>
                  <a:gd name="T4" fmla="*/ 0 w 55"/>
                  <a:gd name="T5" fmla="*/ 2 h 63"/>
                  <a:gd name="T6" fmla="*/ 3 w 55"/>
                  <a:gd name="T7" fmla="*/ 0 h 63"/>
                  <a:gd name="T8" fmla="*/ 6 w 55"/>
                  <a:gd name="T9" fmla="*/ 3 h 63"/>
                  <a:gd name="T10" fmla="*/ 5 w 55"/>
                  <a:gd name="T11" fmla="*/ 8 h 63"/>
                  <a:gd name="T12" fmla="*/ 1 w 55"/>
                  <a:gd name="T13" fmla="*/ 8 h 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5" h="63">
                    <a:moveTo>
                      <a:pt x="24" y="61"/>
                    </a:moveTo>
                    <a:lnTo>
                      <a:pt x="4" y="53"/>
                    </a:lnTo>
                    <a:lnTo>
                      <a:pt x="0" y="32"/>
                    </a:lnTo>
                    <a:lnTo>
                      <a:pt x="11" y="10"/>
                    </a:lnTo>
                    <a:lnTo>
                      <a:pt x="26" y="0"/>
                    </a:lnTo>
                    <a:lnTo>
                      <a:pt x="43" y="5"/>
                    </a:lnTo>
                    <a:lnTo>
                      <a:pt x="51" y="24"/>
                    </a:lnTo>
                    <a:lnTo>
                      <a:pt x="55" y="44"/>
                    </a:lnTo>
                    <a:lnTo>
                      <a:pt x="46" y="63"/>
                    </a:lnTo>
                    <a:lnTo>
                      <a:pt x="24" y="61"/>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79" name="Freeform 33">
                <a:extLst>
                  <a:ext uri="{FF2B5EF4-FFF2-40B4-BE49-F238E27FC236}">
                    <a16:creationId xmlns:a16="http://schemas.microsoft.com/office/drawing/2014/main" id="{C3C10D7B-636A-4FC8-95F4-626106AE0A0D}"/>
                  </a:ext>
                </a:extLst>
              </p:cNvPr>
              <p:cNvSpPr>
                <a:spLocks/>
              </p:cNvSpPr>
              <p:nvPr/>
            </p:nvSpPr>
            <p:spPr bwMode="auto">
              <a:xfrm>
                <a:off x="603" y="3564"/>
                <a:ext cx="15" cy="14"/>
              </a:xfrm>
              <a:custGeom>
                <a:avLst/>
                <a:gdLst>
                  <a:gd name="T0" fmla="*/ 1 w 75"/>
                  <a:gd name="T1" fmla="*/ 8 h 73"/>
                  <a:gd name="T2" fmla="*/ 2 w 75"/>
                  <a:gd name="T3" fmla="*/ 6 h 73"/>
                  <a:gd name="T4" fmla="*/ 0 w 75"/>
                  <a:gd name="T5" fmla="*/ 2 h 73"/>
                  <a:gd name="T6" fmla="*/ 3 w 75"/>
                  <a:gd name="T7" fmla="*/ 0 h 73"/>
                  <a:gd name="T8" fmla="*/ 6 w 75"/>
                  <a:gd name="T9" fmla="*/ 3 h 73"/>
                  <a:gd name="T10" fmla="*/ 5 w 75"/>
                  <a:gd name="T11" fmla="*/ 8 h 73"/>
                  <a:gd name="T12" fmla="*/ 1 w 75"/>
                  <a:gd name="T13" fmla="*/ 8 h 7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5" h="73">
                    <a:moveTo>
                      <a:pt x="21" y="73"/>
                    </a:moveTo>
                    <a:lnTo>
                      <a:pt x="3" y="55"/>
                    </a:lnTo>
                    <a:lnTo>
                      <a:pt x="0" y="27"/>
                    </a:lnTo>
                    <a:lnTo>
                      <a:pt x="18" y="0"/>
                    </a:lnTo>
                    <a:lnTo>
                      <a:pt x="43" y="1"/>
                    </a:lnTo>
                    <a:lnTo>
                      <a:pt x="64" y="2"/>
                    </a:lnTo>
                    <a:lnTo>
                      <a:pt x="75" y="17"/>
                    </a:lnTo>
                    <a:lnTo>
                      <a:pt x="73" y="44"/>
                    </a:lnTo>
                    <a:lnTo>
                      <a:pt x="46" y="73"/>
                    </a:lnTo>
                    <a:lnTo>
                      <a:pt x="21" y="73"/>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80" name="Freeform 33">
                <a:extLst>
                  <a:ext uri="{FF2B5EF4-FFF2-40B4-BE49-F238E27FC236}">
                    <a16:creationId xmlns:a16="http://schemas.microsoft.com/office/drawing/2014/main" id="{ACAE0722-404C-43A2-A390-1AC5CDD0A458}"/>
                  </a:ext>
                </a:extLst>
              </p:cNvPr>
              <p:cNvSpPr>
                <a:spLocks/>
              </p:cNvSpPr>
              <p:nvPr/>
            </p:nvSpPr>
            <p:spPr bwMode="auto">
              <a:xfrm>
                <a:off x="558" y="3603"/>
                <a:ext cx="13" cy="17"/>
              </a:xfrm>
              <a:custGeom>
                <a:avLst/>
                <a:gdLst>
                  <a:gd name="T0" fmla="*/ 1 w 65"/>
                  <a:gd name="T1" fmla="*/ 9 h 82"/>
                  <a:gd name="T2" fmla="*/ 2 w 65"/>
                  <a:gd name="T3" fmla="*/ 7 h 82"/>
                  <a:gd name="T4" fmla="*/ 0 w 65"/>
                  <a:gd name="T5" fmla="*/ 3 h 82"/>
                  <a:gd name="T6" fmla="*/ 3 w 65"/>
                  <a:gd name="T7" fmla="*/ 0 h 82"/>
                  <a:gd name="T8" fmla="*/ 6 w 65"/>
                  <a:gd name="T9" fmla="*/ 3 h 82"/>
                  <a:gd name="T10" fmla="*/ 5 w 65"/>
                  <a:gd name="T11" fmla="*/ 8 h 82"/>
                  <a:gd name="T12" fmla="*/ 1 w 65"/>
                  <a:gd name="T13" fmla="*/ 9 h 8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5" h="82">
                    <a:moveTo>
                      <a:pt x="12" y="82"/>
                    </a:moveTo>
                    <a:lnTo>
                      <a:pt x="0" y="61"/>
                    </a:lnTo>
                    <a:lnTo>
                      <a:pt x="7" y="32"/>
                    </a:lnTo>
                    <a:lnTo>
                      <a:pt x="18" y="10"/>
                    </a:lnTo>
                    <a:lnTo>
                      <a:pt x="33" y="0"/>
                    </a:lnTo>
                    <a:lnTo>
                      <a:pt x="54" y="1"/>
                    </a:lnTo>
                    <a:lnTo>
                      <a:pt x="65" y="16"/>
                    </a:lnTo>
                    <a:lnTo>
                      <a:pt x="57" y="46"/>
                    </a:lnTo>
                    <a:lnTo>
                      <a:pt x="37" y="76"/>
                    </a:lnTo>
                    <a:lnTo>
                      <a:pt x="12" y="82"/>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81" name="Freeform 33">
                <a:extLst>
                  <a:ext uri="{FF2B5EF4-FFF2-40B4-BE49-F238E27FC236}">
                    <a16:creationId xmlns:a16="http://schemas.microsoft.com/office/drawing/2014/main" id="{2B11C23F-F4D5-4D11-B57F-7DA4F7E55709}"/>
                  </a:ext>
                </a:extLst>
              </p:cNvPr>
              <p:cNvSpPr>
                <a:spLocks/>
              </p:cNvSpPr>
              <p:nvPr/>
            </p:nvSpPr>
            <p:spPr bwMode="auto">
              <a:xfrm>
                <a:off x="638" y="3806"/>
                <a:ext cx="15" cy="19"/>
              </a:xfrm>
              <a:custGeom>
                <a:avLst/>
                <a:gdLst>
                  <a:gd name="T0" fmla="*/ 1 w 73"/>
                  <a:gd name="T1" fmla="*/ 9 h 93"/>
                  <a:gd name="T2" fmla="*/ 2 w 73"/>
                  <a:gd name="T3" fmla="*/ 7 h 93"/>
                  <a:gd name="T4" fmla="*/ 0 w 73"/>
                  <a:gd name="T5" fmla="*/ 3 h 93"/>
                  <a:gd name="T6" fmla="*/ 3 w 73"/>
                  <a:gd name="T7" fmla="*/ 0 h 93"/>
                  <a:gd name="T8" fmla="*/ 6 w 73"/>
                  <a:gd name="T9" fmla="*/ 3 h 93"/>
                  <a:gd name="T10" fmla="*/ 5 w 73"/>
                  <a:gd name="T11" fmla="*/ 8 h 93"/>
                  <a:gd name="T12" fmla="*/ 1 w 73"/>
                  <a:gd name="T13" fmla="*/ 9 h 9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93">
                    <a:moveTo>
                      <a:pt x="22" y="90"/>
                    </a:moveTo>
                    <a:lnTo>
                      <a:pt x="0" y="72"/>
                    </a:lnTo>
                    <a:lnTo>
                      <a:pt x="1" y="39"/>
                    </a:lnTo>
                    <a:lnTo>
                      <a:pt x="12" y="14"/>
                    </a:lnTo>
                    <a:lnTo>
                      <a:pt x="30" y="0"/>
                    </a:lnTo>
                    <a:lnTo>
                      <a:pt x="54" y="0"/>
                    </a:lnTo>
                    <a:lnTo>
                      <a:pt x="67" y="18"/>
                    </a:lnTo>
                    <a:lnTo>
                      <a:pt x="73" y="42"/>
                    </a:lnTo>
                    <a:lnTo>
                      <a:pt x="70" y="77"/>
                    </a:lnTo>
                    <a:lnTo>
                      <a:pt x="51" y="93"/>
                    </a:lnTo>
                    <a:lnTo>
                      <a:pt x="22" y="90"/>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82" name="Freeform 33">
                <a:extLst>
                  <a:ext uri="{FF2B5EF4-FFF2-40B4-BE49-F238E27FC236}">
                    <a16:creationId xmlns:a16="http://schemas.microsoft.com/office/drawing/2014/main" id="{01703D52-F262-4FE9-94A2-30C73B712896}"/>
                  </a:ext>
                </a:extLst>
              </p:cNvPr>
              <p:cNvSpPr>
                <a:spLocks/>
              </p:cNvSpPr>
              <p:nvPr/>
            </p:nvSpPr>
            <p:spPr bwMode="auto">
              <a:xfrm>
                <a:off x="718" y="3609"/>
                <a:ext cx="12" cy="13"/>
              </a:xfrm>
              <a:custGeom>
                <a:avLst/>
                <a:gdLst>
                  <a:gd name="T0" fmla="*/ 1 w 58"/>
                  <a:gd name="T1" fmla="*/ 9 h 63"/>
                  <a:gd name="T2" fmla="*/ 2 w 58"/>
                  <a:gd name="T3" fmla="*/ 7 h 63"/>
                  <a:gd name="T4" fmla="*/ 0 w 58"/>
                  <a:gd name="T5" fmla="*/ 3 h 63"/>
                  <a:gd name="T6" fmla="*/ 3 w 58"/>
                  <a:gd name="T7" fmla="*/ 0 h 63"/>
                  <a:gd name="T8" fmla="*/ 6 w 58"/>
                  <a:gd name="T9" fmla="*/ 3 h 63"/>
                  <a:gd name="T10" fmla="*/ 5 w 58"/>
                  <a:gd name="T11" fmla="*/ 8 h 63"/>
                  <a:gd name="T12" fmla="*/ 1 w 58"/>
                  <a:gd name="T13" fmla="*/ 9 h 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 h="63">
                    <a:moveTo>
                      <a:pt x="24" y="61"/>
                    </a:moveTo>
                    <a:lnTo>
                      <a:pt x="4" y="53"/>
                    </a:lnTo>
                    <a:lnTo>
                      <a:pt x="0" y="32"/>
                    </a:lnTo>
                    <a:lnTo>
                      <a:pt x="11" y="10"/>
                    </a:lnTo>
                    <a:lnTo>
                      <a:pt x="26" y="0"/>
                    </a:lnTo>
                    <a:lnTo>
                      <a:pt x="47" y="1"/>
                    </a:lnTo>
                    <a:lnTo>
                      <a:pt x="58" y="16"/>
                    </a:lnTo>
                    <a:lnTo>
                      <a:pt x="56" y="43"/>
                    </a:lnTo>
                    <a:lnTo>
                      <a:pt x="46" y="63"/>
                    </a:lnTo>
                    <a:lnTo>
                      <a:pt x="24" y="61"/>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grpSp>
        <p:sp>
          <p:nvSpPr>
            <p:cNvPr id="357" name="Freeform 72">
              <a:extLst>
                <a:ext uri="{FF2B5EF4-FFF2-40B4-BE49-F238E27FC236}">
                  <a16:creationId xmlns:a16="http://schemas.microsoft.com/office/drawing/2014/main" id="{D5447A08-6B41-4627-9611-6135A010D9E4}"/>
                </a:ext>
              </a:extLst>
            </p:cNvPr>
            <p:cNvSpPr>
              <a:spLocks/>
            </p:cNvSpPr>
            <p:nvPr/>
          </p:nvSpPr>
          <p:spPr bwMode="auto">
            <a:xfrm>
              <a:off x="3518088" y="2412625"/>
              <a:ext cx="42863" cy="38100"/>
            </a:xfrm>
            <a:custGeom>
              <a:avLst/>
              <a:gdLst>
                <a:gd name="T0" fmla="*/ 25 w 135"/>
                <a:gd name="T1" fmla="*/ 10 h 117"/>
                <a:gd name="T2" fmla="*/ 23 w 135"/>
                <a:gd name="T3" fmla="*/ 7 h 117"/>
                <a:gd name="T4" fmla="*/ 22 w 135"/>
                <a:gd name="T5" fmla="*/ 3 h 117"/>
                <a:gd name="T6" fmla="*/ 17 w 135"/>
                <a:gd name="T7" fmla="*/ 5 h 117"/>
                <a:gd name="T8" fmla="*/ 18 w 135"/>
                <a:gd name="T9" fmla="*/ 2 h 117"/>
                <a:gd name="T10" fmla="*/ 14 w 135"/>
                <a:gd name="T11" fmla="*/ 0 h 117"/>
                <a:gd name="T12" fmla="*/ 11 w 135"/>
                <a:gd name="T13" fmla="*/ 4 h 117"/>
                <a:gd name="T14" fmla="*/ 7 w 135"/>
                <a:gd name="T15" fmla="*/ 4 h 117"/>
                <a:gd name="T16" fmla="*/ 3 w 135"/>
                <a:gd name="T17" fmla="*/ 5 h 117"/>
                <a:gd name="T18" fmla="*/ 0 w 135"/>
                <a:gd name="T19" fmla="*/ 6 h 117"/>
                <a:gd name="T20" fmla="*/ 0 w 135"/>
                <a:gd name="T21" fmla="*/ 12 h 117"/>
                <a:gd name="T22" fmla="*/ 4 w 135"/>
                <a:gd name="T23" fmla="*/ 12 h 117"/>
                <a:gd name="T24" fmla="*/ 7 w 135"/>
                <a:gd name="T25" fmla="*/ 12 h 117"/>
                <a:gd name="T26" fmla="*/ 8 w 135"/>
                <a:gd name="T27" fmla="*/ 15 h 117"/>
                <a:gd name="T28" fmla="*/ 10 w 135"/>
                <a:gd name="T29" fmla="*/ 21 h 117"/>
                <a:gd name="T30" fmla="*/ 12 w 135"/>
                <a:gd name="T31" fmla="*/ 23 h 117"/>
                <a:gd name="T32" fmla="*/ 18 w 135"/>
                <a:gd name="T33" fmla="*/ 24 h 117"/>
                <a:gd name="T34" fmla="*/ 24 w 135"/>
                <a:gd name="T35" fmla="*/ 23 h 117"/>
                <a:gd name="T36" fmla="*/ 26 w 135"/>
                <a:gd name="T37" fmla="*/ 19 h 117"/>
                <a:gd name="T38" fmla="*/ 27 w 135"/>
                <a:gd name="T39" fmla="*/ 15 h 117"/>
                <a:gd name="T40" fmla="*/ 25 w 135"/>
                <a:gd name="T41" fmla="*/ 10 h 1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5" h="117">
                  <a:moveTo>
                    <a:pt x="127" y="51"/>
                  </a:moveTo>
                  <a:lnTo>
                    <a:pt x="114" y="35"/>
                  </a:lnTo>
                  <a:lnTo>
                    <a:pt x="111" y="15"/>
                  </a:lnTo>
                  <a:lnTo>
                    <a:pt x="85" y="24"/>
                  </a:lnTo>
                  <a:lnTo>
                    <a:pt x="88" y="8"/>
                  </a:lnTo>
                  <a:lnTo>
                    <a:pt x="69" y="0"/>
                  </a:lnTo>
                  <a:lnTo>
                    <a:pt x="57" y="18"/>
                  </a:lnTo>
                  <a:lnTo>
                    <a:pt x="36" y="20"/>
                  </a:lnTo>
                  <a:lnTo>
                    <a:pt x="16" y="24"/>
                  </a:lnTo>
                  <a:lnTo>
                    <a:pt x="0" y="30"/>
                  </a:lnTo>
                  <a:lnTo>
                    <a:pt x="1" y="57"/>
                  </a:lnTo>
                  <a:lnTo>
                    <a:pt x="18" y="60"/>
                  </a:lnTo>
                  <a:lnTo>
                    <a:pt x="33" y="57"/>
                  </a:lnTo>
                  <a:lnTo>
                    <a:pt x="42" y="75"/>
                  </a:lnTo>
                  <a:lnTo>
                    <a:pt x="50" y="102"/>
                  </a:lnTo>
                  <a:lnTo>
                    <a:pt x="61" y="111"/>
                  </a:lnTo>
                  <a:lnTo>
                    <a:pt x="88" y="117"/>
                  </a:lnTo>
                  <a:lnTo>
                    <a:pt x="121" y="114"/>
                  </a:lnTo>
                  <a:lnTo>
                    <a:pt x="130" y="92"/>
                  </a:lnTo>
                  <a:lnTo>
                    <a:pt x="135" y="74"/>
                  </a:lnTo>
                  <a:lnTo>
                    <a:pt x="127" y="51"/>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grpSp>
          <p:nvGrpSpPr>
            <p:cNvPr id="358" name="Group 78">
              <a:extLst>
                <a:ext uri="{FF2B5EF4-FFF2-40B4-BE49-F238E27FC236}">
                  <a16:creationId xmlns:a16="http://schemas.microsoft.com/office/drawing/2014/main" id="{01555CD0-F38D-4EAC-AA75-13B8E463367F}"/>
                </a:ext>
              </a:extLst>
            </p:cNvPr>
            <p:cNvGrpSpPr>
              <a:grpSpLocks/>
            </p:cNvGrpSpPr>
            <p:nvPr/>
          </p:nvGrpSpPr>
          <p:grpSpPr bwMode="auto">
            <a:xfrm>
              <a:off x="2873563" y="4239838"/>
              <a:ext cx="53975" cy="57150"/>
              <a:chOff x="7728" y="10782"/>
              <a:chExt cx="2776" cy="2978"/>
            </a:xfrm>
          </p:grpSpPr>
          <p:sp>
            <p:nvSpPr>
              <p:cNvPr id="366" name="Freeform 79">
                <a:extLst>
                  <a:ext uri="{FF2B5EF4-FFF2-40B4-BE49-F238E27FC236}">
                    <a16:creationId xmlns:a16="http://schemas.microsoft.com/office/drawing/2014/main" id="{06E210AC-8FAE-4073-91D5-451B4D181F3A}"/>
                  </a:ext>
                </a:extLst>
              </p:cNvPr>
              <p:cNvSpPr>
                <a:spLocks/>
              </p:cNvSpPr>
              <p:nvPr/>
            </p:nvSpPr>
            <p:spPr bwMode="auto">
              <a:xfrm>
                <a:off x="7728" y="10800"/>
                <a:ext cx="2776" cy="2960"/>
              </a:xfrm>
              <a:custGeom>
                <a:avLst/>
                <a:gdLst>
                  <a:gd name="T0" fmla="*/ 72 w 2776"/>
                  <a:gd name="T1" fmla="*/ 992 h 2960"/>
                  <a:gd name="T2" fmla="*/ 336 w 2776"/>
                  <a:gd name="T3" fmla="*/ 1144 h 2960"/>
                  <a:gd name="T4" fmla="*/ 432 w 2776"/>
                  <a:gd name="T5" fmla="*/ 1360 h 2960"/>
                  <a:gd name="T6" fmla="*/ 544 w 2776"/>
                  <a:gd name="T7" fmla="*/ 1568 h 2960"/>
                  <a:gd name="T8" fmla="*/ 520 w 2776"/>
                  <a:gd name="T9" fmla="*/ 2000 h 2960"/>
                  <a:gd name="T10" fmla="*/ 520 w 2776"/>
                  <a:gd name="T11" fmla="*/ 2288 h 2960"/>
                  <a:gd name="T12" fmla="*/ 696 w 2776"/>
                  <a:gd name="T13" fmla="*/ 2328 h 2960"/>
                  <a:gd name="T14" fmla="*/ 808 w 2776"/>
                  <a:gd name="T15" fmla="*/ 2448 h 2960"/>
                  <a:gd name="T16" fmla="*/ 968 w 2776"/>
                  <a:gd name="T17" fmla="*/ 2640 h 2960"/>
                  <a:gd name="T18" fmla="*/ 1184 w 2776"/>
                  <a:gd name="T19" fmla="*/ 2808 h 2960"/>
                  <a:gd name="T20" fmla="*/ 1216 w 2776"/>
                  <a:gd name="T21" fmla="*/ 2504 h 2960"/>
                  <a:gd name="T22" fmla="*/ 1544 w 2776"/>
                  <a:gd name="T23" fmla="*/ 2576 h 2960"/>
                  <a:gd name="T24" fmla="*/ 1776 w 2776"/>
                  <a:gd name="T25" fmla="*/ 2728 h 2960"/>
                  <a:gd name="T26" fmla="*/ 2200 w 2776"/>
                  <a:gd name="T27" fmla="*/ 2824 h 2960"/>
                  <a:gd name="T28" fmla="*/ 2504 w 2776"/>
                  <a:gd name="T29" fmla="*/ 2904 h 2960"/>
                  <a:gd name="T30" fmla="*/ 2608 w 2776"/>
                  <a:gd name="T31" fmla="*/ 2680 h 2960"/>
                  <a:gd name="T32" fmla="*/ 2728 w 2776"/>
                  <a:gd name="T33" fmla="*/ 2368 h 2960"/>
                  <a:gd name="T34" fmla="*/ 2776 w 2776"/>
                  <a:gd name="T35" fmla="*/ 2104 h 2960"/>
                  <a:gd name="T36" fmla="*/ 2592 w 2776"/>
                  <a:gd name="T37" fmla="*/ 1968 h 2960"/>
                  <a:gd name="T38" fmla="*/ 2360 w 2776"/>
                  <a:gd name="T39" fmla="*/ 1824 h 2960"/>
                  <a:gd name="T40" fmla="*/ 2120 w 2776"/>
                  <a:gd name="T41" fmla="*/ 1760 h 2960"/>
                  <a:gd name="T42" fmla="*/ 1992 w 2776"/>
                  <a:gd name="T43" fmla="*/ 1904 h 2960"/>
                  <a:gd name="T44" fmla="*/ 1680 w 2776"/>
                  <a:gd name="T45" fmla="*/ 1880 h 2960"/>
                  <a:gd name="T46" fmla="*/ 1664 w 2776"/>
                  <a:gd name="T47" fmla="*/ 2064 h 2960"/>
                  <a:gd name="T48" fmla="*/ 1432 w 2776"/>
                  <a:gd name="T49" fmla="*/ 1824 h 2960"/>
                  <a:gd name="T50" fmla="*/ 1256 w 2776"/>
                  <a:gd name="T51" fmla="*/ 1696 h 2960"/>
                  <a:gd name="T52" fmla="*/ 1184 w 2776"/>
                  <a:gd name="T53" fmla="*/ 1416 h 2960"/>
                  <a:gd name="T54" fmla="*/ 1488 w 2776"/>
                  <a:gd name="T55" fmla="*/ 1272 h 2960"/>
                  <a:gd name="T56" fmla="*/ 1752 w 2776"/>
                  <a:gd name="T57" fmla="*/ 1000 h 2960"/>
                  <a:gd name="T58" fmla="*/ 2000 w 2776"/>
                  <a:gd name="T59" fmla="*/ 824 h 2960"/>
                  <a:gd name="T60" fmla="*/ 2160 w 2776"/>
                  <a:gd name="T61" fmla="*/ 640 h 2960"/>
                  <a:gd name="T62" fmla="*/ 2336 w 2776"/>
                  <a:gd name="T63" fmla="*/ 640 h 2960"/>
                  <a:gd name="T64" fmla="*/ 2152 w 2776"/>
                  <a:gd name="T65" fmla="*/ 528 h 2960"/>
                  <a:gd name="T66" fmla="*/ 1768 w 2776"/>
                  <a:gd name="T67" fmla="*/ 528 h 2960"/>
                  <a:gd name="T68" fmla="*/ 1784 w 2776"/>
                  <a:gd name="T69" fmla="*/ 248 h 2960"/>
                  <a:gd name="T70" fmla="*/ 1624 w 2776"/>
                  <a:gd name="T71" fmla="*/ 64 h 2960"/>
                  <a:gd name="T72" fmla="*/ 1536 w 2776"/>
                  <a:gd name="T73" fmla="*/ 344 h 2960"/>
                  <a:gd name="T74" fmla="*/ 1192 w 2776"/>
                  <a:gd name="T75" fmla="*/ 336 h 2960"/>
                  <a:gd name="T76" fmla="*/ 1104 w 2776"/>
                  <a:gd name="T77" fmla="*/ 680 h 2960"/>
                  <a:gd name="T78" fmla="*/ 528 w 2776"/>
                  <a:gd name="T79" fmla="*/ 656 h 2960"/>
                  <a:gd name="T80" fmla="*/ 328 w 2776"/>
                  <a:gd name="T81" fmla="*/ 728 h 2960"/>
                  <a:gd name="T82" fmla="*/ 72 w 2776"/>
                  <a:gd name="T83" fmla="*/ 720 h 296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776" h="2960">
                    <a:moveTo>
                      <a:pt x="0" y="832"/>
                    </a:moveTo>
                    <a:lnTo>
                      <a:pt x="72" y="992"/>
                    </a:lnTo>
                    <a:lnTo>
                      <a:pt x="184" y="1088"/>
                    </a:lnTo>
                    <a:lnTo>
                      <a:pt x="336" y="1144"/>
                    </a:lnTo>
                    <a:lnTo>
                      <a:pt x="424" y="1256"/>
                    </a:lnTo>
                    <a:lnTo>
                      <a:pt x="432" y="1360"/>
                    </a:lnTo>
                    <a:lnTo>
                      <a:pt x="464" y="1464"/>
                    </a:lnTo>
                    <a:lnTo>
                      <a:pt x="544" y="1568"/>
                    </a:lnTo>
                    <a:lnTo>
                      <a:pt x="584" y="1816"/>
                    </a:lnTo>
                    <a:lnTo>
                      <a:pt x="520" y="2000"/>
                    </a:lnTo>
                    <a:lnTo>
                      <a:pt x="408" y="2184"/>
                    </a:lnTo>
                    <a:lnTo>
                      <a:pt x="520" y="2288"/>
                    </a:lnTo>
                    <a:lnTo>
                      <a:pt x="560" y="2368"/>
                    </a:lnTo>
                    <a:lnTo>
                      <a:pt x="696" y="2328"/>
                    </a:lnTo>
                    <a:lnTo>
                      <a:pt x="800" y="2312"/>
                    </a:lnTo>
                    <a:lnTo>
                      <a:pt x="808" y="2448"/>
                    </a:lnTo>
                    <a:lnTo>
                      <a:pt x="912" y="2496"/>
                    </a:lnTo>
                    <a:lnTo>
                      <a:pt x="968" y="2640"/>
                    </a:lnTo>
                    <a:lnTo>
                      <a:pt x="1072" y="2776"/>
                    </a:lnTo>
                    <a:lnTo>
                      <a:pt x="1184" y="2808"/>
                    </a:lnTo>
                    <a:lnTo>
                      <a:pt x="1192" y="2656"/>
                    </a:lnTo>
                    <a:lnTo>
                      <a:pt x="1216" y="2504"/>
                    </a:lnTo>
                    <a:lnTo>
                      <a:pt x="1392" y="2544"/>
                    </a:lnTo>
                    <a:lnTo>
                      <a:pt x="1544" y="2576"/>
                    </a:lnTo>
                    <a:lnTo>
                      <a:pt x="1704" y="2648"/>
                    </a:lnTo>
                    <a:lnTo>
                      <a:pt x="1776" y="2728"/>
                    </a:lnTo>
                    <a:lnTo>
                      <a:pt x="1960" y="2712"/>
                    </a:lnTo>
                    <a:lnTo>
                      <a:pt x="2200" y="2824"/>
                    </a:lnTo>
                    <a:lnTo>
                      <a:pt x="2392" y="2960"/>
                    </a:lnTo>
                    <a:lnTo>
                      <a:pt x="2504" y="2904"/>
                    </a:lnTo>
                    <a:lnTo>
                      <a:pt x="2504" y="2776"/>
                    </a:lnTo>
                    <a:lnTo>
                      <a:pt x="2608" y="2680"/>
                    </a:lnTo>
                    <a:lnTo>
                      <a:pt x="2712" y="2560"/>
                    </a:lnTo>
                    <a:lnTo>
                      <a:pt x="2728" y="2368"/>
                    </a:lnTo>
                    <a:lnTo>
                      <a:pt x="2768" y="2256"/>
                    </a:lnTo>
                    <a:lnTo>
                      <a:pt x="2776" y="2104"/>
                    </a:lnTo>
                    <a:lnTo>
                      <a:pt x="2664" y="2040"/>
                    </a:lnTo>
                    <a:lnTo>
                      <a:pt x="2592" y="1968"/>
                    </a:lnTo>
                    <a:lnTo>
                      <a:pt x="2424" y="1936"/>
                    </a:lnTo>
                    <a:lnTo>
                      <a:pt x="2360" y="1824"/>
                    </a:lnTo>
                    <a:lnTo>
                      <a:pt x="2320" y="1632"/>
                    </a:lnTo>
                    <a:lnTo>
                      <a:pt x="2120" y="1760"/>
                    </a:lnTo>
                    <a:lnTo>
                      <a:pt x="2192" y="1888"/>
                    </a:lnTo>
                    <a:lnTo>
                      <a:pt x="1992" y="1904"/>
                    </a:lnTo>
                    <a:lnTo>
                      <a:pt x="1816" y="2024"/>
                    </a:lnTo>
                    <a:lnTo>
                      <a:pt x="1680" y="1880"/>
                    </a:lnTo>
                    <a:lnTo>
                      <a:pt x="1576" y="1936"/>
                    </a:lnTo>
                    <a:lnTo>
                      <a:pt x="1664" y="2064"/>
                    </a:lnTo>
                    <a:lnTo>
                      <a:pt x="1552" y="2048"/>
                    </a:lnTo>
                    <a:lnTo>
                      <a:pt x="1432" y="1824"/>
                    </a:lnTo>
                    <a:lnTo>
                      <a:pt x="1296" y="1920"/>
                    </a:lnTo>
                    <a:lnTo>
                      <a:pt x="1256" y="1696"/>
                    </a:lnTo>
                    <a:lnTo>
                      <a:pt x="1200" y="1544"/>
                    </a:lnTo>
                    <a:lnTo>
                      <a:pt x="1184" y="1416"/>
                    </a:lnTo>
                    <a:lnTo>
                      <a:pt x="1304" y="1272"/>
                    </a:lnTo>
                    <a:lnTo>
                      <a:pt x="1488" y="1272"/>
                    </a:lnTo>
                    <a:lnTo>
                      <a:pt x="1656" y="1192"/>
                    </a:lnTo>
                    <a:lnTo>
                      <a:pt x="1752" y="1000"/>
                    </a:lnTo>
                    <a:lnTo>
                      <a:pt x="1904" y="944"/>
                    </a:lnTo>
                    <a:lnTo>
                      <a:pt x="2000" y="824"/>
                    </a:lnTo>
                    <a:lnTo>
                      <a:pt x="2080" y="728"/>
                    </a:lnTo>
                    <a:lnTo>
                      <a:pt x="2160" y="640"/>
                    </a:lnTo>
                    <a:lnTo>
                      <a:pt x="2272" y="704"/>
                    </a:lnTo>
                    <a:lnTo>
                      <a:pt x="2336" y="640"/>
                    </a:lnTo>
                    <a:lnTo>
                      <a:pt x="2312" y="488"/>
                    </a:lnTo>
                    <a:lnTo>
                      <a:pt x="2152" y="528"/>
                    </a:lnTo>
                    <a:lnTo>
                      <a:pt x="2040" y="472"/>
                    </a:lnTo>
                    <a:lnTo>
                      <a:pt x="1768" y="528"/>
                    </a:lnTo>
                    <a:lnTo>
                      <a:pt x="1688" y="464"/>
                    </a:lnTo>
                    <a:lnTo>
                      <a:pt x="1784" y="248"/>
                    </a:lnTo>
                    <a:lnTo>
                      <a:pt x="1696" y="0"/>
                    </a:lnTo>
                    <a:lnTo>
                      <a:pt x="1624" y="64"/>
                    </a:lnTo>
                    <a:lnTo>
                      <a:pt x="1608" y="200"/>
                    </a:lnTo>
                    <a:lnTo>
                      <a:pt x="1536" y="344"/>
                    </a:lnTo>
                    <a:lnTo>
                      <a:pt x="1432" y="304"/>
                    </a:lnTo>
                    <a:lnTo>
                      <a:pt x="1192" y="336"/>
                    </a:lnTo>
                    <a:lnTo>
                      <a:pt x="1168" y="528"/>
                    </a:lnTo>
                    <a:lnTo>
                      <a:pt x="1104" y="680"/>
                    </a:lnTo>
                    <a:lnTo>
                      <a:pt x="824" y="656"/>
                    </a:lnTo>
                    <a:lnTo>
                      <a:pt x="528" y="656"/>
                    </a:lnTo>
                    <a:lnTo>
                      <a:pt x="544" y="880"/>
                    </a:lnTo>
                    <a:lnTo>
                      <a:pt x="328" y="728"/>
                    </a:lnTo>
                    <a:lnTo>
                      <a:pt x="152" y="624"/>
                    </a:lnTo>
                    <a:lnTo>
                      <a:pt x="72" y="720"/>
                    </a:lnTo>
                    <a:lnTo>
                      <a:pt x="0" y="832"/>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67" name="Freeform 80">
                <a:extLst>
                  <a:ext uri="{FF2B5EF4-FFF2-40B4-BE49-F238E27FC236}">
                    <a16:creationId xmlns:a16="http://schemas.microsoft.com/office/drawing/2014/main" id="{0E102259-2E97-403D-9A90-DB4F9CB7D263}"/>
                  </a:ext>
                </a:extLst>
              </p:cNvPr>
              <p:cNvSpPr>
                <a:spLocks/>
              </p:cNvSpPr>
              <p:nvPr/>
            </p:nvSpPr>
            <p:spPr bwMode="auto">
              <a:xfrm>
                <a:off x="7825" y="10782"/>
                <a:ext cx="566" cy="459"/>
              </a:xfrm>
              <a:custGeom>
                <a:avLst/>
                <a:gdLst>
                  <a:gd name="T0" fmla="*/ 0 w 566"/>
                  <a:gd name="T1" fmla="*/ 292 h 459"/>
                  <a:gd name="T2" fmla="*/ 35 w 566"/>
                  <a:gd name="T3" fmla="*/ 189 h 459"/>
                  <a:gd name="T4" fmla="*/ 136 w 566"/>
                  <a:gd name="T5" fmla="*/ 65 h 459"/>
                  <a:gd name="T6" fmla="*/ 278 w 566"/>
                  <a:gd name="T7" fmla="*/ 87 h 459"/>
                  <a:gd name="T8" fmla="*/ 347 w 566"/>
                  <a:gd name="T9" fmla="*/ 0 h 459"/>
                  <a:gd name="T10" fmla="*/ 437 w 566"/>
                  <a:gd name="T11" fmla="*/ 57 h 459"/>
                  <a:gd name="T12" fmla="*/ 485 w 566"/>
                  <a:gd name="T13" fmla="*/ 192 h 459"/>
                  <a:gd name="T14" fmla="*/ 566 w 566"/>
                  <a:gd name="T15" fmla="*/ 192 h 459"/>
                  <a:gd name="T16" fmla="*/ 544 w 566"/>
                  <a:gd name="T17" fmla="*/ 292 h 459"/>
                  <a:gd name="T18" fmla="*/ 437 w 566"/>
                  <a:gd name="T19" fmla="*/ 399 h 459"/>
                  <a:gd name="T20" fmla="*/ 320 w 566"/>
                  <a:gd name="T21" fmla="*/ 441 h 459"/>
                  <a:gd name="T22" fmla="*/ 215 w 566"/>
                  <a:gd name="T23" fmla="*/ 459 h 459"/>
                  <a:gd name="T24" fmla="*/ 149 w 566"/>
                  <a:gd name="T25" fmla="*/ 396 h 459"/>
                  <a:gd name="T26" fmla="*/ 5 w 566"/>
                  <a:gd name="T27" fmla="*/ 375 h 459"/>
                  <a:gd name="T28" fmla="*/ 0 w 566"/>
                  <a:gd name="T29" fmla="*/ 292 h 4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66" h="459">
                    <a:moveTo>
                      <a:pt x="0" y="292"/>
                    </a:moveTo>
                    <a:lnTo>
                      <a:pt x="35" y="189"/>
                    </a:lnTo>
                    <a:lnTo>
                      <a:pt x="136" y="65"/>
                    </a:lnTo>
                    <a:lnTo>
                      <a:pt x="278" y="87"/>
                    </a:lnTo>
                    <a:lnTo>
                      <a:pt x="347" y="0"/>
                    </a:lnTo>
                    <a:lnTo>
                      <a:pt x="437" y="57"/>
                    </a:lnTo>
                    <a:lnTo>
                      <a:pt x="485" y="192"/>
                    </a:lnTo>
                    <a:lnTo>
                      <a:pt x="566" y="192"/>
                    </a:lnTo>
                    <a:lnTo>
                      <a:pt x="544" y="292"/>
                    </a:lnTo>
                    <a:lnTo>
                      <a:pt x="437" y="399"/>
                    </a:lnTo>
                    <a:lnTo>
                      <a:pt x="320" y="441"/>
                    </a:lnTo>
                    <a:lnTo>
                      <a:pt x="215" y="459"/>
                    </a:lnTo>
                    <a:lnTo>
                      <a:pt x="149" y="396"/>
                    </a:lnTo>
                    <a:lnTo>
                      <a:pt x="5" y="375"/>
                    </a:lnTo>
                    <a:lnTo>
                      <a:pt x="0" y="292"/>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grpSp>
        <p:grpSp>
          <p:nvGrpSpPr>
            <p:cNvPr id="359" name="Group 313">
              <a:extLst>
                <a:ext uri="{FF2B5EF4-FFF2-40B4-BE49-F238E27FC236}">
                  <a16:creationId xmlns:a16="http://schemas.microsoft.com/office/drawing/2014/main" id="{EEF21CAC-EE6F-47E0-9806-B5E91B6D0289}"/>
                </a:ext>
              </a:extLst>
            </p:cNvPr>
            <p:cNvGrpSpPr>
              <a:grpSpLocks/>
            </p:cNvGrpSpPr>
            <p:nvPr/>
          </p:nvGrpSpPr>
          <p:grpSpPr bwMode="auto">
            <a:xfrm>
              <a:off x="2568763" y="4168400"/>
              <a:ext cx="323850" cy="65088"/>
              <a:chOff x="512" y="2456"/>
              <a:chExt cx="204" cy="41"/>
            </a:xfrm>
          </p:grpSpPr>
          <p:sp>
            <p:nvSpPr>
              <p:cNvPr id="362" name="Freeform 77">
                <a:extLst>
                  <a:ext uri="{FF2B5EF4-FFF2-40B4-BE49-F238E27FC236}">
                    <a16:creationId xmlns:a16="http://schemas.microsoft.com/office/drawing/2014/main" id="{30C6871A-3A99-4598-8B39-30C2F649C1F1}"/>
                  </a:ext>
                </a:extLst>
              </p:cNvPr>
              <p:cNvSpPr>
                <a:spLocks/>
              </p:cNvSpPr>
              <p:nvPr/>
            </p:nvSpPr>
            <p:spPr bwMode="auto">
              <a:xfrm>
                <a:off x="707" y="2485"/>
                <a:ext cx="9" cy="12"/>
              </a:xfrm>
              <a:custGeom>
                <a:avLst/>
                <a:gdLst>
                  <a:gd name="T0" fmla="*/ 0 w 740"/>
                  <a:gd name="T1" fmla="*/ 1 h 922"/>
                  <a:gd name="T2" fmla="*/ 0 w 740"/>
                  <a:gd name="T3" fmla="*/ 1 h 922"/>
                  <a:gd name="T4" fmla="*/ 0 w 740"/>
                  <a:gd name="T5" fmla="*/ 1 h 922"/>
                  <a:gd name="T6" fmla="*/ 0 w 740"/>
                  <a:gd name="T7" fmla="*/ 1 h 922"/>
                  <a:gd name="T8" fmla="*/ 0 w 740"/>
                  <a:gd name="T9" fmla="*/ 1 h 922"/>
                  <a:gd name="T10" fmla="*/ 0 w 740"/>
                  <a:gd name="T11" fmla="*/ 1 h 922"/>
                  <a:gd name="T12" fmla="*/ 0 w 740"/>
                  <a:gd name="T13" fmla="*/ 1 h 922"/>
                  <a:gd name="T14" fmla="*/ 0 w 740"/>
                  <a:gd name="T15" fmla="*/ 1 h 922"/>
                  <a:gd name="T16" fmla="*/ 0 w 740"/>
                  <a:gd name="T17" fmla="*/ 1 h 922"/>
                  <a:gd name="T18" fmla="*/ 0 w 740"/>
                  <a:gd name="T19" fmla="*/ 1 h 922"/>
                  <a:gd name="T20" fmla="*/ 0 w 740"/>
                  <a:gd name="T21" fmla="*/ 1 h 922"/>
                  <a:gd name="T22" fmla="*/ 0 w 740"/>
                  <a:gd name="T23" fmla="*/ 1 h 922"/>
                  <a:gd name="T24" fmla="*/ 0 w 740"/>
                  <a:gd name="T25" fmla="*/ 0 h 922"/>
                  <a:gd name="T26" fmla="*/ 0 w 740"/>
                  <a:gd name="T27" fmla="*/ 0 h 922"/>
                  <a:gd name="T28" fmla="*/ 1 w 740"/>
                  <a:gd name="T29" fmla="*/ 0 h 922"/>
                  <a:gd name="T30" fmla="*/ 1 w 740"/>
                  <a:gd name="T31" fmla="*/ 0 h 922"/>
                  <a:gd name="T32" fmla="*/ 1 w 740"/>
                  <a:gd name="T33" fmla="*/ 0 h 922"/>
                  <a:gd name="T34" fmla="*/ 0 w 740"/>
                  <a:gd name="T35" fmla="*/ 0 h 922"/>
                  <a:gd name="T36" fmla="*/ 0 w 740"/>
                  <a:gd name="T37" fmla="*/ 0 h 922"/>
                  <a:gd name="T38" fmla="*/ 0 w 740"/>
                  <a:gd name="T39" fmla="*/ 0 h 922"/>
                  <a:gd name="T40" fmla="*/ 0 w 740"/>
                  <a:gd name="T41" fmla="*/ 0 h 922"/>
                  <a:gd name="T42" fmla="*/ 0 w 740"/>
                  <a:gd name="T43" fmla="*/ 0 h 922"/>
                  <a:gd name="T44" fmla="*/ 0 w 740"/>
                  <a:gd name="T45" fmla="*/ 0 h 922"/>
                  <a:gd name="T46" fmla="*/ 0 w 740"/>
                  <a:gd name="T47" fmla="*/ 0 h 922"/>
                  <a:gd name="T48" fmla="*/ 0 w 740"/>
                  <a:gd name="T49" fmla="*/ 0 h 922"/>
                  <a:gd name="T50" fmla="*/ 0 w 740"/>
                  <a:gd name="T51" fmla="*/ 0 h 922"/>
                  <a:gd name="T52" fmla="*/ 0 w 740"/>
                  <a:gd name="T53" fmla="*/ 0 h 922"/>
                  <a:gd name="T54" fmla="*/ 0 w 740"/>
                  <a:gd name="T55" fmla="*/ 0 h 922"/>
                  <a:gd name="T56" fmla="*/ 0 w 740"/>
                  <a:gd name="T57" fmla="*/ 0 h 922"/>
                  <a:gd name="T58" fmla="*/ 0 w 740"/>
                  <a:gd name="T59" fmla="*/ 0 h 922"/>
                  <a:gd name="T60" fmla="*/ 0 w 740"/>
                  <a:gd name="T61" fmla="*/ 0 h 922"/>
                  <a:gd name="T62" fmla="*/ 0 w 740"/>
                  <a:gd name="T63" fmla="*/ 0 h 922"/>
                  <a:gd name="T64" fmla="*/ 0 w 740"/>
                  <a:gd name="T65" fmla="*/ 0 h 922"/>
                  <a:gd name="T66" fmla="*/ 0 w 740"/>
                  <a:gd name="T67" fmla="*/ 0 h 922"/>
                  <a:gd name="T68" fmla="*/ 0 w 740"/>
                  <a:gd name="T69" fmla="*/ 0 h 922"/>
                  <a:gd name="T70" fmla="*/ 0 w 740"/>
                  <a:gd name="T71" fmla="*/ 0 h 922"/>
                  <a:gd name="T72" fmla="*/ 0 w 740"/>
                  <a:gd name="T73" fmla="*/ 0 h 922"/>
                  <a:gd name="T74" fmla="*/ 0 w 740"/>
                  <a:gd name="T75" fmla="*/ 0 h 922"/>
                  <a:gd name="T76" fmla="*/ 0 w 740"/>
                  <a:gd name="T77" fmla="*/ 1 h 922"/>
                  <a:gd name="T78" fmla="*/ 0 w 740"/>
                  <a:gd name="T79" fmla="*/ 1 h 922"/>
                  <a:gd name="T80" fmla="*/ 0 w 740"/>
                  <a:gd name="T81" fmla="*/ 1 h 92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40" h="922">
                    <a:moveTo>
                      <a:pt x="0" y="888"/>
                    </a:moveTo>
                    <a:lnTo>
                      <a:pt x="53" y="922"/>
                    </a:lnTo>
                    <a:lnTo>
                      <a:pt x="144" y="860"/>
                    </a:lnTo>
                    <a:lnTo>
                      <a:pt x="250" y="869"/>
                    </a:lnTo>
                    <a:lnTo>
                      <a:pt x="293" y="903"/>
                    </a:lnTo>
                    <a:lnTo>
                      <a:pt x="399" y="879"/>
                    </a:lnTo>
                    <a:lnTo>
                      <a:pt x="528" y="884"/>
                    </a:lnTo>
                    <a:lnTo>
                      <a:pt x="620" y="840"/>
                    </a:lnTo>
                    <a:lnTo>
                      <a:pt x="658" y="778"/>
                    </a:lnTo>
                    <a:lnTo>
                      <a:pt x="634" y="754"/>
                    </a:lnTo>
                    <a:lnTo>
                      <a:pt x="562" y="720"/>
                    </a:lnTo>
                    <a:lnTo>
                      <a:pt x="572" y="644"/>
                    </a:lnTo>
                    <a:lnTo>
                      <a:pt x="596" y="576"/>
                    </a:lnTo>
                    <a:lnTo>
                      <a:pt x="653" y="572"/>
                    </a:lnTo>
                    <a:lnTo>
                      <a:pt x="711" y="562"/>
                    </a:lnTo>
                    <a:lnTo>
                      <a:pt x="740" y="485"/>
                    </a:lnTo>
                    <a:lnTo>
                      <a:pt x="696" y="437"/>
                    </a:lnTo>
                    <a:lnTo>
                      <a:pt x="648" y="389"/>
                    </a:lnTo>
                    <a:lnTo>
                      <a:pt x="586" y="356"/>
                    </a:lnTo>
                    <a:lnTo>
                      <a:pt x="528" y="375"/>
                    </a:lnTo>
                    <a:lnTo>
                      <a:pt x="442" y="404"/>
                    </a:lnTo>
                    <a:lnTo>
                      <a:pt x="389" y="375"/>
                    </a:lnTo>
                    <a:lnTo>
                      <a:pt x="404" y="303"/>
                    </a:lnTo>
                    <a:lnTo>
                      <a:pt x="428" y="245"/>
                    </a:lnTo>
                    <a:lnTo>
                      <a:pt x="471" y="216"/>
                    </a:lnTo>
                    <a:lnTo>
                      <a:pt x="514" y="231"/>
                    </a:lnTo>
                    <a:lnTo>
                      <a:pt x="586" y="188"/>
                    </a:lnTo>
                    <a:lnTo>
                      <a:pt x="562" y="120"/>
                    </a:lnTo>
                    <a:lnTo>
                      <a:pt x="562" y="48"/>
                    </a:lnTo>
                    <a:lnTo>
                      <a:pt x="500" y="39"/>
                    </a:lnTo>
                    <a:lnTo>
                      <a:pt x="432" y="34"/>
                    </a:lnTo>
                    <a:lnTo>
                      <a:pt x="360" y="15"/>
                    </a:lnTo>
                    <a:lnTo>
                      <a:pt x="293" y="0"/>
                    </a:lnTo>
                    <a:lnTo>
                      <a:pt x="173" y="87"/>
                    </a:lnTo>
                    <a:lnTo>
                      <a:pt x="96" y="197"/>
                    </a:lnTo>
                    <a:lnTo>
                      <a:pt x="68" y="303"/>
                    </a:lnTo>
                    <a:lnTo>
                      <a:pt x="58" y="432"/>
                    </a:lnTo>
                    <a:lnTo>
                      <a:pt x="63" y="533"/>
                    </a:lnTo>
                    <a:lnTo>
                      <a:pt x="63" y="692"/>
                    </a:lnTo>
                    <a:lnTo>
                      <a:pt x="20" y="807"/>
                    </a:lnTo>
                    <a:lnTo>
                      <a:pt x="0" y="888"/>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grpSp>
            <p:nvGrpSpPr>
              <p:cNvPr id="363" name="Group 315">
                <a:extLst>
                  <a:ext uri="{FF2B5EF4-FFF2-40B4-BE49-F238E27FC236}">
                    <a16:creationId xmlns:a16="http://schemas.microsoft.com/office/drawing/2014/main" id="{4F3AC1BA-3B0F-4F16-A5AD-88CCECA118C6}"/>
                  </a:ext>
                </a:extLst>
              </p:cNvPr>
              <p:cNvGrpSpPr>
                <a:grpSpLocks/>
              </p:cNvGrpSpPr>
              <p:nvPr/>
            </p:nvGrpSpPr>
            <p:grpSpPr bwMode="auto">
              <a:xfrm>
                <a:off x="512" y="2456"/>
                <a:ext cx="12" cy="4"/>
                <a:chOff x="2478" y="4937"/>
                <a:chExt cx="10011" cy="3255"/>
              </a:xfrm>
            </p:grpSpPr>
            <p:sp>
              <p:nvSpPr>
                <p:cNvPr id="364" name="Freeform 316">
                  <a:extLst>
                    <a:ext uri="{FF2B5EF4-FFF2-40B4-BE49-F238E27FC236}">
                      <a16:creationId xmlns:a16="http://schemas.microsoft.com/office/drawing/2014/main" id="{156FFF63-1100-4CD1-8781-452B12F349EE}"/>
                    </a:ext>
                  </a:extLst>
                </p:cNvPr>
                <p:cNvSpPr>
                  <a:spLocks/>
                </p:cNvSpPr>
                <p:nvPr/>
              </p:nvSpPr>
              <p:spPr bwMode="auto">
                <a:xfrm>
                  <a:off x="2478" y="5266"/>
                  <a:ext cx="9335" cy="2926"/>
                </a:xfrm>
                <a:custGeom>
                  <a:avLst/>
                  <a:gdLst>
                    <a:gd name="T0" fmla="*/ 2898 w 9335"/>
                    <a:gd name="T1" fmla="*/ 430 h 2926"/>
                    <a:gd name="T2" fmla="*/ 2285 w 9335"/>
                    <a:gd name="T3" fmla="*/ 503 h 2926"/>
                    <a:gd name="T4" fmla="*/ 1856 w 9335"/>
                    <a:gd name="T5" fmla="*/ 430 h 2926"/>
                    <a:gd name="T6" fmla="*/ 1408 w 9335"/>
                    <a:gd name="T7" fmla="*/ 476 h 2926"/>
                    <a:gd name="T8" fmla="*/ 914 w 9335"/>
                    <a:gd name="T9" fmla="*/ 741 h 2926"/>
                    <a:gd name="T10" fmla="*/ 1499 w 9335"/>
                    <a:gd name="T11" fmla="*/ 905 h 2926"/>
                    <a:gd name="T12" fmla="*/ 2112 w 9335"/>
                    <a:gd name="T13" fmla="*/ 942 h 2926"/>
                    <a:gd name="T14" fmla="*/ 2167 w 9335"/>
                    <a:gd name="T15" fmla="*/ 1006 h 2926"/>
                    <a:gd name="T16" fmla="*/ 1545 w 9335"/>
                    <a:gd name="T17" fmla="*/ 1006 h 2926"/>
                    <a:gd name="T18" fmla="*/ 951 w 9335"/>
                    <a:gd name="T19" fmla="*/ 933 h 2926"/>
                    <a:gd name="T20" fmla="*/ 457 w 9335"/>
                    <a:gd name="T21" fmla="*/ 1198 h 2926"/>
                    <a:gd name="T22" fmla="*/ 146 w 9335"/>
                    <a:gd name="T23" fmla="*/ 1417 h 2926"/>
                    <a:gd name="T24" fmla="*/ 36 w 9335"/>
                    <a:gd name="T25" fmla="*/ 1820 h 2926"/>
                    <a:gd name="T26" fmla="*/ 347 w 9335"/>
                    <a:gd name="T27" fmla="*/ 2094 h 2926"/>
                    <a:gd name="T28" fmla="*/ 1115 w 9335"/>
                    <a:gd name="T29" fmla="*/ 2140 h 2926"/>
                    <a:gd name="T30" fmla="*/ 1719 w 9335"/>
                    <a:gd name="T31" fmla="*/ 2396 h 2926"/>
                    <a:gd name="T32" fmla="*/ 1842 w 9335"/>
                    <a:gd name="T33" fmla="*/ 2780 h 2926"/>
                    <a:gd name="T34" fmla="*/ 2295 w 9335"/>
                    <a:gd name="T35" fmla="*/ 2917 h 2926"/>
                    <a:gd name="T36" fmla="*/ 2807 w 9335"/>
                    <a:gd name="T37" fmla="*/ 2771 h 2926"/>
                    <a:gd name="T38" fmla="*/ 3154 w 9335"/>
                    <a:gd name="T39" fmla="*/ 2743 h 2926"/>
                    <a:gd name="T40" fmla="*/ 3264 w 9335"/>
                    <a:gd name="T41" fmla="*/ 2277 h 2926"/>
                    <a:gd name="T42" fmla="*/ 4087 w 9335"/>
                    <a:gd name="T43" fmla="*/ 1929 h 2926"/>
                    <a:gd name="T44" fmla="*/ 4827 w 9335"/>
                    <a:gd name="T45" fmla="*/ 2131 h 2926"/>
                    <a:gd name="T46" fmla="*/ 5431 w 9335"/>
                    <a:gd name="T47" fmla="*/ 2451 h 2926"/>
                    <a:gd name="T48" fmla="*/ 5915 w 9335"/>
                    <a:gd name="T49" fmla="*/ 2588 h 2926"/>
                    <a:gd name="T50" fmla="*/ 6482 w 9335"/>
                    <a:gd name="T51" fmla="*/ 2359 h 2926"/>
                    <a:gd name="T52" fmla="*/ 7122 w 9335"/>
                    <a:gd name="T53" fmla="*/ 2323 h 2926"/>
                    <a:gd name="T54" fmla="*/ 7607 w 9335"/>
                    <a:gd name="T55" fmla="*/ 2524 h 2926"/>
                    <a:gd name="T56" fmla="*/ 7908 w 9335"/>
                    <a:gd name="T57" fmla="*/ 2414 h 2926"/>
                    <a:gd name="T58" fmla="*/ 8475 w 9335"/>
                    <a:gd name="T59" fmla="*/ 2121 h 2926"/>
                    <a:gd name="T60" fmla="*/ 9024 w 9335"/>
                    <a:gd name="T61" fmla="*/ 2103 h 2926"/>
                    <a:gd name="T62" fmla="*/ 9261 w 9335"/>
                    <a:gd name="T63" fmla="*/ 1765 h 2926"/>
                    <a:gd name="T64" fmla="*/ 9051 w 9335"/>
                    <a:gd name="T65" fmla="*/ 1701 h 2926"/>
                    <a:gd name="T66" fmla="*/ 8512 w 9335"/>
                    <a:gd name="T67" fmla="*/ 1408 h 2926"/>
                    <a:gd name="T68" fmla="*/ 8055 w 9335"/>
                    <a:gd name="T69" fmla="*/ 1646 h 2926"/>
                    <a:gd name="T70" fmla="*/ 7625 w 9335"/>
                    <a:gd name="T71" fmla="*/ 1655 h 2926"/>
                    <a:gd name="T72" fmla="*/ 7963 w 9335"/>
                    <a:gd name="T73" fmla="*/ 1381 h 2926"/>
                    <a:gd name="T74" fmla="*/ 7332 w 9335"/>
                    <a:gd name="T75" fmla="*/ 1390 h 2926"/>
                    <a:gd name="T76" fmla="*/ 6509 w 9335"/>
                    <a:gd name="T77" fmla="*/ 1509 h 2926"/>
                    <a:gd name="T78" fmla="*/ 6071 w 9335"/>
                    <a:gd name="T79" fmla="*/ 1244 h 2926"/>
                    <a:gd name="T80" fmla="*/ 5805 w 9335"/>
                    <a:gd name="T81" fmla="*/ 1619 h 2926"/>
                    <a:gd name="T82" fmla="*/ 5001 w 9335"/>
                    <a:gd name="T83" fmla="*/ 1390 h 2926"/>
                    <a:gd name="T84" fmla="*/ 4772 w 9335"/>
                    <a:gd name="T85" fmla="*/ 933 h 2926"/>
                    <a:gd name="T86" fmla="*/ 4681 w 9335"/>
                    <a:gd name="T87" fmla="*/ 576 h 2926"/>
                    <a:gd name="T88" fmla="*/ 4160 w 9335"/>
                    <a:gd name="T89" fmla="*/ 686 h 2926"/>
                    <a:gd name="T90" fmla="*/ 4297 w 9335"/>
                    <a:gd name="T91" fmla="*/ 64 h 2926"/>
                    <a:gd name="T92" fmla="*/ 3712 w 9335"/>
                    <a:gd name="T93" fmla="*/ 55 h 2926"/>
                    <a:gd name="T94" fmla="*/ 3291 w 9335"/>
                    <a:gd name="T95" fmla="*/ 101 h 292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9335" h="2926">
                      <a:moveTo>
                        <a:pt x="3191" y="101"/>
                      </a:moveTo>
                      <a:lnTo>
                        <a:pt x="3044" y="201"/>
                      </a:lnTo>
                      <a:lnTo>
                        <a:pt x="2989" y="320"/>
                      </a:lnTo>
                      <a:lnTo>
                        <a:pt x="2898" y="430"/>
                      </a:lnTo>
                      <a:lnTo>
                        <a:pt x="2788" y="457"/>
                      </a:lnTo>
                      <a:lnTo>
                        <a:pt x="2615" y="540"/>
                      </a:lnTo>
                      <a:lnTo>
                        <a:pt x="2459" y="549"/>
                      </a:lnTo>
                      <a:lnTo>
                        <a:pt x="2285" y="503"/>
                      </a:lnTo>
                      <a:lnTo>
                        <a:pt x="2194" y="467"/>
                      </a:lnTo>
                      <a:lnTo>
                        <a:pt x="2057" y="503"/>
                      </a:lnTo>
                      <a:lnTo>
                        <a:pt x="1892" y="503"/>
                      </a:lnTo>
                      <a:lnTo>
                        <a:pt x="1856" y="430"/>
                      </a:lnTo>
                      <a:lnTo>
                        <a:pt x="1883" y="366"/>
                      </a:lnTo>
                      <a:lnTo>
                        <a:pt x="1773" y="357"/>
                      </a:lnTo>
                      <a:lnTo>
                        <a:pt x="1563" y="412"/>
                      </a:lnTo>
                      <a:lnTo>
                        <a:pt x="1408" y="476"/>
                      </a:lnTo>
                      <a:lnTo>
                        <a:pt x="1216" y="521"/>
                      </a:lnTo>
                      <a:lnTo>
                        <a:pt x="1051" y="595"/>
                      </a:lnTo>
                      <a:lnTo>
                        <a:pt x="896" y="677"/>
                      </a:lnTo>
                      <a:lnTo>
                        <a:pt x="914" y="741"/>
                      </a:lnTo>
                      <a:lnTo>
                        <a:pt x="1079" y="750"/>
                      </a:lnTo>
                      <a:lnTo>
                        <a:pt x="1234" y="759"/>
                      </a:lnTo>
                      <a:lnTo>
                        <a:pt x="1380" y="823"/>
                      </a:lnTo>
                      <a:lnTo>
                        <a:pt x="1499" y="905"/>
                      </a:lnTo>
                      <a:lnTo>
                        <a:pt x="1618" y="960"/>
                      </a:lnTo>
                      <a:lnTo>
                        <a:pt x="1792" y="942"/>
                      </a:lnTo>
                      <a:lnTo>
                        <a:pt x="1947" y="951"/>
                      </a:lnTo>
                      <a:lnTo>
                        <a:pt x="2112" y="942"/>
                      </a:lnTo>
                      <a:lnTo>
                        <a:pt x="2258" y="951"/>
                      </a:lnTo>
                      <a:lnTo>
                        <a:pt x="2340" y="1052"/>
                      </a:lnTo>
                      <a:lnTo>
                        <a:pt x="2304" y="1116"/>
                      </a:lnTo>
                      <a:lnTo>
                        <a:pt x="2167" y="1006"/>
                      </a:lnTo>
                      <a:lnTo>
                        <a:pt x="1975" y="1088"/>
                      </a:lnTo>
                      <a:lnTo>
                        <a:pt x="1810" y="1143"/>
                      </a:lnTo>
                      <a:lnTo>
                        <a:pt x="1691" y="1061"/>
                      </a:lnTo>
                      <a:lnTo>
                        <a:pt x="1545" y="1006"/>
                      </a:lnTo>
                      <a:lnTo>
                        <a:pt x="1417" y="942"/>
                      </a:lnTo>
                      <a:lnTo>
                        <a:pt x="1271" y="969"/>
                      </a:lnTo>
                      <a:lnTo>
                        <a:pt x="1097" y="969"/>
                      </a:lnTo>
                      <a:lnTo>
                        <a:pt x="951" y="933"/>
                      </a:lnTo>
                      <a:lnTo>
                        <a:pt x="777" y="933"/>
                      </a:lnTo>
                      <a:lnTo>
                        <a:pt x="658" y="1006"/>
                      </a:lnTo>
                      <a:lnTo>
                        <a:pt x="548" y="1079"/>
                      </a:lnTo>
                      <a:lnTo>
                        <a:pt x="457" y="1198"/>
                      </a:lnTo>
                      <a:lnTo>
                        <a:pt x="484" y="1317"/>
                      </a:lnTo>
                      <a:lnTo>
                        <a:pt x="365" y="1363"/>
                      </a:lnTo>
                      <a:lnTo>
                        <a:pt x="265" y="1317"/>
                      </a:lnTo>
                      <a:lnTo>
                        <a:pt x="146" y="1417"/>
                      </a:lnTo>
                      <a:lnTo>
                        <a:pt x="55" y="1372"/>
                      </a:lnTo>
                      <a:lnTo>
                        <a:pt x="36" y="1509"/>
                      </a:lnTo>
                      <a:lnTo>
                        <a:pt x="55" y="1655"/>
                      </a:lnTo>
                      <a:lnTo>
                        <a:pt x="36" y="1820"/>
                      </a:lnTo>
                      <a:lnTo>
                        <a:pt x="0" y="1975"/>
                      </a:lnTo>
                      <a:lnTo>
                        <a:pt x="73" y="2094"/>
                      </a:lnTo>
                      <a:lnTo>
                        <a:pt x="137" y="2158"/>
                      </a:lnTo>
                      <a:lnTo>
                        <a:pt x="347" y="2094"/>
                      </a:lnTo>
                      <a:lnTo>
                        <a:pt x="484" y="2131"/>
                      </a:lnTo>
                      <a:lnTo>
                        <a:pt x="576" y="2149"/>
                      </a:lnTo>
                      <a:lnTo>
                        <a:pt x="823" y="2149"/>
                      </a:lnTo>
                      <a:lnTo>
                        <a:pt x="1115" y="2140"/>
                      </a:lnTo>
                      <a:lnTo>
                        <a:pt x="1280" y="2185"/>
                      </a:lnTo>
                      <a:lnTo>
                        <a:pt x="1499" y="2249"/>
                      </a:lnTo>
                      <a:lnTo>
                        <a:pt x="1627" y="2304"/>
                      </a:lnTo>
                      <a:lnTo>
                        <a:pt x="1719" y="2396"/>
                      </a:lnTo>
                      <a:lnTo>
                        <a:pt x="1819" y="2487"/>
                      </a:lnTo>
                      <a:lnTo>
                        <a:pt x="1920" y="2542"/>
                      </a:lnTo>
                      <a:lnTo>
                        <a:pt x="1932" y="2654"/>
                      </a:lnTo>
                      <a:lnTo>
                        <a:pt x="1842" y="2780"/>
                      </a:lnTo>
                      <a:lnTo>
                        <a:pt x="1819" y="2908"/>
                      </a:lnTo>
                      <a:lnTo>
                        <a:pt x="1965" y="2926"/>
                      </a:lnTo>
                      <a:lnTo>
                        <a:pt x="2185" y="2899"/>
                      </a:lnTo>
                      <a:lnTo>
                        <a:pt x="2295" y="2917"/>
                      </a:lnTo>
                      <a:lnTo>
                        <a:pt x="2432" y="2899"/>
                      </a:lnTo>
                      <a:lnTo>
                        <a:pt x="2605" y="2862"/>
                      </a:lnTo>
                      <a:lnTo>
                        <a:pt x="2715" y="2871"/>
                      </a:lnTo>
                      <a:lnTo>
                        <a:pt x="2807" y="2771"/>
                      </a:lnTo>
                      <a:lnTo>
                        <a:pt x="2871" y="2798"/>
                      </a:lnTo>
                      <a:lnTo>
                        <a:pt x="2889" y="2899"/>
                      </a:lnTo>
                      <a:lnTo>
                        <a:pt x="2999" y="2862"/>
                      </a:lnTo>
                      <a:lnTo>
                        <a:pt x="3154" y="2743"/>
                      </a:lnTo>
                      <a:lnTo>
                        <a:pt x="3191" y="2643"/>
                      </a:lnTo>
                      <a:lnTo>
                        <a:pt x="3154" y="2551"/>
                      </a:lnTo>
                      <a:lnTo>
                        <a:pt x="3136" y="2451"/>
                      </a:lnTo>
                      <a:lnTo>
                        <a:pt x="3264" y="2277"/>
                      </a:lnTo>
                      <a:lnTo>
                        <a:pt x="3447" y="2140"/>
                      </a:lnTo>
                      <a:lnTo>
                        <a:pt x="3666" y="2057"/>
                      </a:lnTo>
                      <a:lnTo>
                        <a:pt x="3867" y="1966"/>
                      </a:lnTo>
                      <a:lnTo>
                        <a:pt x="4087" y="1929"/>
                      </a:lnTo>
                      <a:lnTo>
                        <a:pt x="4434" y="1966"/>
                      </a:lnTo>
                      <a:lnTo>
                        <a:pt x="4626" y="1966"/>
                      </a:lnTo>
                      <a:lnTo>
                        <a:pt x="4736" y="2048"/>
                      </a:lnTo>
                      <a:lnTo>
                        <a:pt x="4827" y="2131"/>
                      </a:lnTo>
                      <a:lnTo>
                        <a:pt x="4882" y="2268"/>
                      </a:lnTo>
                      <a:lnTo>
                        <a:pt x="5165" y="2350"/>
                      </a:lnTo>
                      <a:lnTo>
                        <a:pt x="5229" y="2441"/>
                      </a:lnTo>
                      <a:lnTo>
                        <a:pt x="5431" y="2451"/>
                      </a:lnTo>
                      <a:lnTo>
                        <a:pt x="5613" y="2478"/>
                      </a:lnTo>
                      <a:lnTo>
                        <a:pt x="5732" y="2460"/>
                      </a:lnTo>
                      <a:lnTo>
                        <a:pt x="5851" y="2487"/>
                      </a:lnTo>
                      <a:lnTo>
                        <a:pt x="5915" y="2588"/>
                      </a:lnTo>
                      <a:lnTo>
                        <a:pt x="6098" y="2588"/>
                      </a:lnTo>
                      <a:lnTo>
                        <a:pt x="6189" y="2551"/>
                      </a:lnTo>
                      <a:lnTo>
                        <a:pt x="6226" y="2496"/>
                      </a:lnTo>
                      <a:lnTo>
                        <a:pt x="6482" y="2359"/>
                      </a:lnTo>
                      <a:lnTo>
                        <a:pt x="6656" y="2377"/>
                      </a:lnTo>
                      <a:lnTo>
                        <a:pt x="6775" y="2460"/>
                      </a:lnTo>
                      <a:lnTo>
                        <a:pt x="6976" y="2377"/>
                      </a:lnTo>
                      <a:lnTo>
                        <a:pt x="7122" y="2323"/>
                      </a:lnTo>
                      <a:lnTo>
                        <a:pt x="7241" y="2359"/>
                      </a:lnTo>
                      <a:lnTo>
                        <a:pt x="7351" y="2524"/>
                      </a:lnTo>
                      <a:lnTo>
                        <a:pt x="7515" y="2533"/>
                      </a:lnTo>
                      <a:lnTo>
                        <a:pt x="7607" y="2524"/>
                      </a:lnTo>
                      <a:lnTo>
                        <a:pt x="7707" y="2624"/>
                      </a:lnTo>
                      <a:lnTo>
                        <a:pt x="7725" y="2707"/>
                      </a:lnTo>
                      <a:lnTo>
                        <a:pt x="7826" y="2569"/>
                      </a:lnTo>
                      <a:lnTo>
                        <a:pt x="7908" y="2414"/>
                      </a:lnTo>
                      <a:lnTo>
                        <a:pt x="8055" y="2387"/>
                      </a:lnTo>
                      <a:lnTo>
                        <a:pt x="8283" y="2341"/>
                      </a:lnTo>
                      <a:lnTo>
                        <a:pt x="8356" y="2240"/>
                      </a:lnTo>
                      <a:lnTo>
                        <a:pt x="8475" y="2121"/>
                      </a:lnTo>
                      <a:lnTo>
                        <a:pt x="8621" y="2140"/>
                      </a:lnTo>
                      <a:lnTo>
                        <a:pt x="8704" y="2204"/>
                      </a:lnTo>
                      <a:lnTo>
                        <a:pt x="8850" y="2140"/>
                      </a:lnTo>
                      <a:lnTo>
                        <a:pt x="9024" y="2103"/>
                      </a:lnTo>
                      <a:lnTo>
                        <a:pt x="9069" y="1966"/>
                      </a:lnTo>
                      <a:lnTo>
                        <a:pt x="9170" y="1939"/>
                      </a:lnTo>
                      <a:lnTo>
                        <a:pt x="9225" y="1884"/>
                      </a:lnTo>
                      <a:lnTo>
                        <a:pt x="9261" y="1765"/>
                      </a:lnTo>
                      <a:lnTo>
                        <a:pt x="9335" y="1701"/>
                      </a:lnTo>
                      <a:lnTo>
                        <a:pt x="9225" y="1628"/>
                      </a:lnTo>
                      <a:lnTo>
                        <a:pt x="9188" y="1710"/>
                      </a:lnTo>
                      <a:lnTo>
                        <a:pt x="9051" y="1701"/>
                      </a:lnTo>
                      <a:lnTo>
                        <a:pt x="8914" y="1573"/>
                      </a:lnTo>
                      <a:lnTo>
                        <a:pt x="8786" y="1472"/>
                      </a:lnTo>
                      <a:lnTo>
                        <a:pt x="8631" y="1417"/>
                      </a:lnTo>
                      <a:lnTo>
                        <a:pt x="8512" y="1408"/>
                      </a:lnTo>
                      <a:lnTo>
                        <a:pt x="8338" y="1344"/>
                      </a:lnTo>
                      <a:lnTo>
                        <a:pt x="8164" y="1299"/>
                      </a:lnTo>
                      <a:lnTo>
                        <a:pt x="8100" y="1472"/>
                      </a:lnTo>
                      <a:lnTo>
                        <a:pt x="8055" y="1646"/>
                      </a:lnTo>
                      <a:lnTo>
                        <a:pt x="7936" y="1756"/>
                      </a:lnTo>
                      <a:lnTo>
                        <a:pt x="7716" y="1801"/>
                      </a:lnTo>
                      <a:lnTo>
                        <a:pt x="7607" y="1747"/>
                      </a:lnTo>
                      <a:lnTo>
                        <a:pt x="7625" y="1655"/>
                      </a:lnTo>
                      <a:lnTo>
                        <a:pt x="7771" y="1591"/>
                      </a:lnTo>
                      <a:lnTo>
                        <a:pt x="7771" y="1527"/>
                      </a:lnTo>
                      <a:lnTo>
                        <a:pt x="7945" y="1518"/>
                      </a:lnTo>
                      <a:lnTo>
                        <a:pt x="7963" y="1381"/>
                      </a:lnTo>
                      <a:lnTo>
                        <a:pt x="7908" y="1244"/>
                      </a:lnTo>
                      <a:lnTo>
                        <a:pt x="7789" y="1235"/>
                      </a:lnTo>
                      <a:lnTo>
                        <a:pt x="7671" y="1308"/>
                      </a:lnTo>
                      <a:lnTo>
                        <a:pt x="7332" y="1390"/>
                      </a:lnTo>
                      <a:lnTo>
                        <a:pt x="7159" y="1436"/>
                      </a:lnTo>
                      <a:lnTo>
                        <a:pt x="6921" y="1527"/>
                      </a:lnTo>
                      <a:lnTo>
                        <a:pt x="6747" y="1491"/>
                      </a:lnTo>
                      <a:lnTo>
                        <a:pt x="6509" y="1509"/>
                      </a:lnTo>
                      <a:lnTo>
                        <a:pt x="6299" y="1527"/>
                      </a:lnTo>
                      <a:lnTo>
                        <a:pt x="6208" y="1445"/>
                      </a:lnTo>
                      <a:lnTo>
                        <a:pt x="6125" y="1363"/>
                      </a:lnTo>
                      <a:lnTo>
                        <a:pt x="6071" y="1244"/>
                      </a:lnTo>
                      <a:lnTo>
                        <a:pt x="5924" y="1216"/>
                      </a:lnTo>
                      <a:lnTo>
                        <a:pt x="5833" y="1353"/>
                      </a:lnTo>
                      <a:lnTo>
                        <a:pt x="5824" y="1463"/>
                      </a:lnTo>
                      <a:lnTo>
                        <a:pt x="5805" y="1619"/>
                      </a:lnTo>
                      <a:lnTo>
                        <a:pt x="5650" y="1637"/>
                      </a:lnTo>
                      <a:lnTo>
                        <a:pt x="5440" y="1555"/>
                      </a:lnTo>
                      <a:lnTo>
                        <a:pt x="5165" y="1454"/>
                      </a:lnTo>
                      <a:lnTo>
                        <a:pt x="5001" y="1390"/>
                      </a:lnTo>
                      <a:lnTo>
                        <a:pt x="4845" y="1289"/>
                      </a:lnTo>
                      <a:lnTo>
                        <a:pt x="4727" y="1180"/>
                      </a:lnTo>
                      <a:lnTo>
                        <a:pt x="4699" y="1024"/>
                      </a:lnTo>
                      <a:lnTo>
                        <a:pt x="4772" y="933"/>
                      </a:lnTo>
                      <a:lnTo>
                        <a:pt x="4891" y="823"/>
                      </a:lnTo>
                      <a:lnTo>
                        <a:pt x="4836" y="759"/>
                      </a:lnTo>
                      <a:lnTo>
                        <a:pt x="4736" y="704"/>
                      </a:lnTo>
                      <a:lnTo>
                        <a:pt x="4681" y="576"/>
                      </a:lnTo>
                      <a:lnTo>
                        <a:pt x="4562" y="558"/>
                      </a:lnTo>
                      <a:lnTo>
                        <a:pt x="4397" y="604"/>
                      </a:lnTo>
                      <a:lnTo>
                        <a:pt x="4279" y="668"/>
                      </a:lnTo>
                      <a:lnTo>
                        <a:pt x="4160" y="686"/>
                      </a:lnTo>
                      <a:lnTo>
                        <a:pt x="4123" y="531"/>
                      </a:lnTo>
                      <a:lnTo>
                        <a:pt x="4160" y="375"/>
                      </a:lnTo>
                      <a:lnTo>
                        <a:pt x="4260" y="211"/>
                      </a:lnTo>
                      <a:lnTo>
                        <a:pt x="4297" y="64"/>
                      </a:lnTo>
                      <a:lnTo>
                        <a:pt x="4114" y="37"/>
                      </a:lnTo>
                      <a:lnTo>
                        <a:pt x="3986" y="28"/>
                      </a:lnTo>
                      <a:lnTo>
                        <a:pt x="3849" y="0"/>
                      </a:lnTo>
                      <a:lnTo>
                        <a:pt x="3712" y="55"/>
                      </a:lnTo>
                      <a:lnTo>
                        <a:pt x="3675" y="110"/>
                      </a:lnTo>
                      <a:lnTo>
                        <a:pt x="3538" y="137"/>
                      </a:lnTo>
                      <a:lnTo>
                        <a:pt x="3428" y="156"/>
                      </a:lnTo>
                      <a:lnTo>
                        <a:pt x="3291" y="101"/>
                      </a:lnTo>
                      <a:lnTo>
                        <a:pt x="3191" y="101"/>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sp>
              <p:nvSpPr>
                <p:cNvPr id="365" name="Freeform 317">
                  <a:extLst>
                    <a:ext uri="{FF2B5EF4-FFF2-40B4-BE49-F238E27FC236}">
                      <a16:creationId xmlns:a16="http://schemas.microsoft.com/office/drawing/2014/main" id="{BBF16ACE-B0C1-4A9E-B814-40E5950EAB9A}"/>
                    </a:ext>
                  </a:extLst>
                </p:cNvPr>
                <p:cNvSpPr>
                  <a:spLocks/>
                </p:cNvSpPr>
                <p:nvPr/>
              </p:nvSpPr>
              <p:spPr bwMode="auto">
                <a:xfrm>
                  <a:off x="10752" y="4937"/>
                  <a:ext cx="1737" cy="1545"/>
                </a:xfrm>
                <a:custGeom>
                  <a:avLst/>
                  <a:gdLst>
                    <a:gd name="T0" fmla="*/ 1125 w 1737"/>
                    <a:gd name="T1" fmla="*/ 119 h 1545"/>
                    <a:gd name="T2" fmla="*/ 1015 w 1737"/>
                    <a:gd name="T3" fmla="*/ 210 h 1545"/>
                    <a:gd name="T4" fmla="*/ 887 w 1737"/>
                    <a:gd name="T5" fmla="*/ 357 h 1545"/>
                    <a:gd name="T6" fmla="*/ 786 w 1737"/>
                    <a:gd name="T7" fmla="*/ 549 h 1545"/>
                    <a:gd name="T8" fmla="*/ 686 w 1737"/>
                    <a:gd name="T9" fmla="*/ 759 h 1545"/>
                    <a:gd name="T10" fmla="*/ 530 w 1737"/>
                    <a:gd name="T11" fmla="*/ 896 h 1545"/>
                    <a:gd name="T12" fmla="*/ 421 w 1737"/>
                    <a:gd name="T13" fmla="*/ 997 h 1545"/>
                    <a:gd name="T14" fmla="*/ 338 w 1737"/>
                    <a:gd name="T15" fmla="*/ 905 h 1545"/>
                    <a:gd name="T16" fmla="*/ 274 w 1737"/>
                    <a:gd name="T17" fmla="*/ 905 h 1545"/>
                    <a:gd name="T18" fmla="*/ 256 w 1737"/>
                    <a:gd name="T19" fmla="*/ 1033 h 1545"/>
                    <a:gd name="T20" fmla="*/ 165 w 1737"/>
                    <a:gd name="T21" fmla="*/ 1143 h 1545"/>
                    <a:gd name="T22" fmla="*/ 0 w 1737"/>
                    <a:gd name="T23" fmla="*/ 1207 h 1545"/>
                    <a:gd name="T24" fmla="*/ 183 w 1737"/>
                    <a:gd name="T25" fmla="*/ 1280 h 1545"/>
                    <a:gd name="T26" fmla="*/ 238 w 1737"/>
                    <a:gd name="T27" fmla="*/ 1426 h 1545"/>
                    <a:gd name="T28" fmla="*/ 293 w 1737"/>
                    <a:gd name="T29" fmla="*/ 1545 h 1545"/>
                    <a:gd name="T30" fmla="*/ 411 w 1737"/>
                    <a:gd name="T31" fmla="*/ 1454 h 1545"/>
                    <a:gd name="T32" fmla="*/ 448 w 1737"/>
                    <a:gd name="T33" fmla="*/ 1353 h 1545"/>
                    <a:gd name="T34" fmla="*/ 567 w 1737"/>
                    <a:gd name="T35" fmla="*/ 1189 h 1545"/>
                    <a:gd name="T36" fmla="*/ 622 w 1737"/>
                    <a:gd name="T37" fmla="*/ 1033 h 1545"/>
                    <a:gd name="T38" fmla="*/ 722 w 1737"/>
                    <a:gd name="T39" fmla="*/ 896 h 1545"/>
                    <a:gd name="T40" fmla="*/ 869 w 1737"/>
                    <a:gd name="T41" fmla="*/ 750 h 1545"/>
                    <a:gd name="T42" fmla="*/ 987 w 1737"/>
                    <a:gd name="T43" fmla="*/ 631 h 1545"/>
                    <a:gd name="T44" fmla="*/ 1115 w 1737"/>
                    <a:gd name="T45" fmla="*/ 549 h 1545"/>
                    <a:gd name="T46" fmla="*/ 1243 w 1737"/>
                    <a:gd name="T47" fmla="*/ 485 h 1545"/>
                    <a:gd name="T48" fmla="*/ 1381 w 1737"/>
                    <a:gd name="T49" fmla="*/ 448 h 1545"/>
                    <a:gd name="T50" fmla="*/ 1472 w 1737"/>
                    <a:gd name="T51" fmla="*/ 384 h 1545"/>
                    <a:gd name="T52" fmla="*/ 1591 w 1737"/>
                    <a:gd name="T53" fmla="*/ 329 h 1545"/>
                    <a:gd name="T54" fmla="*/ 1737 w 1737"/>
                    <a:gd name="T55" fmla="*/ 311 h 1545"/>
                    <a:gd name="T56" fmla="*/ 1627 w 1737"/>
                    <a:gd name="T57" fmla="*/ 119 h 1545"/>
                    <a:gd name="T58" fmla="*/ 1472 w 1737"/>
                    <a:gd name="T59" fmla="*/ 0 h 1545"/>
                    <a:gd name="T60" fmla="*/ 1298 w 1737"/>
                    <a:gd name="T61" fmla="*/ 37 h 1545"/>
                    <a:gd name="T62" fmla="*/ 1125 w 1737"/>
                    <a:gd name="T63" fmla="*/ 119 h 154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37" h="1545">
                      <a:moveTo>
                        <a:pt x="1125" y="119"/>
                      </a:moveTo>
                      <a:lnTo>
                        <a:pt x="1015" y="210"/>
                      </a:lnTo>
                      <a:lnTo>
                        <a:pt x="887" y="357"/>
                      </a:lnTo>
                      <a:lnTo>
                        <a:pt x="786" y="549"/>
                      </a:lnTo>
                      <a:lnTo>
                        <a:pt x="686" y="759"/>
                      </a:lnTo>
                      <a:lnTo>
                        <a:pt x="530" y="896"/>
                      </a:lnTo>
                      <a:lnTo>
                        <a:pt x="421" y="997"/>
                      </a:lnTo>
                      <a:lnTo>
                        <a:pt x="338" y="905"/>
                      </a:lnTo>
                      <a:lnTo>
                        <a:pt x="274" y="905"/>
                      </a:lnTo>
                      <a:lnTo>
                        <a:pt x="256" y="1033"/>
                      </a:lnTo>
                      <a:lnTo>
                        <a:pt x="165" y="1143"/>
                      </a:lnTo>
                      <a:lnTo>
                        <a:pt x="0" y="1207"/>
                      </a:lnTo>
                      <a:lnTo>
                        <a:pt x="183" y="1280"/>
                      </a:lnTo>
                      <a:lnTo>
                        <a:pt x="238" y="1426"/>
                      </a:lnTo>
                      <a:lnTo>
                        <a:pt x="293" y="1545"/>
                      </a:lnTo>
                      <a:lnTo>
                        <a:pt x="411" y="1454"/>
                      </a:lnTo>
                      <a:lnTo>
                        <a:pt x="448" y="1353"/>
                      </a:lnTo>
                      <a:lnTo>
                        <a:pt x="567" y="1189"/>
                      </a:lnTo>
                      <a:lnTo>
                        <a:pt x="622" y="1033"/>
                      </a:lnTo>
                      <a:lnTo>
                        <a:pt x="722" y="896"/>
                      </a:lnTo>
                      <a:lnTo>
                        <a:pt x="869" y="750"/>
                      </a:lnTo>
                      <a:lnTo>
                        <a:pt x="987" y="631"/>
                      </a:lnTo>
                      <a:lnTo>
                        <a:pt x="1115" y="549"/>
                      </a:lnTo>
                      <a:lnTo>
                        <a:pt x="1243" y="485"/>
                      </a:lnTo>
                      <a:lnTo>
                        <a:pt x="1381" y="448"/>
                      </a:lnTo>
                      <a:lnTo>
                        <a:pt x="1472" y="384"/>
                      </a:lnTo>
                      <a:lnTo>
                        <a:pt x="1591" y="329"/>
                      </a:lnTo>
                      <a:lnTo>
                        <a:pt x="1737" y="311"/>
                      </a:lnTo>
                      <a:lnTo>
                        <a:pt x="1627" y="119"/>
                      </a:lnTo>
                      <a:lnTo>
                        <a:pt x="1472" y="0"/>
                      </a:lnTo>
                      <a:lnTo>
                        <a:pt x="1298" y="37"/>
                      </a:lnTo>
                      <a:lnTo>
                        <a:pt x="1125" y="119"/>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grpSp>
        </p:grpSp>
        <p:sp>
          <p:nvSpPr>
            <p:cNvPr id="360" name="Freeform 4">
              <a:extLst>
                <a:ext uri="{FF2B5EF4-FFF2-40B4-BE49-F238E27FC236}">
                  <a16:creationId xmlns:a16="http://schemas.microsoft.com/office/drawing/2014/main" id="{1B2A17D3-6FCD-4C3F-8C8A-A9A8EA2CCCEC}"/>
                </a:ext>
              </a:extLst>
            </p:cNvPr>
            <p:cNvSpPr>
              <a:spLocks/>
            </p:cNvSpPr>
            <p:nvPr/>
          </p:nvSpPr>
          <p:spPr bwMode="auto">
            <a:xfrm>
              <a:off x="3583175" y="4357313"/>
              <a:ext cx="738188" cy="693738"/>
            </a:xfrm>
            <a:custGeom>
              <a:avLst/>
              <a:gdLst>
                <a:gd name="T0" fmla="*/ 138 w 2324"/>
                <a:gd name="T1" fmla="*/ 10 h 2186"/>
                <a:gd name="T2" fmla="*/ 167 w 2324"/>
                <a:gd name="T3" fmla="*/ 43 h 2186"/>
                <a:gd name="T4" fmla="*/ 204 w 2324"/>
                <a:gd name="T5" fmla="*/ 39 h 2186"/>
                <a:gd name="T6" fmla="*/ 255 w 2324"/>
                <a:gd name="T7" fmla="*/ 37 h 2186"/>
                <a:gd name="T8" fmla="*/ 273 w 2324"/>
                <a:gd name="T9" fmla="*/ 92 h 2186"/>
                <a:gd name="T10" fmla="*/ 303 w 2324"/>
                <a:gd name="T11" fmla="*/ 129 h 2186"/>
                <a:gd name="T12" fmla="*/ 365 w 2324"/>
                <a:gd name="T13" fmla="*/ 189 h 2186"/>
                <a:gd name="T14" fmla="*/ 389 w 2324"/>
                <a:gd name="T15" fmla="*/ 225 h 2186"/>
                <a:gd name="T16" fmla="*/ 429 w 2324"/>
                <a:gd name="T17" fmla="*/ 229 h 2186"/>
                <a:gd name="T18" fmla="*/ 461 w 2324"/>
                <a:gd name="T19" fmla="*/ 210 h 2186"/>
                <a:gd name="T20" fmla="*/ 465 w 2324"/>
                <a:gd name="T21" fmla="*/ 220 h 2186"/>
                <a:gd name="T22" fmla="*/ 447 w 2324"/>
                <a:gd name="T23" fmla="*/ 236 h 2186"/>
                <a:gd name="T24" fmla="*/ 437 w 2324"/>
                <a:gd name="T25" fmla="*/ 256 h 2186"/>
                <a:gd name="T26" fmla="*/ 435 w 2324"/>
                <a:gd name="T27" fmla="*/ 268 h 2186"/>
                <a:gd name="T28" fmla="*/ 420 w 2324"/>
                <a:gd name="T29" fmla="*/ 272 h 2186"/>
                <a:gd name="T30" fmla="*/ 406 w 2324"/>
                <a:gd name="T31" fmla="*/ 280 h 2186"/>
                <a:gd name="T32" fmla="*/ 390 w 2324"/>
                <a:gd name="T33" fmla="*/ 294 h 2186"/>
                <a:gd name="T34" fmla="*/ 373 w 2324"/>
                <a:gd name="T35" fmla="*/ 300 h 2186"/>
                <a:gd name="T36" fmla="*/ 365 w 2324"/>
                <a:gd name="T37" fmla="*/ 309 h 2186"/>
                <a:gd name="T38" fmla="*/ 339 w 2324"/>
                <a:gd name="T39" fmla="*/ 300 h 2186"/>
                <a:gd name="T40" fmla="*/ 324 w 2324"/>
                <a:gd name="T41" fmla="*/ 308 h 2186"/>
                <a:gd name="T42" fmla="*/ 333 w 2324"/>
                <a:gd name="T43" fmla="*/ 322 h 2186"/>
                <a:gd name="T44" fmla="*/ 343 w 2324"/>
                <a:gd name="T45" fmla="*/ 330 h 2186"/>
                <a:gd name="T46" fmla="*/ 332 w 2324"/>
                <a:gd name="T47" fmla="*/ 337 h 2186"/>
                <a:gd name="T48" fmla="*/ 318 w 2324"/>
                <a:gd name="T49" fmla="*/ 330 h 2186"/>
                <a:gd name="T50" fmla="*/ 306 w 2324"/>
                <a:gd name="T51" fmla="*/ 316 h 2186"/>
                <a:gd name="T52" fmla="*/ 291 w 2324"/>
                <a:gd name="T53" fmla="*/ 320 h 2186"/>
                <a:gd name="T54" fmla="*/ 288 w 2324"/>
                <a:gd name="T55" fmla="*/ 336 h 2186"/>
                <a:gd name="T56" fmla="*/ 277 w 2324"/>
                <a:gd name="T57" fmla="*/ 354 h 2186"/>
                <a:gd name="T58" fmla="*/ 256 w 2324"/>
                <a:gd name="T59" fmla="*/ 346 h 2186"/>
                <a:gd name="T60" fmla="*/ 238 w 2324"/>
                <a:gd name="T61" fmla="*/ 355 h 2186"/>
                <a:gd name="T62" fmla="*/ 220 w 2324"/>
                <a:gd name="T63" fmla="*/ 362 h 2186"/>
                <a:gd name="T64" fmla="*/ 199 w 2324"/>
                <a:gd name="T65" fmla="*/ 369 h 2186"/>
                <a:gd name="T66" fmla="*/ 201 w 2324"/>
                <a:gd name="T67" fmla="*/ 391 h 2186"/>
                <a:gd name="T68" fmla="*/ 184 w 2324"/>
                <a:gd name="T69" fmla="*/ 397 h 2186"/>
                <a:gd name="T70" fmla="*/ 169 w 2324"/>
                <a:gd name="T71" fmla="*/ 405 h 2186"/>
                <a:gd name="T72" fmla="*/ 161 w 2324"/>
                <a:gd name="T73" fmla="*/ 408 h 2186"/>
                <a:gd name="T74" fmla="*/ 147 w 2324"/>
                <a:gd name="T75" fmla="*/ 420 h 2186"/>
                <a:gd name="T76" fmla="*/ 130 w 2324"/>
                <a:gd name="T77" fmla="*/ 417 h 2186"/>
                <a:gd name="T78" fmla="*/ 114 w 2324"/>
                <a:gd name="T79" fmla="*/ 415 h 2186"/>
                <a:gd name="T80" fmla="*/ 100 w 2324"/>
                <a:gd name="T81" fmla="*/ 422 h 2186"/>
                <a:gd name="T82" fmla="*/ 90 w 2324"/>
                <a:gd name="T83" fmla="*/ 432 h 2186"/>
                <a:gd name="T84" fmla="*/ 75 w 2324"/>
                <a:gd name="T85" fmla="*/ 433 h 2186"/>
                <a:gd name="T86" fmla="*/ 55 w 2324"/>
                <a:gd name="T87" fmla="*/ 436 h 2186"/>
                <a:gd name="T88" fmla="*/ 29 w 2324"/>
                <a:gd name="T89" fmla="*/ 433 h 2186"/>
                <a:gd name="T90" fmla="*/ 17 w 2324"/>
                <a:gd name="T91" fmla="*/ 426 h 2186"/>
                <a:gd name="T92" fmla="*/ 29 w 2324"/>
                <a:gd name="T93" fmla="*/ 393 h 2186"/>
                <a:gd name="T94" fmla="*/ 17 w 2324"/>
                <a:gd name="T95" fmla="*/ 369 h 2186"/>
                <a:gd name="T96" fmla="*/ 20 w 2324"/>
                <a:gd name="T97" fmla="*/ 313 h 2186"/>
                <a:gd name="T98" fmla="*/ 13 w 2324"/>
                <a:gd name="T99" fmla="*/ 286 h 2186"/>
                <a:gd name="T100" fmla="*/ 14 w 2324"/>
                <a:gd name="T101" fmla="*/ 252 h 2186"/>
                <a:gd name="T102" fmla="*/ 41 w 2324"/>
                <a:gd name="T103" fmla="*/ 217 h 2186"/>
                <a:gd name="T104" fmla="*/ 29 w 2324"/>
                <a:gd name="T105" fmla="*/ 175 h 2186"/>
                <a:gd name="T106" fmla="*/ 47 w 2324"/>
                <a:gd name="T107" fmla="*/ 142 h 2186"/>
                <a:gd name="T108" fmla="*/ 45 w 2324"/>
                <a:gd name="T109" fmla="*/ 97 h 2186"/>
                <a:gd name="T110" fmla="*/ 62 w 2324"/>
                <a:gd name="T111" fmla="*/ 63 h 2186"/>
                <a:gd name="T112" fmla="*/ 104 w 2324"/>
                <a:gd name="T113" fmla="*/ 48 h 2186"/>
                <a:gd name="T114" fmla="*/ 110 w 2324"/>
                <a:gd name="T115" fmla="*/ 0 h 218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324" h="2186">
                  <a:moveTo>
                    <a:pt x="549" y="0"/>
                  </a:moveTo>
                  <a:lnTo>
                    <a:pt x="690" y="48"/>
                  </a:lnTo>
                  <a:lnTo>
                    <a:pt x="775" y="106"/>
                  </a:lnTo>
                  <a:lnTo>
                    <a:pt x="835" y="217"/>
                  </a:lnTo>
                  <a:lnTo>
                    <a:pt x="999" y="241"/>
                  </a:lnTo>
                  <a:lnTo>
                    <a:pt x="1018" y="196"/>
                  </a:lnTo>
                  <a:lnTo>
                    <a:pt x="1159" y="201"/>
                  </a:lnTo>
                  <a:lnTo>
                    <a:pt x="1276" y="186"/>
                  </a:lnTo>
                  <a:lnTo>
                    <a:pt x="1390" y="262"/>
                  </a:lnTo>
                  <a:lnTo>
                    <a:pt x="1363" y="459"/>
                  </a:lnTo>
                  <a:lnTo>
                    <a:pt x="1394" y="616"/>
                  </a:lnTo>
                  <a:lnTo>
                    <a:pt x="1516" y="645"/>
                  </a:lnTo>
                  <a:lnTo>
                    <a:pt x="1755" y="753"/>
                  </a:lnTo>
                  <a:lnTo>
                    <a:pt x="1825" y="946"/>
                  </a:lnTo>
                  <a:lnTo>
                    <a:pt x="1903" y="933"/>
                  </a:lnTo>
                  <a:lnTo>
                    <a:pt x="1944" y="1128"/>
                  </a:lnTo>
                  <a:lnTo>
                    <a:pt x="2050" y="1101"/>
                  </a:lnTo>
                  <a:lnTo>
                    <a:pt x="2145" y="1147"/>
                  </a:lnTo>
                  <a:lnTo>
                    <a:pt x="2242" y="1126"/>
                  </a:lnTo>
                  <a:lnTo>
                    <a:pt x="2306" y="1051"/>
                  </a:lnTo>
                  <a:lnTo>
                    <a:pt x="2324" y="1047"/>
                  </a:lnTo>
                  <a:lnTo>
                    <a:pt x="2322" y="1100"/>
                  </a:lnTo>
                  <a:cubicBezTo>
                    <a:pt x="2320" y="1114"/>
                    <a:pt x="2316" y="1120"/>
                    <a:pt x="2313" y="1130"/>
                  </a:cubicBezTo>
                  <a:lnTo>
                    <a:pt x="2235" y="1181"/>
                  </a:lnTo>
                  <a:cubicBezTo>
                    <a:pt x="2229" y="1195"/>
                    <a:pt x="2223" y="1209"/>
                    <a:pt x="2217" y="1223"/>
                  </a:cubicBezTo>
                  <a:lnTo>
                    <a:pt x="2184" y="1280"/>
                  </a:lnTo>
                  <a:cubicBezTo>
                    <a:pt x="2190" y="1289"/>
                    <a:pt x="2196" y="1298"/>
                    <a:pt x="2202" y="1307"/>
                  </a:cubicBezTo>
                  <a:cubicBezTo>
                    <a:pt x="2193" y="1318"/>
                    <a:pt x="2184" y="1329"/>
                    <a:pt x="2175" y="1340"/>
                  </a:cubicBezTo>
                  <a:lnTo>
                    <a:pt x="2133" y="1373"/>
                  </a:lnTo>
                  <a:cubicBezTo>
                    <a:pt x="2121" y="1369"/>
                    <a:pt x="2109" y="1365"/>
                    <a:pt x="2097" y="1361"/>
                  </a:cubicBezTo>
                  <a:cubicBezTo>
                    <a:pt x="2092" y="1370"/>
                    <a:pt x="2087" y="1379"/>
                    <a:pt x="2082" y="1388"/>
                  </a:cubicBezTo>
                  <a:lnTo>
                    <a:pt x="2028" y="1403"/>
                  </a:lnTo>
                  <a:lnTo>
                    <a:pt x="2016" y="1451"/>
                  </a:lnTo>
                  <a:lnTo>
                    <a:pt x="1950" y="1472"/>
                  </a:lnTo>
                  <a:lnTo>
                    <a:pt x="1884" y="1463"/>
                  </a:lnTo>
                  <a:cubicBezTo>
                    <a:pt x="1878" y="1475"/>
                    <a:pt x="1872" y="1487"/>
                    <a:pt x="1866" y="1499"/>
                  </a:cubicBezTo>
                  <a:cubicBezTo>
                    <a:pt x="1863" y="1521"/>
                    <a:pt x="1860" y="1543"/>
                    <a:pt x="1857" y="1565"/>
                  </a:cubicBezTo>
                  <a:lnTo>
                    <a:pt x="1824" y="1544"/>
                  </a:lnTo>
                  <a:lnTo>
                    <a:pt x="1758" y="1526"/>
                  </a:lnTo>
                  <a:lnTo>
                    <a:pt x="1695" y="1499"/>
                  </a:lnTo>
                  <a:cubicBezTo>
                    <a:pt x="1685" y="1514"/>
                    <a:pt x="1675" y="1529"/>
                    <a:pt x="1665" y="1544"/>
                  </a:cubicBezTo>
                  <a:lnTo>
                    <a:pt x="1617" y="1541"/>
                  </a:lnTo>
                  <a:cubicBezTo>
                    <a:pt x="1618" y="1557"/>
                    <a:pt x="1619" y="1573"/>
                    <a:pt x="1620" y="1589"/>
                  </a:cubicBezTo>
                  <a:lnTo>
                    <a:pt x="1665" y="1613"/>
                  </a:lnTo>
                  <a:lnTo>
                    <a:pt x="1704" y="1601"/>
                  </a:lnTo>
                  <a:cubicBezTo>
                    <a:pt x="1707" y="1617"/>
                    <a:pt x="1710" y="1633"/>
                    <a:pt x="1713" y="1649"/>
                  </a:cubicBezTo>
                  <a:cubicBezTo>
                    <a:pt x="1718" y="1664"/>
                    <a:pt x="1723" y="1679"/>
                    <a:pt x="1728" y="1694"/>
                  </a:cubicBezTo>
                  <a:lnTo>
                    <a:pt x="1659" y="1688"/>
                  </a:lnTo>
                  <a:lnTo>
                    <a:pt x="1617" y="1676"/>
                  </a:lnTo>
                  <a:lnTo>
                    <a:pt x="1587" y="1652"/>
                  </a:lnTo>
                  <a:cubicBezTo>
                    <a:pt x="1581" y="1634"/>
                    <a:pt x="1575" y="1616"/>
                    <a:pt x="1569" y="1598"/>
                  </a:cubicBezTo>
                  <a:lnTo>
                    <a:pt x="1530" y="1580"/>
                  </a:lnTo>
                  <a:cubicBezTo>
                    <a:pt x="1520" y="1571"/>
                    <a:pt x="1510" y="1562"/>
                    <a:pt x="1500" y="1553"/>
                  </a:cubicBezTo>
                  <a:lnTo>
                    <a:pt x="1452" y="1601"/>
                  </a:lnTo>
                  <a:lnTo>
                    <a:pt x="1410" y="1640"/>
                  </a:lnTo>
                  <a:cubicBezTo>
                    <a:pt x="1420" y="1654"/>
                    <a:pt x="1430" y="1668"/>
                    <a:pt x="1440" y="1682"/>
                  </a:cubicBezTo>
                  <a:cubicBezTo>
                    <a:pt x="1436" y="1698"/>
                    <a:pt x="1432" y="1714"/>
                    <a:pt x="1428" y="1730"/>
                  </a:cubicBezTo>
                  <a:lnTo>
                    <a:pt x="1386" y="1769"/>
                  </a:lnTo>
                  <a:lnTo>
                    <a:pt x="1314" y="1742"/>
                  </a:lnTo>
                  <a:lnTo>
                    <a:pt x="1281" y="1733"/>
                  </a:lnTo>
                  <a:lnTo>
                    <a:pt x="1230" y="1757"/>
                  </a:lnTo>
                  <a:lnTo>
                    <a:pt x="1188" y="1775"/>
                  </a:lnTo>
                  <a:lnTo>
                    <a:pt x="1134" y="1784"/>
                  </a:lnTo>
                  <a:lnTo>
                    <a:pt x="1101" y="1811"/>
                  </a:lnTo>
                  <a:lnTo>
                    <a:pt x="1029" y="1808"/>
                  </a:lnTo>
                  <a:lnTo>
                    <a:pt x="993" y="1844"/>
                  </a:lnTo>
                  <a:cubicBezTo>
                    <a:pt x="991" y="1869"/>
                    <a:pt x="989" y="1894"/>
                    <a:pt x="987" y="1919"/>
                  </a:cubicBezTo>
                  <a:cubicBezTo>
                    <a:pt x="993" y="1932"/>
                    <a:pt x="999" y="1945"/>
                    <a:pt x="1005" y="1958"/>
                  </a:cubicBezTo>
                  <a:cubicBezTo>
                    <a:pt x="1000" y="1972"/>
                    <a:pt x="995" y="1986"/>
                    <a:pt x="990" y="2000"/>
                  </a:cubicBezTo>
                  <a:lnTo>
                    <a:pt x="921" y="1988"/>
                  </a:lnTo>
                  <a:lnTo>
                    <a:pt x="870" y="1997"/>
                  </a:lnTo>
                  <a:cubicBezTo>
                    <a:pt x="862" y="2007"/>
                    <a:pt x="854" y="2017"/>
                    <a:pt x="846" y="2027"/>
                  </a:cubicBezTo>
                  <a:cubicBezTo>
                    <a:pt x="845" y="2041"/>
                    <a:pt x="844" y="2055"/>
                    <a:pt x="843" y="2069"/>
                  </a:cubicBezTo>
                  <a:lnTo>
                    <a:pt x="807" y="2042"/>
                  </a:lnTo>
                  <a:cubicBezTo>
                    <a:pt x="801" y="2059"/>
                    <a:pt x="795" y="2076"/>
                    <a:pt x="789" y="2093"/>
                  </a:cubicBezTo>
                  <a:lnTo>
                    <a:pt x="735" y="2099"/>
                  </a:lnTo>
                  <a:lnTo>
                    <a:pt x="690" y="2075"/>
                  </a:lnTo>
                  <a:lnTo>
                    <a:pt x="651" y="2084"/>
                  </a:lnTo>
                  <a:cubicBezTo>
                    <a:pt x="641" y="2081"/>
                    <a:pt x="631" y="2078"/>
                    <a:pt x="621" y="2075"/>
                  </a:cubicBezTo>
                  <a:lnTo>
                    <a:pt x="570" y="2075"/>
                  </a:lnTo>
                  <a:cubicBezTo>
                    <a:pt x="556" y="2083"/>
                    <a:pt x="542" y="2091"/>
                    <a:pt x="528" y="2099"/>
                  </a:cubicBezTo>
                  <a:lnTo>
                    <a:pt x="501" y="2111"/>
                  </a:lnTo>
                  <a:cubicBezTo>
                    <a:pt x="497" y="2124"/>
                    <a:pt x="493" y="2137"/>
                    <a:pt x="489" y="2150"/>
                  </a:cubicBezTo>
                  <a:lnTo>
                    <a:pt x="450" y="2162"/>
                  </a:lnTo>
                  <a:lnTo>
                    <a:pt x="411" y="2186"/>
                  </a:lnTo>
                  <a:lnTo>
                    <a:pt x="375" y="2165"/>
                  </a:lnTo>
                  <a:lnTo>
                    <a:pt x="315" y="2171"/>
                  </a:lnTo>
                  <a:lnTo>
                    <a:pt x="273" y="2183"/>
                  </a:lnTo>
                  <a:lnTo>
                    <a:pt x="193" y="2183"/>
                  </a:lnTo>
                  <a:lnTo>
                    <a:pt x="147" y="2165"/>
                  </a:lnTo>
                  <a:lnTo>
                    <a:pt x="109" y="2151"/>
                  </a:lnTo>
                  <a:lnTo>
                    <a:pt x="84" y="2129"/>
                  </a:lnTo>
                  <a:lnTo>
                    <a:pt x="73" y="2045"/>
                  </a:lnTo>
                  <a:lnTo>
                    <a:pt x="144" y="1966"/>
                  </a:lnTo>
                  <a:lnTo>
                    <a:pt x="0" y="1926"/>
                  </a:lnTo>
                  <a:lnTo>
                    <a:pt x="85" y="1846"/>
                  </a:lnTo>
                  <a:lnTo>
                    <a:pt x="73" y="1681"/>
                  </a:lnTo>
                  <a:lnTo>
                    <a:pt x="100" y="1567"/>
                  </a:lnTo>
                  <a:lnTo>
                    <a:pt x="30" y="1492"/>
                  </a:lnTo>
                  <a:lnTo>
                    <a:pt x="64" y="1431"/>
                  </a:lnTo>
                  <a:lnTo>
                    <a:pt x="159" y="1309"/>
                  </a:lnTo>
                  <a:lnTo>
                    <a:pt x="70" y="1261"/>
                  </a:lnTo>
                  <a:lnTo>
                    <a:pt x="114" y="1161"/>
                  </a:lnTo>
                  <a:lnTo>
                    <a:pt x="204" y="1086"/>
                  </a:lnTo>
                  <a:lnTo>
                    <a:pt x="134" y="1011"/>
                  </a:lnTo>
                  <a:lnTo>
                    <a:pt x="144" y="876"/>
                  </a:lnTo>
                  <a:lnTo>
                    <a:pt x="117" y="765"/>
                  </a:lnTo>
                  <a:lnTo>
                    <a:pt x="237" y="712"/>
                  </a:lnTo>
                  <a:lnTo>
                    <a:pt x="295" y="591"/>
                  </a:lnTo>
                  <a:lnTo>
                    <a:pt x="225" y="486"/>
                  </a:lnTo>
                  <a:lnTo>
                    <a:pt x="282" y="408"/>
                  </a:lnTo>
                  <a:lnTo>
                    <a:pt x="309" y="316"/>
                  </a:lnTo>
                  <a:lnTo>
                    <a:pt x="434" y="346"/>
                  </a:lnTo>
                  <a:lnTo>
                    <a:pt x="519" y="238"/>
                  </a:lnTo>
                  <a:lnTo>
                    <a:pt x="541" y="120"/>
                  </a:lnTo>
                  <a:lnTo>
                    <a:pt x="549" y="0"/>
                  </a:lnTo>
                  <a:close/>
                </a:path>
              </a:pathLst>
            </a:custGeom>
            <a:solidFill>
              <a:srgbClr val="124A9B"/>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dirty="0">
                <a:solidFill>
                  <a:schemeClr val="tx1"/>
                </a:solidFill>
              </a:endParaRPr>
            </a:p>
          </p:txBody>
        </p:sp>
        <p:sp>
          <p:nvSpPr>
            <p:cNvPr id="361" name="Freeform 4">
              <a:extLst>
                <a:ext uri="{FF2B5EF4-FFF2-40B4-BE49-F238E27FC236}">
                  <a16:creationId xmlns:a16="http://schemas.microsoft.com/office/drawing/2014/main" id="{A0B0D382-61BD-434C-AFF0-75C2787D17F7}"/>
                </a:ext>
              </a:extLst>
            </p:cNvPr>
            <p:cNvSpPr>
              <a:spLocks/>
            </p:cNvSpPr>
            <p:nvPr/>
          </p:nvSpPr>
          <p:spPr bwMode="auto">
            <a:xfrm>
              <a:off x="3476813" y="4471613"/>
              <a:ext cx="1338263" cy="1144588"/>
            </a:xfrm>
            <a:custGeom>
              <a:avLst/>
              <a:gdLst>
                <a:gd name="T0" fmla="*/ 771 w 4215"/>
                <a:gd name="T1" fmla="*/ 100 h 3605"/>
                <a:gd name="T2" fmla="*/ 688 w 4215"/>
                <a:gd name="T3" fmla="*/ 175 h 3605"/>
                <a:gd name="T4" fmla="*/ 586 w 4215"/>
                <a:gd name="T5" fmla="*/ 252 h 3605"/>
                <a:gd name="T6" fmla="*/ 574 w 4215"/>
                <a:gd name="T7" fmla="*/ 268 h 3605"/>
                <a:gd name="T8" fmla="*/ 567 w 4215"/>
                <a:gd name="T9" fmla="*/ 301 h 3605"/>
                <a:gd name="T10" fmla="*/ 481 w 4215"/>
                <a:gd name="T11" fmla="*/ 321 h 3605"/>
                <a:gd name="T12" fmla="*/ 452 w 4215"/>
                <a:gd name="T13" fmla="*/ 380 h 3605"/>
                <a:gd name="T14" fmla="*/ 411 w 4215"/>
                <a:gd name="T15" fmla="*/ 369 h 3605"/>
                <a:gd name="T16" fmla="*/ 357 w 4215"/>
                <a:gd name="T17" fmla="*/ 429 h 3605"/>
                <a:gd name="T18" fmla="*/ 369 w 4215"/>
                <a:gd name="T19" fmla="*/ 526 h 3605"/>
                <a:gd name="T20" fmla="*/ 360 w 4215"/>
                <a:gd name="T21" fmla="*/ 622 h 3605"/>
                <a:gd name="T22" fmla="*/ 264 w 4215"/>
                <a:gd name="T23" fmla="*/ 676 h 3605"/>
                <a:gd name="T24" fmla="*/ 178 w 4215"/>
                <a:gd name="T25" fmla="*/ 721 h 3605"/>
                <a:gd name="T26" fmla="*/ 177 w 4215"/>
                <a:gd name="T27" fmla="*/ 691 h 3605"/>
                <a:gd name="T28" fmla="*/ 175 w 4215"/>
                <a:gd name="T29" fmla="*/ 648 h 3605"/>
                <a:gd name="T30" fmla="*/ 141 w 4215"/>
                <a:gd name="T31" fmla="*/ 609 h 3605"/>
                <a:gd name="T32" fmla="*/ 108 w 4215"/>
                <a:gd name="T33" fmla="*/ 597 h 3605"/>
                <a:gd name="T34" fmla="*/ 43 w 4215"/>
                <a:gd name="T35" fmla="*/ 591 h 3605"/>
                <a:gd name="T36" fmla="*/ 27 w 4215"/>
                <a:gd name="T37" fmla="*/ 582 h 3605"/>
                <a:gd name="T38" fmla="*/ 75 w 4215"/>
                <a:gd name="T39" fmla="*/ 559 h 3605"/>
                <a:gd name="T40" fmla="*/ 27 w 4215"/>
                <a:gd name="T41" fmla="*/ 556 h 3605"/>
                <a:gd name="T42" fmla="*/ 0 w 4215"/>
                <a:gd name="T43" fmla="*/ 507 h 3605"/>
                <a:gd name="T44" fmla="*/ 39 w 4215"/>
                <a:gd name="T45" fmla="*/ 463 h 3605"/>
                <a:gd name="T46" fmla="*/ 33 w 4215"/>
                <a:gd name="T47" fmla="*/ 398 h 3605"/>
                <a:gd name="T48" fmla="*/ 84 w 4215"/>
                <a:gd name="T49" fmla="*/ 354 h 3605"/>
                <a:gd name="T50" fmla="*/ 89 w 4215"/>
                <a:gd name="T51" fmla="*/ 358 h 3605"/>
                <a:gd name="T52" fmla="*/ 122 w 4215"/>
                <a:gd name="T53" fmla="*/ 364 h 3605"/>
                <a:gd name="T54" fmla="*/ 149 w 4215"/>
                <a:gd name="T55" fmla="*/ 365 h 3605"/>
                <a:gd name="T56" fmla="*/ 167 w 4215"/>
                <a:gd name="T57" fmla="*/ 350 h 3605"/>
                <a:gd name="T58" fmla="*/ 191 w 4215"/>
                <a:gd name="T59" fmla="*/ 343 h 3605"/>
                <a:gd name="T60" fmla="*/ 214 w 4215"/>
                <a:gd name="T61" fmla="*/ 348 h 3605"/>
                <a:gd name="T62" fmla="*/ 236 w 4215"/>
                <a:gd name="T63" fmla="*/ 342 h 3605"/>
                <a:gd name="T64" fmla="*/ 251 w 4215"/>
                <a:gd name="T65" fmla="*/ 325 h 3605"/>
                <a:gd name="T66" fmla="*/ 265 w 4215"/>
                <a:gd name="T67" fmla="*/ 312 h 3605"/>
                <a:gd name="T68" fmla="*/ 287 w 4215"/>
                <a:gd name="T69" fmla="*/ 290 h 3605"/>
                <a:gd name="T70" fmla="*/ 313 w 4215"/>
                <a:gd name="T71" fmla="*/ 279 h 3605"/>
                <a:gd name="T72" fmla="*/ 344 w 4215"/>
                <a:gd name="T73" fmla="*/ 282 h 3605"/>
                <a:gd name="T74" fmla="*/ 349 w 4215"/>
                <a:gd name="T75" fmla="*/ 256 h 3605"/>
                <a:gd name="T76" fmla="*/ 373 w 4215"/>
                <a:gd name="T77" fmla="*/ 244 h 3605"/>
                <a:gd name="T78" fmla="*/ 391 w 4215"/>
                <a:gd name="T79" fmla="*/ 263 h 3605"/>
                <a:gd name="T80" fmla="*/ 410 w 4215"/>
                <a:gd name="T81" fmla="*/ 258 h 3605"/>
                <a:gd name="T82" fmla="*/ 391 w 4215"/>
                <a:gd name="T83" fmla="*/ 246 h 3605"/>
                <a:gd name="T84" fmla="*/ 406 w 4215"/>
                <a:gd name="T85" fmla="*/ 228 h 3605"/>
                <a:gd name="T86" fmla="*/ 439 w 4215"/>
                <a:gd name="T87" fmla="*/ 241 h 3605"/>
                <a:gd name="T88" fmla="*/ 457 w 4215"/>
                <a:gd name="T89" fmla="*/ 222 h 3605"/>
                <a:gd name="T90" fmla="*/ 484 w 4215"/>
                <a:gd name="T91" fmla="*/ 205 h 3605"/>
                <a:gd name="T92" fmla="*/ 502 w 4215"/>
                <a:gd name="T93" fmla="*/ 196 h 3605"/>
                <a:gd name="T94" fmla="*/ 511 w 4215"/>
                <a:gd name="T95" fmla="*/ 172 h 3605"/>
                <a:gd name="T96" fmla="*/ 532 w 4215"/>
                <a:gd name="T97" fmla="*/ 148 h 3605"/>
                <a:gd name="T98" fmla="*/ 589 w 4215"/>
                <a:gd name="T99" fmla="*/ 124 h 3605"/>
                <a:gd name="T100" fmla="*/ 607 w 4215"/>
                <a:gd name="T101" fmla="*/ 70 h 3605"/>
                <a:gd name="T102" fmla="*/ 667 w 4215"/>
                <a:gd name="T103" fmla="*/ 91 h 3605"/>
                <a:gd name="T104" fmla="*/ 694 w 4215"/>
                <a:gd name="T105" fmla="*/ 42 h 3605"/>
                <a:gd name="T106" fmla="*/ 741 w 4215"/>
                <a:gd name="T107" fmla="*/ 27 h 3605"/>
                <a:gd name="T108" fmla="*/ 808 w 4215"/>
                <a:gd name="T109" fmla="*/ 16 h 360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215" h="3605">
                  <a:moveTo>
                    <a:pt x="4170" y="0"/>
                  </a:moveTo>
                  <a:lnTo>
                    <a:pt x="4215" y="60"/>
                  </a:lnTo>
                  <a:lnTo>
                    <a:pt x="3855" y="500"/>
                  </a:lnTo>
                  <a:lnTo>
                    <a:pt x="3690" y="585"/>
                  </a:lnTo>
                  <a:lnTo>
                    <a:pt x="3510" y="740"/>
                  </a:lnTo>
                  <a:lnTo>
                    <a:pt x="3440" y="875"/>
                  </a:lnTo>
                  <a:lnTo>
                    <a:pt x="3260" y="975"/>
                  </a:lnTo>
                  <a:lnTo>
                    <a:pt x="3035" y="1115"/>
                  </a:lnTo>
                  <a:lnTo>
                    <a:pt x="2930" y="1260"/>
                  </a:lnTo>
                  <a:lnTo>
                    <a:pt x="2963" y="1342"/>
                  </a:lnTo>
                  <a:lnTo>
                    <a:pt x="2907" y="1310"/>
                  </a:lnTo>
                  <a:lnTo>
                    <a:pt x="2871" y="1338"/>
                  </a:lnTo>
                  <a:lnTo>
                    <a:pt x="2915" y="1390"/>
                  </a:lnTo>
                  <a:lnTo>
                    <a:pt x="2919" y="1442"/>
                  </a:lnTo>
                  <a:lnTo>
                    <a:pt x="2835" y="1506"/>
                  </a:lnTo>
                  <a:lnTo>
                    <a:pt x="2690" y="1575"/>
                  </a:lnTo>
                  <a:lnTo>
                    <a:pt x="2535" y="1575"/>
                  </a:lnTo>
                  <a:lnTo>
                    <a:pt x="2405" y="1605"/>
                  </a:lnTo>
                  <a:lnTo>
                    <a:pt x="2345" y="1814"/>
                  </a:lnTo>
                  <a:lnTo>
                    <a:pt x="2265" y="1859"/>
                  </a:lnTo>
                  <a:lnTo>
                    <a:pt x="2259" y="1898"/>
                  </a:lnTo>
                  <a:lnTo>
                    <a:pt x="2175" y="1902"/>
                  </a:lnTo>
                  <a:lnTo>
                    <a:pt x="2150" y="1859"/>
                  </a:lnTo>
                  <a:lnTo>
                    <a:pt x="2055" y="1844"/>
                  </a:lnTo>
                  <a:lnTo>
                    <a:pt x="1935" y="1934"/>
                  </a:lnTo>
                  <a:lnTo>
                    <a:pt x="1865" y="2054"/>
                  </a:lnTo>
                  <a:lnTo>
                    <a:pt x="1785" y="2144"/>
                  </a:lnTo>
                  <a:lnTo>
                    <a:pt x="1775" y="2278"/>
                  </a:lnTo>
                  <a:lnTo>
                    <a:pt x="1811" y="2434"/>
                  </a:lnTo>
                  <a:lnTo>
                    <a:pt x="1845" y="2629"/>
                  </a:lnTo>
                  <a:lnTo>
                    <a:pt x="1800" y="2764"/>
                  </a:lnTo>
                  <a:lnTo>
                    <a:pt x="1868" y="3154"/>
                  </a:lnTo>
                  <a:lnTo>
                    <a:pt x="1800" y="3109"/>
                  </a:lnTo>
                  <a:lnTo>
                    <a:pt x="1665" y="3239"/>
                  </a:lnTo>
                  <a:lnTo>
                    <a:pt x="1485" y="3229"/>
                  </a:lnTo>
                  <a:lnTo>
                    <a:pt x="1320" y="3379"/>
                  </a:lnTo>
                  <a:lnTo>
                    <a:pt x="1185" y="3389"/>
                  </a:lnTo>
                  <a:lnTo>
                    <a:pt x="1040" y="3374"/>
                  </a:lnTo>
                  <a:lnTo>
                    <a:pt x="891" y="3605"/>
                  </a:lnTo>
                  <a:lnTo>
                    <a:pt x="801" y="3598"/>
                  </a:lnTo>
                  <a:lnTo>
                    <a:pt x="787" y="3529"/>
                  </a:lnTo>
                  <a:lnTo>
                    <a:pt x="886" y="3454"/>
                  </a:lnTo>
                  <a:lnTo>
                    <a:pt x="949" y="3365"/>
                  </a:lnTo>
                  <a:lnTo>
                    <a:pt x="960" y="3269"/>
                  </a:lnTo>
                  <a:lnTo>
                    <a:pt x="876" y="3239"/>
                  </a:lnTo>
                  <a:cubicBezTo>
                    <a:pt x="876" y="3199"/>
                    <a:pt x="875" y="3159"/>
                    <a:pt x="875" y="3119"/>
                  </a:cubicBezTo>
                  <a:lnTo>
                    <a:pt x="784" y="3109"/>
                  </a:lnTo>
                  <a:lnTo>
                    <a:pt x="705" y="3044"/>
                  </a:lnTo>
                  <a:lnTo>
                    <a:pt x="679" y="2927"/>
                  </a:lnTo>
                  <a:lnTo>
                    <a:pt x="586" y="2914"/>
                  </a:lnTo>
                  <a:lnTo>
                    <a:pt x="541" y="2983"/>
                  </a:lnTo>
                  <a:lnTo>
                    <a:pt x="335" y="3014"/>
                  </a:lnTo>
                  <a:lnTo>
                    <a:pt x="335" y="2939"/>
                  </a:lnTo>
                  <a:lnTo>
                    <a:pt x="215" y="2954"/>
                  </a:lnTo>
                  <a:lnTo>
                    <a:pt x="183" y="2998"/>
                  </a:lnTo>
                  <a:lnTo>
                    <a:pt x="94" y="2983"/>
                  </a:lnTo>
                  <a:lnTo>
                    <a:pt x="135" y="2912"/>
                  </a:lnTo>
                  <a:lnTo>
                    <a:pt x="121" y="2821"/>
                  </a:lnTo>
                  <a:lnTo>
                    <a:pt x="246" y="2854"/>
                  </a:lnTo>
                  <a:lnTo>
                    <a:pt x="375" y="2794"/>
                  </a:lnTo>
                  <a:lnTo>
                    <a:pt x="360" y="2705"/>
                  </a:lnTo>
                  <a:lnTo>
                    <a:pt x="214" y="2669"/>
                  </a:lnTo>
                  <a:lnTo>
                    <a:pt x="135" y="2782"/>
                  </a:lnTo>
                  <a:lnTo>
                    <a:pt x="96" y="2719"/>
                  </a:lnTo>
                  <a:lnTo>
                    <a:pt x="108" y="2629"/>
                  </a:lnTo>
                  <a:lnTo>
                    <a:pt x="0" y="2534"/>
                  </a:lnTo>
                  <a:lnTo>
                    <a:pt x="37" y="2402"/>
                  </a:lnTo>
                  <a:lnTo>
                    <a:pt x="79" y="2315"/>
                  </a:lnTo>
                  <a:lnTo>
                    <a:pt x="195" y="2314"/>
                  </a:lnTo>
                  <a:lnTo>
                    <a:pt x="225" y="2192"/>
                  </a:lnTo>
                  <a:lnTo>
                    <a:pt x="180" y="2084"/>
                  </a:lnTo>
                  <a:lnTo>
                    <a:pt x="165" y="1991"/>
                  </a:lnTo>
                  <a:lnTo>
                    <a:pt x="171" y="1850"/>
                  </a:lnTo>
                  <a:lnTo>
                    <a:pt x="245" y="1774"/>
                  </a:lnTo>
                  <a:lnTo>
                    <a:pt x="420" y="1770"/>
                  </a:lnTo>
                  <a:lnTo>
                    <a:pt x="419" y="1763"/>
                  </a:lnTo>
                  <a:lnTo>
                    <a:pt x="420" y="1765"/>
                  </a:lnTo>
                  <a:cubicBezTo>
                    <a:pt x="428" y="1773"/>
                    <a:pt x="436" y="1782"/>
                    <a:pt x="445" y="1790"/>
                  </a:cubicBezTo>
                  <a:lnTo>
                    <a:pt x="483" y="1804"/>
                  </a:lnTo>
                  <a:lnTo>
                    <a:pt x="529" y="1822"/>
                  </a:lnTo>
                  <a:lnTo>
                    <a:pt x="609" y="1822"/>
                  </a:lnTo>
                  <a:lnTo>
                    <a:pt x="651" y="1810"/>
                  </a:lnTo>
                  <a:lnTo>
                    <a:pt x="711" y="1804"/>
                  </a:lnTo>
                  <a:lnTo>
                    <a:pt x="747" y="1825"/>
                  </a:lnTo>
                  <a:lnTo>
                    <a:pt x="786" y="1801"/>
                  </a:lnTo>
                  <a:lnTo>
                    <a:pt x="825" y="1789"/>
                  </a:lnTo>
                  <a:cubicBezTo>
                    <a:pt x="829" y="1776"/>
                    <a:pt x="833" y="1763"/>
                    <a:pt x="837" y="1750"/>
                  </a:cubicBezTo>
                  <a:lnTo>
                    <a:pt x="864" y="1738"/>
                  </a:lnTo>
                  <a:cubicBezTo>
                    <a:pt x="878" y="1730"/>
                    <a:pt x="892" y="1722"/>
                    <a:pt x="906" y="1714"/>
                  </a:cubicBezTo>
                  <a:lnTo>
                    <a:pt x="957" y="1714"/>
                  </a:lnTo>
                  <a:cubicBezTo>
                    <a:pt x="967" y="1717"/>
                    <a:pt x="977" y="1720"/>
                    <a:pt x="987" y="1723"/>
                  </a:cubicBezTo>
                  <a:lnTo>
                    <a:pt x="1026" y="1714"/>
                  </a:lnTo>
                  <a:lnTo>
                    <a:pt x="1071" y="1738"/>
                  </a:lnTo>
                  <a:lnTo>
                    <a:pt x="1125" y="1732"/>
                  </a:lnTo>
                  <a:cubicBezTo>
                    <a:pt x="1131" y="1715"/>
                    <a:pt x="1137" y="1698"/>
                    <a:pt x="1143" y="1681"/>
                  </a:cubicBezTo>
                  <a:lnTo>
                    <a:pt x="1179" y="1708"/>
                  </a:lnTo>
                  <a:cubicBezTo>
                    <a:pt x="1180" y="1694"/>
                    <a:pt x="1181" y="1680"/>
                    <a:pt x="1182" y="1666"/>
                  </a:cubicBezTo>
                  <a:cubicBezTo>
                    <a:pt x="1190" y="1656"/>
                    <a:pt x="1198" y="1646"/>
                    <a:pt x="1206" y="1636"/>
                  </a:cubicBezTo>
                  <a:lnTo>
                    <a:pt x="1257" y="1627"/>
                  </a:lnTo>
                  <a:lnTo>
                    <a:pt x="1326" y="1639"/>
                  </a:lnTo>
                  <a:cubicBezTo>
                    <a:pt x="1331" y="1625"/>
                    <a:pt x="1336" y="1611"/>
                    <a:pt x="1341" y="1597"/>
                  </a:cubicBezTo>
                  <a:cubicBezTo>
                    <a:pt x="1335" y="1584"/>
                    <a:pt x="1329" y="1571"/>
                    <a:pt x="1323" y="1558"/>
                  </a:cubicBezTo>
                  <a:cubicBezTo>
                    <a:pt x="1325" y="1533"/>
                    <a:pt x="1327" y="1508"/>
                    <a:pt x="1329" y="1483"/>
                  </a:cubicBezTo>
                  <a:lnTo>
                    <a:pt x="1365" y="1447"/>
                  </a:lnTo>
                  <a:lnTo>
                    <a:pt x="1437" y="1450"/>
                  </a:lnTo>
                  <a:lnTo>
                    <a:pt x="1470" y="1423"/>
                  </a:lnTo>
                  <a:lnTo>
                    <a:pt x="1524" y="1414"/>
                  </a:lnTo>
                  <a:lnTo>
                    <a:pt x="1566" y="1396"/>
                  </a:lnTo>
                  <a:lnTo>
                    <a:pt x="1617" y="1372"/>
                  </a:lnTo>
                  <a:lnTo>
                    <a:pt x="1650" y="1381"/>
                  </a:lnTo>
                  <a:lnTo>
                    <a:pt x="1722" y="1408"/>
                  </a:lnTo>
                  <a:lnTo>
                    <a:pt x="1764" y="1369"/>
                  </a:lnTo>
                  <a:cubicBezTo>
                    <a:pt x="1768" y="1353"/>
                    <a:pt x="1772" y="1337"/>
                    <a:pt x="1776" y="1321"/>
                  </a:cubicBezTo>
                  <a:cubicBezTo>
                    <a:pt x="1766" y="1307"/>
                    <a:pt x="1756" y="1293"/>
                    <a:pt x="1746" y="1279"/>
                  </a:cubicBezTo>
                  <a:lnTo>
                    <a:pt x="1788" y="1240"/>
                  </a:lnTo>
                  <a:lnTo>
                    <a:pt x="1836" y="1192"/>
                  </a:lnTo>
                  <a:cubicBezTo>
                    <a:pt x="1846" y="1201"/>
                    <a:pt x="1856" y="1210"/>
                    <a:pt x="1866" y="1219"/>
                  </a:cubicBezTo>
                  <a:lnTo>
                    <a:pt x="1905" y="1237"/>
                  </a:lnTo>
                  <a:cubicBezTo>
                    <a:pt x="1911" y="1255"/>
                    <a:pt x="1917" y="1273"/>
                    <a:pt x="1923" y="1291"/>
                  </a:cubicBezTo>
                  <a:lnTo>
                    <a:pt x="1953" y="1315"/>
                  </a:lnTo>
                  <a:lnTo>
                    <a:pt x="1995" y="1327"/>
                  </a:lnTo>
                  <a:lnTo>
                    <a:pt x="2064" y="1333"/>
                  </a:lnTo>
                  <a:cubicBezTo>
                    <a:pt x="2059" y="1318"/>
                    <a:pt x="2054" y="1303"/>
                    <a:pt x="2049" y="1288"/>
                  </a:cubicBezTo>
                  <a:cubicBezTo>
                    <a:pt x="2046" y="1272"/>
                    <a:pt x="2043" y="1256"/>
                    <a:pt x="2040" y="1240"/>
                  </a:cubicBezTo>
                  <a:lnTo>
                    <a:pt x="2001" y="1252"/>
                  </a:lnTo>
                  <a:lnTo>
                    <a:pt x="1956" y="1228"/>
                  </a:lnTo>
                  <a:cubicBezTo>
                    <a:pt x="1955" y="1212"/>
                    <a:pt x="1954" y="1196"/>
                    <a:pt x="1953" y="1180"/>
                  </a:cubicBezTo>
                  <a:lnTo>
                    <a:pt x="2001" y="1183"/>
                  </a:lnTo>
                  <a:cubicBezTo>
                    <a:pt x="2011" y="1168"/>
                    <a:pt x="2021" y="1153"/>
                    <a:pt x="2031" y="1138"/>
                  </a:cubicBezTo>
                  <a:lnTo>
                    <a:pt x="2094" y="1165"/>
                  </a:lnTo>
                  <a:lnTo>
                    <a:pt x="2160" y="1183"/>
                  </a:lnTo>
                  <a:lnTo>
                    <a:pt x="2193" y="1204"/>
                  </a:lnTo>
                  <a:cubicBezTo>
                    <a:pt x="2196" y="1182"/>
                    <a:pt x="2199" y="1160"/>
                    <a:pt x="2202" y="1138"/>
                  </a:cubicBezTo>
                  <a:cubicBezTo>
                    <a:pt x="2208" y="1126"/>
                    <a:pt x="2214" y="1114"/>
                    <a:pt x="2220" y="1102"/>
                  </a:cubicBezTo>
                  <a:lnTo>
                    <a:pt x="2286" y="1111"/>
                  </a:lnTo>
                  <a:lnTo>
                    <a:pt x="2352" y="1090"/>
                  </a:lnTo>
                  <a:lnTo>
                    <a:pt x="2364" y="1042"/>
                  </a:lnTo>
                  <a:lnTo>
                    <a:pt x="2418" y="1027"/>
                  </a:lnTo>
                  <a:cubicBezTo>
                    <a:pt x="2423" y="1018"/>
                    <a:pt x="2428" y="1009"/>
                    <a:pt x="2433" y="1000"/>
                  </a:cubicBezTo>
                  <a:cubicBezTo>
                    <a:pt x="2445" y="1004"/>
                    <a:pt x="2457" y="1008"/>
                    <a:pt x="2469" y="1012"/>
                  </a:cubicBezTo>
                  <a:lnTo>
                    <a:pt x="2511" y="979"/>
                  </a:lnTo>
                  <a:cubicBezTo>
                    <a:pt x="2520" y="968"/>
                    <a:pt x="2529" y="957"/>
                    <a:pt x="2538" y="946"/>
                  </a:cubicBezTo>
                  <a:cubicBezTo>
                    <a:pt x="2532" y="937"/>
                    <a:pt x="2526" y="928"/>
                    <a:pt x="2520" y="919"/>
                  </a:cubicBezTo>
                  <a:lnTo>
                    <a:pt x="2553" y="862"/>
                  </a:lnTo>
                  <a:cubicBezTo>
                    <a:pt x="2559" y="848"/>
                    <a:pt x="2565" y="834"/>
                    <a:pt x="2571" y="820"/>
                  </a:cubicBezTo>
                  <a:lnTo>
                    <a:pt x="2649" y="769"/>
                  </a:lnTo>
                  <a:cubicBezTo>
                    <a:pt x="2652" y="759"/>
                    <a:pt x="2656" y="753"/>
                    <a:pt x="2658" y="739"/>
                  </a:cubicBezTo>
                  <a:lnTo>
                    <a:pt x="2660" y="687"/>
                  </a:lnTo>
                  <a:lnTo>
                    <a:pt x="2835" y="645"/>
                  </a:lnTo>
                  <a:lnTo>
                    <a:pt x="2945" y="620"/>
                  </a:lnTo>
                  <a:lnTo>
                    <a:pt x="2975" y="515"/>
                  </a:lnTo>
                  <a:lnTo>
                    <a:pt x="2955" y="420"/>
                  </a:lnTo>
                  <a:lnTo>
                    <a:pt x="3035" y="350"/>
                  </a:lnTo>
                  <a:lnTo>
                    <a:pt x="3095" y="530"/>
                  </a:lnTo>
                  <a:lnTo>
                    <a:pt x="3225" y="425"/>
                  </a:lnTo>
                  <a:lnTo>
                    <a:pt x="3335" y="455"/>
                  </a:lnTo>
                  <a:lnTo>
                    <a:pt x="3305" y="305"/>
                  </a:lnTo>
                  <a:lnTo>
                    <a:pt x="3365" y="240"/>
                  </a:lnTo>
                  <a:lnTo>
                    <a:pt x="3470" y="210"/>
                  </a:lnTo>
                  <a:lnTo>
                    <a:pt x="3480" y="120"/>
                  </a:lnTo>
                  <a:lnTo>
                    <a:pt x="3620" y="45"/>
                  </a:lnTo>
                  <a:lnTo>
                    <a:pt x="3705" y="135"/>
                  </a:lnTo>
                  <a:lnTo>
                    <a:pt x="3840" y="210"/>
                  </a:lnTo>
                  <a:lnTo>
                    <a:pt x="3975" y="230"/>
                  </a:lnTo>
                  <a:lnTo>
                    <a:pt x="4040" y="80"/>
                  </a:lnTo>
                  <a:lnTo>
                    <a:pt x="4170" y="0"/>
                  </a:lnTo>
                  <a:close/>
                </a:path>
              </a:pathLst>
            </a:custGeom>
            <a:solidFill>
              <a:srgbClr val="124A9B"/>
            </a:solidFill>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kern="0">
                <a:solidFill>
                  <a:schemeClr val="tx1"/>
                </a:solidFill>
              </a:endParaRPr>
            </a:p>
          </p:txBody>
        </p:sp>
      </p:grpSp>
      <p:sp>
        <p:nvSpPr>
          <p:cNvPr id="3" name="Text Placeholder 2">
            <a:extLst>
              <a:ext uri="{FF2B5EF4-FFF2-40B4-BE49-F238E27FC236}">
                <a16:creationId xmlns:a16="http://schemas.microsoft.com/office/drawing/2014/main" id="{55C0B57F-4FA0-4EE1-B10D-131FA9D6AE48}"/>
              </a:ext>
            </a:extLst>
          </p:cNvPr>
          <p:cNvSpPr>
            <a:spLocks noGrp="1"/>
          </p:cNvSpPr>
          <p:nvPr>
            <p:ph type="body" sz="quarter" idx="14"/>
          </p:nvPr>
        </p:nvSpPr>
        <p:spPr>
          <a:xfrm>
            <a:off x="176781" y="214577"/>
            <a:ext cx="10485120" cy="415636"/>
          </a:xfrm>
        </p:spPr>
        <p:txBody>
          <a:bodyPr/>
          <a:lstStyle/>
          <a:p>
            <a:r>
              <a:rPr lang="en-IN" dirty="0">
                <a:solidFill>
                  <a:srgbClr val="0F4061"/>
                </a:solidFill>
              </a:rPr>
              <a:t>India Polypropylene Copolymer Supply</a:t>
            </a:r>
            <a:r>
              <a:rPr lang="en-US" dirty="0">
                <a:solidFill>
                  <a:srgbClr val="0F4061"/>
                </a:solidFill>
              </a:rPr>
              <a:t>, By Region, 2020 &amp; 2030F (%)</a:t>
            </a:r>
          </a:p>
        </p:txBody>
      </p:sp>
      <p:sp>
        <p:nvSpPr>
          <p:cNvPr id="76" name="Rectangle 75">
            <a:extLst>
              <a:ext uri="{FF2B5EF4-FFF2-40B4-BE49-F238E27FC236}">
                <a16:creationId xmlns:a16="http://schemas.microsoft.com/office/drawing/2014/main" id="{8C238536-9C29-4718-8C22-3EB57D5B70AF}"/>
              </a:ext>
            </a:extLst>
          </p:cNvPr>
          <p:cNvSpPr/>
          <p:nvPr/>
        </p:nvSpPr>
        <p:spPr>
          <a:xfrm>
            <a:off x="7391301" y="6284735"/>
            <a:ext cx="4678680" cy="184666"/>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6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Secondary Research, Expert Interviews, and TechSci Research Analysis</a:t>
            </a:r>
          </a:p>
        </p:txBody>
      </p:sp>
      <p:grpSp>
        <p:nvGrpSpPr>
          <p:cNvPr id="6" name="Group 5">
            <a:extLst>
              <a:ext uri="{FF2B5EF4-FFF2-40B4-BE49-F238E27FC236}">
                <a16:creationId xmlns:a16="http://schemas.microsoft.com/office/drawing/2014/main" id="{43EFAD3C-C78C-47AB-927F-B7DB360C8DC3}"/>
              </a:ext>
            </a:extLst>
          </p:cNvPr>
          <p:cNvGrpSpPr/>
          <p:nvPr/>
        </p:nvGrpSpPr>
        <p:grpSpPr>
          <a:xfrm>
            <a:off x="266700" y="990605"/>
            <a:ext cx="3081672" cy="1666847"/>
            <a:chOff x="266700" y="990600"/>
            <a:chExt cx="3081672" cy="1666846"/>
          </a:xfrm>
        </p:grpSpPr>
        <p:sp>
          <p:nvSpPr>
            <p:cNvPr id="2" name="Rectangle 1">
              <a:extLst>
                <a:ext uri="{FF2B5EF4-FFF2-40B4-BE49-F238E27FC236}">
                  <a16:creationId xmlns:a16="http://schemas.microsoft.com/office/drawing/2014/main" id="{CE416772-9DDF-4E7D-9CE2-4C04BC10D6DA}"/>
                </a:ext>
              </a:extLst>
            </p:cNvPr>
            <p:cNvSpPr/>
            <p:nvPr/>
          </p:nvSpPr>
          <p:spPr>
            <a:xfrm>
              <a:off x="266700" y="990600"/>
              <a:ext cx="3081672" cy="1666846"/>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F895D57D-C67A-4D66-B890-2587CC6476DF}"/>
                </a:ext>
              </a:extLst>
            </p:cNvPr>
            <p:cNvSpPr/>
            <p:nvPr/>
          </p:nvSpPr>
          <p:spPr>
            <a:xfrm>
              <a:off x="266700" y="993821"/>
              <a:ext cx="3081672" cy="263479"/>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lumMod val="10000"/>
                    </a:schemeClr>
                  </a:solidFill>
                </a:rPr>
                <a:t>North</a:t>
              </a:r>
            </a:p>
          </p:txBody>
        </p:sp>
      </p:grpSp>
      <p:grpSp>
        <p:nvGrpSpPr>
          <p:cNvPr id="82" name="Group 81">
            <a:extLst>
              <a:ext uri="{FF2B5EF4-FFF2-40B4-BE49-F238E27FC236}">
                <a16:creationId xmlns:a16="http://schemas.microsoft.com/office/drawing/2014/main" id="{740861F3-A142-4F7F-BFA4-275B305F0943}"/>
              </a:ext>
            </a:extLst>
          </p:cNvPr>
          <p:cNvGrpSpPr/>
          <p:nvPr/>
        </p:nvGrpSpPr>
        <p:grpSpPr>
          <a:xfrm>
            <a:off x="4080615" y="990606"/>
            <a:ext cx="3081672" cy="1666847"/>
            <a:chOff x="266700" y="990600"/>
            <a:chExt cx="3081672" cy="1666846"/>
          </a:xfrm>
        </p:grpSpPr>
        <p:sp>
          <p:nvSpPr>
            <p:cNvPr id="83" name="Rectangle 82">
              <a:extLst>
                <a:ext uri="{FF2B5EF4-FFF2-40B4-BE49-F238E27FC236}">
                  <a16:creationId xmlns:a16="http://schemas.microsoft.com/office/drawing/2014/main" id="{DBA60FC9-7A17-4875-84AD-321F20C9F0DD}"/>
                </a:ext>
              </a:extLst>
            </p:cNvPr>
            <p:cNvSpPr/>
            <p:nvPr/>
          </p:nvSpPr>
          <p:spPr>
            <a:xfrm>
              <a:off x="266700" y="990600"/>
              <a:ext cx="3081672" cy="1666846"/>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01BDE7B3-4533-42DD-B5CE-F421535AD74D}"/>
                </a:ext>
              </a:extLst>
            </p:cNvPr>
            <p:cNvSpPr/>
            <p:nvPr/>
          </p:nvSpPr>
          <p:spPr>
            <a:xfrm>
              <a:off x="266700" y="993821"/>
              <a:ext cx="3081672" cy="263479"/>
            </a:xfrm>
            <a:prstGeom prst="rect">
              <a:avLst/>
            </a:prstGeom>
            <a:solidFill>
              <a:srgbClr val="124A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South</a:t>
              </a:r>
            </a:p>
          </p:txBody>
        </p:sp>
      </p:grpSp>
      <p:sp>
        <p:nvSpPr>
          <p:cNvPr id="87" name="Rectangle 86">
            <a:extLst>
              <a:ext uri="{FF2B5EF4-FFF2-40B4-BE49-F238E27FC236}">
                <a16:creationId xmlns:a16="http://schemas.microsoft.com/office/drawing/2014/main" id="{FE504810-44EC-41CC-8685-C4A0C0FD718A}"/>
              </a:ext>
            </a:extLst>
          </p:cNvPr>
          <p:cNvSpPr/>
          <p:nvPr/>
        </p:nvSpPr>
        <p:spPr>
          <a:xfrm>
            <a:off x="4093867" y="3702738"/>
            <a:ext cx="3081672" cy="263479"/>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West</a:t>
            </a:r>
          </a:p>
        </p:txBody>
      </p:sp>
      <p:sp>
        <p:nvSpPr>
          <p:cNvPr id="90" name="Rectangle 89">
            <a:extLst>
              <a:ext uri="{FF2B5EF4-FFF2-40B4-BE49-F238E27FC236}">
                <a16:creationId xmlns:a16="http://schemas.microsoft.com/office/drawing/2014/main" id="{17C39C31-CB27-418F-9602-9CC55A203482}"/>
              </a:ext>
            </a:extLst>
          </p:cNvPr>
          <p:cNvSpPr/>
          <p:nvPr/>
        </p:nvSpPr>
        <p:spPr>
          <a:xfrm>
            <a:off x="344259" y="3709178"/>
            <a:ext cx="3081672" cy="263479"/>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10000"/>
                  </a:schemeClr>
                </a:solidFill>
              </a:rPr>
              <a:t>East</a:t>
            </a:r>
          </a:p>
        </p:txBody>
      </p:sp>
    </p:spTree>
    <p:extLst>
      <p:ext uri="{BB962C8B-B14F-4D97-AF65-F5344CB8AC3E}">
        <p14:creationId xmlns:p14="http://schemas.microsoft.com/office/powerpoint/2010/main" val="30643812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933856F-3944-4902-A8C8-9D8BD0AB8D22}"/>
              </a:ext>
            </a:extLst>
          </p:cNvPr>
          <p:cNvPicPr>
            <a:picLocks noChangeAspect="1" noChangeArrowheads="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bwMode="auto">
          <a:xfrm>
            <a:off x="0" y="13290"/>
            <a:ext cx="10678036" cy="684471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D00A618-DF37-472A-B9F6-31547394834D}"/>
              </a:ext>
            </a:extLst>
          </p:cNvPr>
          <p:cNvPicPr>
            <a:picLocks noChangeAspect="1"/>
          </p:cNvPicPr>
          <p:nvPr/>
        </p:nvPicPr>
        <p:blipFill rotWithShape="1">
          <a:blip r:embed="rId4">
            <a:extLst>
              <a:ext uri="{28A0092B-C50C-407E-A947-70E740481C1C}">
                <a14:useLocalDpi xmlns:a14="http://schemas.microsoft.com/office/drawing/2010/main" val="0"/>
              </a:ext>
            </a:extLst>
          </a:blip>
          <a:srcRect t="23908" b="13235"/>
          <a:stretch/>
        </p:blipFill>
        <p:spPr>
          <a:xfrm>
            <a:off x="2" y="0"/>
            <a:ext cx="12192000" cy="6858000"/>
          </a:xfrm>
          <a:prstGeom prst="rect">
            <a:avLst/>
          </a:prstGeom>
        </p:spPr>
      </p:pic>
      <p:sp>
        <p:nvSpPr>
          <p:cNvPr id="11" name="Content Placeholder 2">
            <a:extLst>
              <a:ext uri="{FF2B5EF4-FFF2-40B4-BE49-F238E27FC236}">
                <a16:creationId xmlns:a16="http://schemas.microsoft.com/office/drawing/2014/main" id="{C0174F6F-B823-4BA6-9730-8891B260DFE7}"/>
              </a:ext>
            </a:extLst>
          </p:cNvPr>
          <p:cNvSpPr txBox="1">
            <a:spLocks/>
          </p:cNvSpPr>
          <p:nvPr/>
        </p:nvSpPr>
        <p:spPr>
          <a:xfrm>
            <a:off x="9140368" y="1643852"/>
            <a:ext cx="3483937" cy="2889115"/>
          </a:xfrm>
          <a:prstGeom prst="rect">
            <a:avLst/>
          </a:prstGeom>
        </p:spPr>
        <p:txBody>
          <a:bodyPr vert="horz" lIns="91440" tIns="45720" rIns="91440" bIns="45720" rtlCol="0" anchor="b">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indent="0" defTabSz="914354">
              <a:lnSpc>
                <a:spcPct val="100000"/>
              </a:lnSpc>
              <a:spcBef>
                <a:spcPct val="0"/>
              </a:spcBef>
              <a:buNone/>
            </a:pPr>
            <a:endParaRPr lang="en-US" sz="4200" b="1" spc="-136" dirty="0">
              <a:effectLst>
                <a:outerShdw blurRad="38100" dist="38100" dir="2700000" algn="tl">
                  <a:srgbClr val="000000">
                    <a:alpha val="43137"/>
                  </a:srgbClr>
                </a:outerShdw>
              </a:effectLst>
              <a:latin typeface="+mj-lt"/>
              <a:ea typeface="+mj-ea"/>
              <a:cs typeface="+mj-cs"/>
            </a:endParaRPr>
          </a:p>
        </p:txBody>
      </p:sp>
      <p:sp>
        <p:nvSpPr>
          <p:cNvPr id="12" name="Rectangle 11">
            <a:extLst>
              <a:ext uri="{FF2B5EF4-FFF2-40B4-BE49-F238E27FC236}">
                <a16:creationId xmlns:a16="http://schemas.microsoft.com/office/drawing/2014/main" id="{F8C5CA89-8572-46ED-8C89-69686ECC5C11}"/>
              </a:ext>
            </a:extLst>
          </p:cNvPr>
          <p:cNvSpPr/>
          <p:nvPr/>
        </p:nvSpPr>
        <p:spPr>
          <a:xfrm>
            <a:off x="6615990" y="2565190"/>
            <a:ext cx="4807383" cy="1815882"/>
          </a:xfrm>
          <a:prstGeom prst="rect">
            <a:avLst/>
          </a:prstGeom>
          <a:noFill/>
        </p:spPr>
        <p:txBody>
          <a:bodyPr wrap="square">
            <a:spAutoFit/>
          </a:bodyPr>
          <a:lstStyle/>
          <a:p>
            <a:pPr lvl="0">
              <a:defRPr/>
            </a:pPr>
            <a:r>
              <a:rPr lang="en-US" sz="2800" b="1" dirty="0">
                <a:solidFill>
                  <a:schemeClr val="bg1"/>
                </a:solidFill>
                <a:effectLst>
                  <a:outerShdw blurRad="38100" dist="38100" dir="2700000" algn="tl">
                    <a:srgbClr val="000000">
                      <a:alpha val="43137"/>
                    </a:srgbClr>
                  </a:outerShdw>
                </a:effectLst>
                <a:latin typeface="Montserrat" panose="02000505000000020004" pitchFamily="2" charset="0"/>
                <a:ea typeface="Roboto" pitchFamily="2" charset="0"/>
                <a:cs typeface="Arial" panose="020B0604020202020204" pitchFamily="34" charset="0"/>
              </a:rPr>
              <a:t>INDIA POLYPROPYLENE COPOLYMER </a:t>
            </a:r>
          </a:p>
          <a:p>
            <a:pPr lvl="0">
              <a:defRPr/>
            </a:pPr>
            <a:r>
              <a:rPr lang="en-US" sz="2800" b="1" dirty="0">
                <a:solidFill>
                  <a:schemeClr val="bg1"/>
                </a:solidFill>
                <a:effectLst>
                  <a:outerShdw blurRad="38100" dist="38100" dir="2700000" algn="tl">
                    <a:srgbClr val="000000">
                      <a:alpha val="43137"/>
                    </a:srgbClr>
                  </a:outerShdw>
                </a:effectLst>
                <a:latin typeface="Montserrat" panose="02000505000000020004" pitchFamily="2" charset="0"/>
                <a:ea typeface="Roboto" pitchFamily="2" charset="0"/>
                <a:cs typeface="Arial" panose="020B0604020202020204" pitchFamily="34" charset="0"/>
              </a:rPr>
              <a:t>DEMAND-SUPPLY SCENARIO</a:t>
            </a:r>
          </a:p>
        </p:txBody>
      </p:sp>
    </p:spTree>
    <p:extLst>
      <p:ext uri="{BB962C8B-B14F-4D97-AF65-F5344CB8AC3E}">
        <p14:creationId xmlns:p14="http://schemas.microsoft.com/office/powerpoint/2010/main" val="37191963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03205" y="130467"/>
            <a:ext cx="9232895" cy="608533"/>
          </a:xfrm>
        </p:spPr>
        <p:txBody>
          <a:bodyPr>
            <a:normAutofit/>
          </a:bodyPr>
          <a:lstStyle/>
          <a:p>
            <a:r>
              <a:rPr lang="en-IN" dirty="0">
                <a:solidFill>
                  <a:srgbClr val="0F4061"/>
                </a:solidFill>
              </a:rPr>
              <a:t>India Polypropylene Copolymer </a:t>
            </a:r>
            <a:r>
              <a:rPr lang="en-US" dirty="0">
                <a:solidFill>
                  <a:srgbClr val="0F4061"/>
                </a:solidFill>
              </a:rPr>
              <a:t>Demand-Supply Scenario, 2015-2030F (000’ Tonnes)</a:t>
            </a:r>
          </a:p>
        </p:txBody>
      </p:sp>
      <p:graphicFrame>
        <p:nvGraphicFramePr>
          <p:cNvPr id="4" name="Table 3">
            <a:extLst>
              <a:ext uri="{FF2B5EF4-FFF2-40B4-BE49-F238E27FC236}">
                <a16:creationId xmlns:a16="http://schemas.microsoft.com/office/drawing/2014/main" id="{3924B939-77EF-494B-92F0-94BF7E10D52E}"/>
              </a:ext>
            </a:extLst>
          </p:cNvPr>
          <p:cNvGraphicFramePr>
            <a:graphicFrameLocks noGrp="1"/>
          </p:cNvGraphicFramePr>
          <p:nvPr/>
        </p:nvGraphicFramePr>
        <p:xfrm>
          <a:off x="361625" y="734358"/>
          <a:ext cx="11462632" cy="4216376"/>
        </p:xfrm>
        <a:graphic>
          <a:graphicData uri="http://schemas.openxmlformats.org/drawingml/2006/table">
            <a:tbl>
              <a:tblPr>
                <a:tableStyleId>{5C22544A-7EE6-4342-B048-85BDC9FD1C3A}</a:tableStyleId>
              </a:tblPr>
              <a:tblGrid>
                <a:gridCol w="2132584">
                  <a:extLst>
                    <a:ext uri="{9D8B030D-6E8A-4147-A177-3AD203B41FA5}">
                      <a16:colId xmlns:a16="http://schemas.microsoft.com/office/drawing/2014/main" val="1611981692"/>
                    </a:ext>
                  </a:extLst>
                </a:gridCol>
                <a:gridCol w="583128">
                  <a:extLst>
                    <a:ext uri="{9D8B030D-6E8A-4147-A177-3AD203B41FA5}">
                      <a16:colId xmlns:a16="http://schemas.microsoft.com/office/drawing/2014/main" val="1439920617"/>
                    </a:ext>
                  </a:extLst>
                </a:gridCol>
                <a:gridCol w="583128">
                  <a:extLst>
                    <a:ext uri="{9D8B030D-6E8A-4147-A177-3AD203B41FA5}">
                      <a16:colId xmlns:a16="http://schemas.microsoft.com/office/drawing/2014/main" val="3831191039"/>
                    </a:ext>
                  </a:extLst>
                </a:gridCol>
                <a:gridCol w="583128">
                  <a:extLst>
                    <a:ext uri="{9D8B030D-6E8A-4147-A177-3AD203B41FA5}">
                      <a16:colId xmlns:a16="http://schemas.microsoft.com/office/drawing/2014/main" val="3462637515"/>
                    </a:ext>
                  </a:extLst>
                </a:gridCol>
                <a:gridCol w="583128">
                  <a:extLst>
                    <a:ext uri="{9D8B030D-6E8A-4147-A177-3AD203B41FA5}">
                      <a16:colId xmlns:a16="http://schemas.microsoft.com/office/drawing/2014/main" val="1912165851"/>
                    </a:ext>
                  </a:extLst>
                </a:gridCol>
                <a:gridCol w="583128">
                  <a:extLst>
                    <a:ext uri="{9D8B030D-6E8A-4147-A177-3AD203B41FA5}">
                      <a16:colId xmlns:a16="http://schemas.microsoft.com/office/drawing/2014/main" val="4226174903"/>
                    </a:ext>
                  </a:extLst>
                </a:gridCol>
                <a:gridCol w="583128">
                  <a:extLst>
                    <a:ext uri="{9D8B030D-6E8A-4147-A177-3AD203B41FA5}">
                      <a16:colId xmlns:a16="http://schemas.microsoft.com/office/drawing/2014/main" val="172123759"/>
                    </a:ext>
                  </a:extLst>
                </a:gridCol>
                <a:gridCol w="583128">
                  <a:extLst>
                    <a:ext uri="{9D8B030D-6E8A-4147-A177-3AD203B41FA5}">
                      <a16:colId xmlns:a16="http://schemas.microsoft.com/office/drawing/2014/main" val="3057347413"/>
                    </a:ext>
                  </a:extLst>
                </a:gridCol>
                <a:gridCol w="583128">
                  <a:extLst>
                    <a:ext uri="{9D8B030D-6E8A-4147-A177-3AD203B41FA5}">
                      <a16:colId xmlns:a16="http://schemas.microsoft.com/office/drawing/2014/main" val="3074277324"/>
                    </a:ext>
                  </a:extLst>
                </a:gridCol>
                <a:gridCol w="583128">
                  <a:extLst>
                    <a:ext uri="{9D8B030D-6E8A-4147-A177-3AD203B41FA5}">
                      <a16:colId xmlns:a16="http://schemas.microsoft.com/office/drawing/2014/main" val="4194985398"/>
                    </a:ext>
                  </a:extLst>
                </a:gridCol>
                <a:gridCol w="583128">
                  <a:extLst>
                    <a:ext uri="{9D8B030D-6E8A-4147-A177-3AD203B41FA5}">
                      <a16:colId xmlns:a16="http://schemas.microsoft.com/office/drawing/2014/main" val="3590646022"/>
                    </a:ext>
                  </a:extLst>
                </a:gridCol>
                <a:gridCol w="583128">
                  <a:extLst>
                    <a:ext uri="{9D8B030D-6E8A-4147-A177-3AD203B41FA5}">
                      <a16:colId xmlns:a16="http://schemas.microsoft.com/office/drawing/2014/main" val="1111358546"/>
                    </a:ext>
                  </a:extLst>
                </a:gridCol>
                <a:gridCol w="583128">
                  <a:extLst>
                    <a:ext uri="{9D8B030D-6E8A-4147-A177-3AD203B41FA5}">
                      <a16:colId xmlns:a16="http://schemas.microsoft.com/office/drawing/2014/main" val="4037486260"/>
                    </a:ext>
                  </a:extLst>
                </a:gridCol>
                <a:gridCol w="583128">
                  <a:extLst>
                    <a:ext uri="{9D8B030D-6E8A-4147-A177-3AD203B41FA5}">
                      <a16:colId xmlns:a16="http://schemas.microsoft.com/office/drawing/2014/main" val="101580875"/>
                    </a:ext>
                  </a:extLst>
                </a:gridCol>
                <a:gridCol w="583128">
                  <a:extLst>
                    <a:ext uri="{9D8B030D-6E8A-4147-A177-3AD203B41FA5}">
                      <a16:colId xmlns:a16="http://schemas.microsoft.com/office/drawing/2014/main" val="2206009279"/>
                    </a:ext>
                  </a:extLst>
                </a:gridCol>
                <a:gridCol w="583128">
                  <a:extLst>
                    <a:ext uri="{9D8B030D-6E8A-4147-A177-3AD203B41FA5}">
                      <a16:colId xmlns:a16="http://schemas.microsoft.com/office/drawing/2014/main" val="4256331561"/>
                    </a:ext>
                  </a:extLst>
                </a:gridCol>
                <a:gridCol w="583128">
                  <a:extLst>
                    <a:ext uri="{9D8B030D-6E8A-4147-A177-3AD203B41FA5}">
                      <a16:colId xmlns:a16="http://schemas.microsoft.com/office/drawing/2014/main" val="4105175770"/>
                    </a:ext>
                  </a:extLst>
                </a:gridCol>
              </a:tblGrid>
              <a:tr h="355580">
                <a:tc>
                  <a:txBody>
                    <a:bodyPr/>
                    <a:lstStyle/>
                    <a:p>
                      <a:pPr marL="91440" algn="ctr" fontAlgn="ctr"/>
                      <a:r>
                        <a:rPr lang="en-US" sz="11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Parameters </a:t>
                      </a:r>
                      <a:endParaRPr lang="en-US" sz="11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2015</a:t>
                      </a:r>
                      <a:endParaRPr lang="en-US" sz="11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2016</a:t>
                      </a:r>
                      <a:endParaRPr lang="en-US" sz="11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2017</a:t>
                      </a:r>
                      <a:endParaRPr lang="en-US" sz="11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2018</a:t>
                      </a:r>
                      <a:endParaRPr lang="en-US" sz="11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2019</a:t>
                      </a:r>
                      <a:endParaRPr lang="en-US" sz="11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2020</a:t>
                      </a:r>
                      <a:endParaRPr lang="en-US" sz="11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2021</a:t>
                      </a:r>
                      <a:endParaRPr lang="en-US" sz="11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2022E</a:t>
                      </a:r>
                      <a:endParaRPr lang="en-US" sz="11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2023F</a:t>
                      </a:r>
                      <a:endParaRPr lang="en-US" sz="11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2024F</a:t>
                      </a:r>
                      <a:endParaRPr lang="en-US" sz="11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2025F</a:t>
                      </a:r>
                      <a:endParaRPr lang="en-US" sz="11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2026F</a:t>
                      </a:r>
                      <a:endParaRPr lang="en-US" sz="11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2027F</a:t>
                      </a:r>
                      <a:endParaRPr lang="en-US" sz="11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2028F</a:t>
                      </a:r>
                      <a:endParaRPr lang="en-US" sz="11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2029F</a:t>
                      </a:r>
                      <a:endParaRPr lang="en-US" sz="11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2030F</a:t>
                      </a:r>
                      <a:endParaRPr lang="en-US" sz="11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0387211"/>
                  </a:ext>
                </a:extLst>
              </a:tr>
              <a:tr h="438152">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Installed Capacity (Thousand </a:t>
                      </a:r>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Tonnes</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dirty="0">
                          <a:solidFill>
                            <a:srgbClr val="000000"/>
                          </a:solidFill>
                          <a:effectLst/>
                          <a:latin typeface="Verdana" panose="020B0604030504040204" pitchFamily="34" charset="0"/>
                        </a:rPr>
                        <a:t>285</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285</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285</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285</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285</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285</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285</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285</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312</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362</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362</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362</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362</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362</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362</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362</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944150505"/>
                  </a:ext>
                </a:extLst>
              </a:tr>
              <a:tr h="438152">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Production(Thousand </a:t>
                      </a:r>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Tonnes</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108</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116</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127</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107</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141</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141</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109</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166</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208</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221</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234</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245</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256</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267</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272</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273</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62064667"/>
                  </a:ext>
                </a:extLst>
              </a:tr>
              <a:tr h="438152">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Operating rate (%)</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37.95%</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40.61%</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44.48%</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37.52%</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49.52%</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49.35%</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38.31%</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58.39%</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66.67%</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61.05%</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64.64%</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67.68%</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70.72%</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73.76%</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75.14%</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75.41%</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12299399"/>
                  </a:ext>
                </a:extLst>
              </a:tr>
              <a:tr h="438152">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Import (Thousand </a:t>
                      </a:r>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Tonnes</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b"/>
                      <a:r>
                        <a:rPr lang="en-IN" sz="1100" b="0" i="0" u="none" strike="noStrike" dirty="0">
                          <a:solidFill>
                            <a:srgbClr val="000000"/>
                          </a:solidFill>
                          <a:effectLst/>
                          <a:latin typeface="Calibri" panose="020F0502020204030204" pitchFamily="34" charset="0"/>
                        </a:rPr>
                        <a:t>288</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344</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393</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a:solidFill>
                            <a:srgbClr val="000000"/>
                          </a:solidFill>
                          <a:effectLst/>
                          <a:latin typeface="Verdana" panose="020B0604030504040204" pitchFamily="34" charset="0"/>
                        </a:rPr>
                        <a:t>414</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a:solidFill>
                            <a:srgbClr val="000000"/>
                          </a:solidFill>
                          <a:effectLst/>
                          <a:latin typeface="Verdana" panose="020B0604030504040204" pitchFamily="34" charset="0"/>
                        </a:rPr>
                        <a:t>438</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a:solidFill>
                            <a:srgbClr val="000000"/>
                          </a:solidFill>
                          <a:effectLst/>
                          <a:latin typeface="Verdana" panose="020B0604030504040204" pitchFamily="34" charset="0"/>
                        </a:rPr>
                        <a:t>465</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a:solidFill>
                            <a:srgbClr val="000000"/>
                          </a:solidFill>
                          <a:effectLst/>
                          <a:latin typeface="Verdana" panose="020B0604030504040204" pitchFamily="34" charset="0"/>
                        </a:rPr>
                        <a:t>602</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dirty="0">
                          <a:solidFill>
                            <a:srgbClr val="000000"/>
                          </a:solidFill>
                          <a:effectLst/>
                          <a:latin typeface="Verdana" panose="020B0604030504040204" pitchFamily="34" charset="0"/>
                        </a:rPr>
                        <a:t>530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a:solidFill>
                            <a:srgbClr val="000000"/>
                          </a:solidFill>
                          <a:effectLst/>
                          <a:latin typeface="Verdana" panose="020B0604030504040204" pitchFamily="34" charset="0"/>
                        </a:rPr>
                        <a:t> </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75000"/>
                      </a:schemeClr>
                    </a:solidFill>
                  </a:tcPr>
                </a:tc>
                <a:tc>
                  <a:txBody>
                    <a:bodyPr/>
                    <a:lstStyle/>
                    <a:p>
                      <a:pPr algn="ctr" fontAlgn="b"/>
                      <a:r>
                        <a:rPr lang="en-IN" sz="1000" b="0" i="0" u="none" strike="noStrike">
                          <a:solidFill>
                            <a:srgbClr val="000000"/>
                          </a:solidFill>
                          <a:effectLst/>
                          <a:latin typeface="Verdana" panose="020B0604030504040204" pitchFamily="34" charset="0"/>
                        </a:rPr>
                        <a:t> </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75000"/>
                      </a:schemeClr>
                    </a:solidFill>
                  </a:tcPr>
                </a:tc>
                <a:tc>
                  <a:txBody>
                    <a:bodyPr/>
                    <a:lstStyle/>
                    <a:p>
                      <a:pPr algn="ctr" fontAlgn="b"/>
                      <a:r>
                        <a:rPr lang="en-IN" sz="1000" b="0" i="0" u="none" strike="noStrike" dirty="0">
                          <a:solidFill>
                            <a:srgbClr val="000000"/>
                          </a:solidFill>
                          <a:effectLst/>
                          <a:latin typeface="Verdana" panose="020B0604030504040204" pitchFamily="34" charset="0"/>
                        </a:rPr>
                        <a:t> </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75000"/>
                      </a:schemeClr>
                    </a:solidFill>
                  </a:tcPr>
                </a:tc>
                <a:tc>
                  <a:txBody>
                    <a:bodyPr/>
                    <a:lstStyle/>
                    <a:p>
                      <a:pPr algn="ctr" fontAlgn="b"/>
                      <a:r>
                        <a:rPr lang="en-IN" sz="1000" b="0" i="0" u="none" strike="noStrike">
                          <a:solidFill>
                            <a:srgbClr val="000000"/>
                          </a:solidFill>
                          <a:effectLst/>
                          <a:latin typeface="Verdana" panose="020B0604030504040204" pitchFamily="34" charset="0"/>
                        </a:rPr>
                        <a:t> </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75000"/>
                      </a:schemeClr>
                    </a:solidFill>
                  </a:tcPr>
                </a:tc>
                <a:tc>
                  <a:txBody>
                    <a:bodyPr/>
                    <a:lstStyle/>
                    <a:p>
                      <a:pPr algn="ctr" fontAlgn="b"/>
                      <a:r>
                        <a:rPr lang="en-IN" sz="1000" b="0" i="0" u="none" strike="noStrike">
                          <a:solidFill>
                            <a:srgbClr val="000000"/>
                          </a:solidFill>
                          <a:effectLst/>
                          <a:latin typeface="Verdana" panose="020B0604030504040204" pitchFamily="34" charset="0"/>
                        </a:rPr>
                        <a:t> </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75000"/>
                      </a:schemeClr>
                    </a:solidFill>
                  </a:tcPr>
                </a:tc>
                <a:tc>
                  <a:txBody>
                    <a:bodyPr/>
                    <a:lstStyle/>
                    <a:p>
                      <a:pPr algn="ctr" fontAlgn="b"/>
                      <a:r>
                        <a:rPr lang="en-IN" sz="1000" b="0" i="0" u="none" strike="noStrike">
                          <a:solidFill>
                            <a:srgbClr val="000000"/>
                          </a:solidFill>
                          <a:effectLst/>
                          <a:latin typeface="Verdana" panose="020B0604030504040204" pitchFamily="34" charset="0"/>
                        </a:rPr>
                        <a:t> </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75000"/>
                      </a:schemeClr>
                    </a:solidFill>
                  </a:tcPr>
                </a:tc>
                <a:tc>
                  <a:txBody>
                    <a:bodyPr/>
                    <a:lstStyle/>
                    <a:p>
                      <a:pPr algn="ctr" fontAlgn="b"/>
                      <a:r>
                        <a:rPr lang="en-IN" sz="1000" b="0" i="0" u="none" strike="noStrike">
                          <a:solidFill>
                            <a:srgbClr val="000000"/>
                          </a:solidFill>
                          <a:effectLst/>
                          <a:latin typeface="Verdana" panose="020B0604030504040204" pitchFamily="34" charset="0"/>
                        </a:rPr>
                        <a:t> </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75000"/>
                      </a:schemeClr>
                    </a:solidFill>
                  </a:tcPr>
                </a:tc>
                <a:tc>
                  <a:txBody>
                    <a:bodyPr/>
                    <a:lstStyle/>
                    <a:p>
                      <a:pPr algn="ctr" fontAlgn="b"/>
                      <a:r>
                        <a:rPr lang="en-IN" sz="1000" b="0" i="0" u="none" strike="noStrike">
                          <a:solidFill>
                            <a:srgbClr val="000000"/>
                          </a:solidFill>
                          <a:effectLst/>
                          <a:latin typeface="Verdana" panose="020B0604030504040204" pitchFamily="34" charset="0"/>
                        </a:rPr>
                        <a:t> </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813035567"/>
                  </a:ext>
                </a:extLst>
              </a:tr>
              <a:tr h="438152">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Export (Thousand </a:t>
                      </a:r>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Tonnes</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10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a:solidFill>
                            <a:srgbClr val="000000"/>
                          </a:solidFill>
                          <a:effectLst/>
                          <a:latin typeface="Verdana" panose="020B0604030504040204" pitchFamily="34" charset="0"/>
                        </a:rPr>
                        <a:t>5</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a:solidFill>
                            <a:srgbClr val="000000"/>
                          </a:solidFill>
                          <a:effectLst/>
                          <a:latin typeface="Verdana" panose="020B0604030504040204" pitchFamily="34" charset="0"/>
                        </a:rPr>
                        <a:t>6</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dirty="0">
                          <a:solidFill>
                            <a:srgbClr val="000000"/>
                          </a:solidFill>
                          <a:effectLst/>
                          <a:latin typeface="Verdana" panose="020B0604030504040204" pitchFamily="34" charset="0"/>
                        </a:rPr>
                        <a:t>4</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a:solidFill>
                            <a:srgbClr val="000000"/>
                          </a:solidFill>
                          <a:effectLst/>
                          <a:latin typeface="Verdana" panose="020B0604030504040204" pitchFamily="34" charset="0"/>
                        </a:rPr>
                        <a:t>14</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a:solidFill>
                            <a:srgbClr val="000000"/>
                          </a:solidFill>
                          <a:effectLst/>
                          <a:latin typeface="Verdana" panose="020B0604030504040204" pitchFamily="34" charset="0"/>
                        </a:rPr>
                        <a:t>10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a:solidFill>
                            <a:srgbClr val="000000"/>
                          </a:solidFill>
                          <a:effectLst/>
                          <a:latin typeface="Verdana" panose="020B0604030504040204" pitchFamily="34" charset="0"/>
                        </a:rPr>
                        <a:t>18</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dirty="0">
                          <a:solidFill>
                            <a:srgbClr val="000000"/>
                          </a:solidFill>
                          <a:effectLst/>
                          <a:latin typeface="Verdana" panose="020B0604030504040204" pitchFamily="34" charset="0"/>
                        </a:rPr>
                        <a:t>20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dirty="0">
                          <a:solidFill>
                            <a:srgbClr val="000000"/>
                          </a:solidFill>
                          <a:effectLst/>
                          <a:latin typeface="Verdana" panose="020B0604030504040204" pitchFamily="34" charset="0"/>
                        </a:rPr>
                        <a:t> </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75000"/>
                      </a:schemeClr>
                    </a:solidFill>
                  </a:tcPr>
                </a:tc>
                <a:tc>
                  <a:txBody>
                    <a:bodyPr/>
                    <a:lstStyle/>
                    <a:p>
                      <a:pPr algn="ctr" fontAlgn="b"/>
                      <a:r>
                        <a:rPr lang="en-IN" sz="1000" b="0" i="0" u="none" strike="noStrike" dirty="0">
                          <a:solidFill>
                            <a:srgbClr val="000000"/>
                          </a:solidFill>
                          <a:effectLst/>
                          <a:latin typeface="Verdana" panose="020B0604030504040204" pitchFamily="34" charset="0"/>
                        </a:rPr>
                        <a:t> </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75000"/>
                      </a:schemeClr>
                    </a:solidFill>
                  </a:tcPr>
                </a:tc>
                <a:tc>
                  <a:txBody>
                    <a:bodyPr/>
                    <a:lstStyle/>
                    <a:p>
                      <a:pPr algn="ctr" fontAlgn="b"/>
                      <a:r>
                        <a:rPr lang="en-IN" sz="1000" b="0" i="0" u="none" strike="noStrike">
                          <a:solidFill>
                            <a:srgbClr val="000000"/>
                          </a:solidFill>
                          <a:effectLst/>
                          <a:latin typeface="Verdana" panose="020B0604030504040204" pitchFamily="34" charset="0"/>
                        </a:rPr>
                        <a:t> </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75000"/>
                      </a:schemeClr>
                    </a:solidFill>
                  </a:tcPr>
                </a:tc>
                <a:tc>
                  <a:txBody>
                    <a:bodyPr/>
                    <a:lstStyle/>
                    <a:p>
                      <a:pPr algn="ctr" fontAlgn="b"/>
                      <a:r>
                        <a:rPr lang="en-IN" sz="1000" b="0" i="0" u="none" strike="noStrike" dirty="0">
                          <a:solidFill>
                            <a:srgbClr val="000000"/>
                          </a:solidFill>
                          <a:effectLst/>
                          <a:latin typeface="Verdana" panose="020B0604030504040204" pitchFamily="34" charset="0"/>
                        </a:rPr>
                        <a:t> </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75000"/>
                      </a:schemeClr>
                    </a:solidFill>
                  </a:tcPr>
                </a:tc>
                <a:tc>
                  <a:txBody>
                    <a:bodyPr/>
                    <a:lstStyle/>
                    <a:p>
                      <a:pPr algn="ctr" fontAlgn="b"/>
                      <a:r>
                        <a:rPr lang="en-IN" sz="1000" b="0" i="0" u="none" strike="noStrike">
                          <a:solidFill>
                            <a:srgbClr val="000000"/>
                          </a:solidFill>
                          <a:effectLst/>
                          <a:latin typeface="Verdana" panose="020B0604030504040204" pitchFamily="34" charset="0"/>
                        </a:rPr>
                        <a:t> </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75000"/>
                      </a:schemeClr>
                    </a:solidFill>
                  </a:tcPr>
                </a:tc>
                <a:tc>
                  <a:txBody>
                    <a:bodyPr/>
                    <a:lstStyle/>
                    <a:p>
                      <a:pPr algn="ctr" fontAlgn="b"/>
                      <a:r>
                        <a:rPr lang="en-IN" sz="1000" b="0" i="0" u="none" strike="noStrike">
                          <a:solidFill>
                            <a:srgbClr val="000000"/>
                          </a:solidFill>
                          <a:effectLst/>
                          <a:latin typeface="Verdana" panose="020B0604030504040204" pitchFamily="34" charset="0"/>
                        </a:rPr>
                        <a:t> </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75000"/>
                      </a:schemeClr>
                    </a:solidFill>
                  </a:tcPr>
                </a:tc>
                <a:tc>
                  <a:txBody>
                    <a:bodyPr/>
                    <a:lstStyle/>
                    <a:p>
                      <a:pPr algn="ctr" fontAlgn="b"/>
                      <a:r>
                        <a:rPr lang="en-IN" sz="1000" b="0" i="0" u="none" strike="noStrike">
                          <a:solidFill>
                            <a:srgbClr val="000000"/>
                          </a:solidFill>
                          <a:effectLst/>
                          <a:latin typeface="Verdana" panose="020B0604030504040204" pitchFamily="34" charset="0"/>
                        </a:rPr>
                        <a:t> </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75000"/>
                      </a:schemeClr>
                    </a:solidFill>
                  </a:tcPr>
                </a:tc>
                <a:tc>
                  <a:txBody>
                    <a:bodyPr/>
                    <a:lstStyle/>
                    <a:p>
                      <a:pPr algn="ctr" fontAlgn="b"/>
                      <a:r>
                        <a:rPr lang="en-IN" sz="1000" b="0" i="0" u="none" strike="noStrike">
                          <a:solidFill>
                            <a:srgbClr val="000000"/>
                          </a:solidFill>
                          <a:effectLst/>
                          <a:latin typeface="Verdana" panose="020B0604030504040204" pitchFamily="34" charset="0"/>
                        </a:rPr>
                        <a:t> </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3927040135"/>
                  </a:ext>
                </a:extLst>
              </a:tr>
              <a:tr h="355580">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Inventory (Thousand </a:t>
                      </a:r>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Tonnes</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10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7</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5</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11</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12</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a:solidFill>
                            <a:srgbClr val="000000"/>
                          </a:solidFill>
                          <a:effectLst/>
                          <a:latin typeface="Verdana" panose="020B0604030504040204" pitchFamily="34" charset="0"/>
                        </a:rPr>
                        <a:t>15</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a:solidFill>
                            <a:srgbClr val="000000"/>
                          </a:solidFill>
                          <a:effectLst/>
                          <a:latin typeface="Verdana" panose="020B0604030504040204" pitchFamily="34" charset="0"/>
                        </a:rPr>
                        <a:t>122</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b"/>
                      <a:r>
                        <a:rPr lang="en-IN" sz="1000" b="0" i="0" u="none" strike="noStrike">
                          <a:solidFill>
                            <a:srgbClr val="000000"/>
                          </a:solidFill>
                          <a:effectLst/>
                          <a:latin typeface="Verdana" panose="020B0604030504040204" pitchFamily="34" charset="0"/>
                        </a:rPr>
                        <a:t>80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algn="ctr" defTabSz="914354" rtl="0" eaLnBrk="1" fontAlgn="b" latinLnBrk="0" hangingPunct="1"/>
                      <a:r>
                        <a:rPr lang="en-IN" sz="1000" b="0" i="0" u="none" strike="noStrike" kern="1200" dirty="0">
                          <a:solidFill>
                            <a:srgbClr val="000000"/>
                          </a:solidFill>
                          <a:effectLst/>
                          <a:latin typeface="Verdana" panose="020B0604030504040204" pitchFamily="34" charset="0"/>
                          <a:ea typeface="+mn-ea"/>
                          <a:cs typeface="+mn-cs"/>
                        </a:rPr>
                        <a:t> </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75000"/>
                      </a:schemeClr>
                    </a:solidFill>
                  </a:tcPr>
                </a:tc>
                <a:tc>
                  <a:txBody>
                    <a:bodyPr/>
                    <a:lstStyle/>
                    <a:p>
                      <a:pPr marL="0" algn="ctr" defTabSz="914354" rtl="0" eaLnBrk="1" fontAlgn="b" latinLnBrk="0" hangingPunct="1"/>
                      <a:r>
                        <a:rPr lang="en-IN" sz="1000" b="0" i="0" u="none" strike="noStrike" kern="1200" dirty="0">
                          <a:solidFill>
                            <a:srgbClr val="000000"/>
                          </a:solidFill>
                          <a:effectLst/>
                          <a:latin typeface="Verdana" panose="020B0604030504040204" pitchFamily="34" charset="0"/>
                          <a:ea typeface="+mn-ea"/>
                          <a:cs typeface="+mn-cs"/>
                        </a:rPr>
                        <a:t> </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75000"/>
                      </a:schemeClr>
                    </a:solidFill>
                  </a:tcPr>
                </a:tc>
                <a:tc>
                  <a:txBody>
                    <a:bodyPr/>
                    <a:lstStyle/>
                    <a:p>
                      <a:pPr marL="0" algn="ctr" defTabSz="914354" rtl="0" eaLnBrk="1" fontAlgn="b" latinLnBrk="0" hangingPunct="1"/>
                      <a:r>
                        <a:rPr lang="en-IN" sz="1000" b="0" i="0" u="none" strike="noStrike" kern="1200" dirty="0">
                          <a:solidFill>
                            <a:srgbClr val="000000"/>
                          </a:solidFill>
                          <a:effectLst/>
                          <a:latin typeface="Verdana" panose="020B0604030504040204" pitchFamily="34" charset="0"/>
                          <a:ea typeface="+mn-ea"/>
                          <a:cs typeface="+mn-cs"/>
                        </a:rPr>
                        <a:t> </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75000"/>
                      </a:schemeClr>
                    </a:solidFill>
                  </a:tcPr>
                </a:tc>
                <a:tc>
                  <a:txBody>
                    <a:bodyPr/>
                    <a:lstStyle/>
                    <a:p>
                      <a:pPr marL="0" algn="ctr" defTabSz="914354" rtl="0" eaLnBrk="1" fontAlgn="b" latinLnBrk="0" hangingPunct="1"/>
                      <a:r>
                        <a:rPr lang="en-IN" sz="1000" b="0" i="0" u="none" strike="noStrike" kern="1200">
                          <a:solidFill>
                            <a:srgbClr val="000000"/>
                          </a:solidFill>
                          <a:effectLst/>
                          <a:latin typeface="Verdana" panose="020B0604030504040204" pitchFamily="34" charset="0"/>
                          <a:ea typeface="+mn-ea"/>
                          <a:cs typeface="+mn-cs"/>
                        </a:rPr>
                        <a:t> </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75000"/>
                      </a:schemeClr>
                    </a:solidFill>
                  </a:tcPr>
                </a:tc>
                <a:tc>
                  <a:txBody>
                    <a:bodyPr/>
                    <a:lstStyle/>
                    <a:p>
                      <a:pPr marL="0" algn="ctr" defTabSz="914354" rtl="0" eaLnBrk="1" fontAlgn="b" latinLnBrk="0" hangingPunct="1"/>
                      <a:r>
                        <a:rPr lang="en-IN" sz="1000" b="0" i="0" u="none" strike="noStrike" kern="1200" dirty="0">
                          <a:solidFill>
                            <a:srgbClr val="000000"/>
                          </a:solidFill>
                          <a:effectLst/>
                          <a:latin typeface="Verdana" panose="020B0604030504040204" pitchFamily="34" charset="0"/>
                          <a:ea typeface="+mn-ea"/>
                          <a:cs typeface="+mn-cs"/>
                        </a:rPr>
                        <a:t> </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75000"/>
                      </a:schemeClr>
                    </a:solidFill>
                  </a:tcPr>
                </a:tc>
                <a:tc>
                  <a:txBody>
                    <a:bodyPr/>
                    <a:lstStyle/>
                    <a:p>
                      <a:pPr marL="0" algn="ctr" defTabSz="914354" rtl="0" eaLnBrk="1" fontAlgn="b" latinLnBrk="0" hangingPunct="1"/>
                      <a:r>
                        <a:rPr lang="en-IN" sz="1000" b="0" i="0" u="none" strike="noStrike" kern="1200" dirty="0">
                          <a:solidFill>
                            <a:srgbClr val="000000"/>
                          </a:solidFill>
                          <a:effectLst/>
                          <a:latin typeface="Verdana" panose="020B0604030504040204" pitchFamily="34" charset="0"/>
                          <a:ea typeface="+mn-ea"/>
                          <a:cs typeface="+mn-cs"/>
                        </a:rPr>
                        <a:t> </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75000"/>
                      </a:schemeClr>
                    </a:solidFill>
                  </a:tcPr>
                </a:tc>
                <a:tc>
                  <a:txBody>
                    <a:bodyPr/>
                    <a:lstStyle/>
                    <a:p>
                      <a:pPr marL="0" algn="ctr" defTabSz="914354" rtl="0" eaLnBrk="1" fontAlgn="b" latinLnBrk="0" hangingPunct="1"/>
                      <a:r>
                        <a:rPr lang="en-IN" sz="1000" b="0" i="0" u="none" strike="noStrike" kern="1200" dirty="0">
                          <a:solidFill>
                            <a:srgbClr val="000000"/>
                          </a:solidFill>
                          <a:effectLst/>
                          <a:latin typeface="Verdana" panose="020B0604030504040204" pitchFamily="34" charset="0"/>
                          <a:ea typeface="+mn-ea"/>
                          <a:cs typeface="+mn-cs"/>
                        </a:rPr>
                        <a:t> </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75000"/>
                      </a:schemeClr>
                    </a:solidFill>
                  </a:tcPr>
                </a:tc>
                <a:tc>
                  <a:txBody>
                    <a:bodyPr/>
                    <a:lstStyle/>
                    <a:p>
                      <a:pPr marL="0" algn="ctr" defTabSz="914354" rtl="0" eaLnBrk="1" fontAlgn="b" latinLnBrk="0" hangingPunct="1"/>
                      <a:r>
                        <a:rPr lang="en-IN" sz="1000" b="0" i="0" u="none" strike="noStrike" kern="1200" dirty="0">
                          <a:solidFill>
                            <a:srgbClr val="000000"/>
                          </a:solidFill>
                          <a:effectLst/>
                          <a:latin typeface="Verdana" panose="020B0604030504040204" pitchFamily="34" charset="0"/>
                          <a:ea typeface="+mn-ea"/>
                          <a:cs typeface="+mn-cs"/>
                        </a:rPr>
                        <a:t> </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4140748126"/>
                  </a:ext>
                </a:extLst>
              </a:tr>
              <a:tr h="438152">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Domestic Consumption(Thousand </a:t>
                      </a:r>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Tonnes</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376</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447</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509</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506</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554</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580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571</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596</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t"/>
                      <a:r>
                        <a:rPr lang="en-IN" sz="1000" b="0" i="0" u="none" strike="noStrike">
                          <a:solidFill>
                            <a:srgbClr val="000000"/>
                          </a:solidFill>
                          <a:effectLst/>
                          <a:latin typeface="Verdana" panose="020B0604030504040204" pitchFamily="34" charset="0"/>
                        </a:rPr>
                        <a:t>635</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t"/>
                      <a:r>
                        <a:rPr lang="en-IN" sz="1000" b="0" i="0" u="none" strike="noStrike">
                          <a:solidFill>
                            <a:srgbClr val="000000"/>
                          </a:solidFill>
                          <a:effectLst/>
                          <a:latin typeface="Verdana" panose="020B0604030504040204" pitchFamily="34" charset="0"/>
                        </a:rPr>
                        <a:t>673</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t"/>
                      <a:r>
                        <a:rPr lang="en-IN" sz="1000" b="0" i="0" u="none" strike="noStrike">
                          <a:solidFill>
                            <a:srgbClr val="000000"/>
                          </a:solidFill>
                          <a:effectLst/>
                          <a:latin typeface="Verdana" panose="020B0604030504040204" pitchFamily="34" charset="0"/>
                        </a:rPr>
                        <a:t>714</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t"/>
                      <a:r>
                        <a:rPr lang="en-IN" sz="1000" b="0" i="0" u="none" strike="noStrike">
                          <a:solidFill>
                            <a:srgbClr val="000000"/>
                          </a:solidFill>
                          <a:effectLst/>
                          <a:latin typeface="Verdana" panose="020B0604030504040204" pitchFamily="34" charset="0"/>
                        </a:rPr>
                        <a:t>758</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t"/>
                      <a:r>
                        <a:rPr lang="en-IN" sz="1000" b="0" i="0" u="none" strike="noStrike" dirty="0">
                          <a:solidFill>
                            <a:srgbClr val="000000"/>
                          </a:solidFill>
                          <a:effectLst/>
                          <a:latin typeface="Verdana" panose="020B0604030504040204" pitchFamily="34" charset="0"/>
                        </a:rPr>
                        <a:t>807</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t"/>
                      <a:r>
                        <a:rPr lang="en-IN" sz="1000" b="0" i="0" u="none" strike="noStrike" dirty="0">
                          <a:solidFill>
                            <a:srgbClr val="000000"/>
                          </a:solidFill>
                          <a:effectLst/>
                          <a:latin typeface="Verdana" panose="020B0604030504040204" pitchFamily="34" charset="0"/>
                        </a:rPr>
                        <a:t>855</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t"/>
                      <a:r>
                        <a:rPr lang="en-IN" sz="1000" b="0" i="0" u="none" strike="noStrike">
                          <a:solidFill>
                            <a:srgbClr val="000000"/>
                          </a:solidFill>
                          <a:effectLst/>
                          <a:latin typeface="Verdana" panose="020B0604030504040204" pitchFamily="34" charset="0"/>
                        </a:rPr>
                        <a:t>901</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t"/>
                      <a:r>
                        <a:rPr lang="en-IN" sz="1000" b="0" i="0" u="none" strike="noStrike">
                          <a:solidFill>
                            <a:srgbClr val="000000"/>
                          </a:solidFill>
                          <a:effectLst/>
                          <a:latin typeface="Verdana" panose="020B0604030504040204" pitchFamily="34" charset="0"/>
                        </a:rPr>
                        <a:t>947</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855370871"/>
                  </a:ext>
                </a:extLst>
              </a:tr>
              <a:tr h="438152">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Demand (Y-O-Y, %)</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0.00%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18.90%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13.76%</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-0.53%</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9.40%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4.75%</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-1.50%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4.42%</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6.55%</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5.91%</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6.05%</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6.21%</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6.44%</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5.93%</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5.45%</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dirty="0">
                          <a:solidFill>
                            <a:srgbClr val="000000"/>
                          </a:solidFill>
                          <a:effectLst/>
                          <a:latin typeface="Verdana" panose="020B0604030504040204" pitchFamily="34" charset="0"/>
                        </a:rPr>
                        <a:t>5.02%</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174275942"/>
                  </a:ext>
                </a:extLst>
              </a:tr>
              <a:tr h="438152">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Demand-Supply Gap (Thousand </a:t>
                      </a:r>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Tonnes</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p>
                  </a:txBody>
                  <a:tcPr marL="0" marR="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75000"/>
                      </a:schemeClr>
                    </a:solidFill>
                  </a:tcPr>
                </a:tc>
                <a:tc>
                  <a:txBody>
                    <a:bodyPr/>
                    <a:lstStyle/>
                    <a:p>
                      <a:pPr algn="ctr" fontAlgn="ctr"/>
                      <a:r>
                        <a:rPr lang="en-IN" sz="1000" b="0" i="0" u="none" strike="noStrike">
                          <a:solidFill>
                            <a:srgbClr val="000000"/>
                          </a:solidFill>
                          <a:effectLst/>
                          <a:latin typeface="Verdana" panose="020B0604030504040204" pitchFamily="34" charset="0"/>
                        </a:rPr>
                        <a:t>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75000"/>
                      </a:schemeClr>
                    </a:solidFill>
                  </a:tcPr>
                </a:tc>
                <a:tc>
                  <a:txBody>
                    <a:bodyPr/>
                    <a:lstStyle/>
                    <a:p>
                      <a:pPr algn="ctr" fontAlgn="ctr"/>
                      <a:r>
                        <a:rPr lang="en-IN" sz="1000" b="0" i="0" u="none" strike="noStrike">
                          <a:solidFill>
                            <a:srgbClr val="000000"/>
                          </a:solidFill>
                          <a:effectLst/>
                          <a:latin typeface="Verdana" panose="020B0604030504040204" pitchFamily="34" charset="0"/>
                        </a:rPr>
                        <a:t>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75000"/>
                      </a:schemeClr>
                    </a:solidFill>
                  </a:tcPr>
                </a:tc>
                <a:tc>
                  <a:txBody>
                    <a:bodyPr/>
                    <a:lstStyle/>
                    <a:p>
                      <a:pPr algn="ctr" fontAlgn="ctr"/>
                      <a:r>
                        <a:rPr lang="en-IN" sz="1000" b="0" i="0" u="none" strike="noStrike">
                          <a:solidFill>
                            <a:srgbClr val="000000"/>
                          </a:solidFill>
                          <a:effectLst/>
                          <a:latin typeface="Verdana" panose="020B0604030504040204" pitchFamily="34" charset="0"/>
                        </a:rPr>
                        <a:t>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75000"/>
                      </a:schemeClr>
                    </a:solidFill>
                  </a:tcPr>
                </a:tc>
                <a:tc>
                  <a:txBody>
                    <a:bodyPr/>
                    <a:lstStyle/>
                    <a:p>
                      <a:pPr algn="ctr" fontAlgn="ctr"/>
                      <a:r>
                        <a:rPr lang="en-IN" sz="1000" b="0" i="0" u="none" strike="noStrike">
                          <a:solidFill>
                            <a:srgbClr val="000000"/>
                          </a:solidFill>
                          <a:effectLst/>
                          <a:latin typeface="Verdana" panose="020B0604030504040204" pitchFamily="34" charset="0"/>
                        </a:rPr>
                        <a:t>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75000"/>
                      </a:schemeClr>
                    </a:solidFill>
                  </a:tcPr>
                </a:tc>
                <a:tc>
                  <a:txBody>
                    <a:bodyPr/>
                    <a:lstStyle/>
                    <a:p>
                      <a:pPr algn="ctr" fontAlgn="ctr"/>
                      <a:r>
                        <a:rPr lang="en-IN" sz="1000" b="0" i="0" u="none" strike="noStrike" dirty="0">
                          <a:solidFill>
                            <a:srgbClr val="000000"/>
                          </a:solidFill>
                          <a:effectLst/>
                          <a:latin typeface="Verdana" panose="020B0604030504040204" pitchFamily="34" charset="0"/>
                        </a:rPr>
                        <a:t>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75000"/>
                      </a:schemeClr>
                    </a:solidFill>
                  </a:tcPr>
                </a:tc>
                <a:tc>
                  <a:txBody>
                    <a:bodyPr/>
                    <a:lstStyle/>
                    <a:p>
                      <a:pPr algn="ctr" fontAlgn="ctr"/>
                      <a:r>
                        <a:rPr lang="en-IN" sz="1000" b="0" i="0" u="none" strike="noStrike" dirty="0">
                          <a:solidFill>
                            <a:srgbClr val="000000"/>
                          </a:solidFill>
                          <a:effectLst/>
                          <a:latin typeface="Verdana" panose="020B0604030504040204" pitchFamily="34" charset="0"/>
                        </a:rPr>
                        <a:t>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1">
                        <a:lumMod val="75000"/>
                      </a:schemeClr>
                    </a:solidFill>
                  </a:tcPr>
                </a:tc>
                <a:tc>
                  <a:txBody>
                    <a:bodyPr/>
                    <a:lstStyle/>
                    <a:p>
                      <a:pPr algn="ctr" fontAlgn="ctr"/>
                      <a:r>
                        <a:rPr lang="en-IN" sz="1000" b="0" i="0" u="none" strike="noStrike" dirty="0">
                          <a:solidFill>
                            <a:srgbClr val="000000"/>
                          </a:solidFill>
                          <a:effectLst/>
                          <a:latin typeface="Verdana" panose="020B0604030504040204" pitchFamily="34" charset="0"/>
                        </a:rPr>
                        <a:t>(430)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(427)</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(452)</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(480)</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(513)</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(551)</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(588)</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Verdana" panose="020B0604030504040204" pitchFamily="34" charset="0"/>
                        </a:rPr>
                        <a:t>(629)</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fontAlgn="ctr"/>
                      <a:r>
                        <a:rPr lang="en-IN" sz="1000" b="0" i="0" u="none" strike="noStrike" dirty="0">
                          <a:solidFill>
                            <a:srgbClr val="000000"/>
                          </a:solidFill>
                          <a:effectLst/>
                          <a:latin typeface="Verdana" panose="020B0604030504040204" pitchFamily="34" charset="0"/>
                        </a:rPr>
                        <a:t>(674)</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20380056"/>
                  </a:ext>
                </a:extLst>
              </a:tr>
            </a:tbl>
          </a:graphicData>
        </a:graphic>
      </p:graphicFrame>
      <p:sp>
        <p:nvSpPr>
          <p:cNvPr id="7" name="TextBox 6">
            <a:extLst>
              <a:ext uri="{FF2B5EF4-FFF2-40B4-BE49-F238E27FC236}">
                <a16:creationId xmlns:a16="http://schemas.microsoft.com/office/drawing/2014/main" id="{331E8138-B556-466E-A887-E26A69D08A69}"/>
              </a:ext>
            </a:extLst>
          </p:cNvPr>
          <p:cNvSpPr txBox="1"/>
          <p:nvPr/>
        </p:nvSpPr>
        <p:spPr>
          <a:xfrm>
            <a:off x="361625" y="5263784"/>
            <a:ext cx="11462632" cy="1335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marR="0" algn="just">
              <a:lnSpc>
                <a:spcPct val="150000"/>
              </a:lnSpc>
              <a:spcBef>
                <a:spcPts val="0"/>
              </a:spcBef>
              <a:spcAft>
                <a:spcPts val="800"/>
              </a:spcAft>
            </a:pPr>
            <a:r>
              <a:rPr lang="en-IN" sz="1100" dirty="0">
                <a:effectLst/>
                <a:latin typeface="Veradana"/>
                <a:ea typeface="Calibri" panose="020F0502020204030204" pitchFamily="34" charset="0"/>
                <a:cs typeface="Times New Roman" panose="02020603050405020304" pitchFamily="18" charset="0"/>
              </a:rPr>
              <a:t>Indian Polypropylene Homopolymer market grew at steady pace during the historical years. The consumption of Polypropylene Homopolymer in India in the year 2020 is 580 KT which is much higher than the total volume produced in the country. Being a supply deficit country, India’s demand is fulfilled by heavy import volume which was around 465 KT in 2020. Since the major share of the Polypropylene Homopolymer is consumed as solvent and/or as a raw material for the manufacture of speciality chemicals, its demand is projected to grow by a healthy CAGR of 5.94% </a:t>
            </a:r>
            <a:r>
              <a:rPr lang="en-IN" sz="1100" dirty="0">
                <a:latin typeface="Veradana"/>
                <a:ea typeface="Calibri" panose="020F0502020204030204" pitchFamily="34" charset="0"/>
                <a:cs typeface="Times New Roman" panose="02020603050405020304" pitchFamily="18" charset="0"/>
              </a:rPr>
              <a:t>during the 2022-2030 period</a:t>
            </a:r>
            <a:r>
              <a:rPr lang="en-IN" sz="1100" dirty="0">
                <a:effectLst/>
                <a:latin typeface="Veradana"/>
                <a:ea typeface="Calibri" panose="020F0502020204030204" pitchFamily="34" charset="0"/>
                <a:cs typeface="Times New Roman" panose="02020603050405020304" pitchFamily="18" charset="0"/>
              </a:rPr>
              <a:t>. However, the deficit of Polypropylene Homopolymer in Indian market is also anticipated to increase to around 674 KT by the year 2030, hence the Indian traders and consumers are likely to remain dependent on the import supplies of Polypropylene Homopolymer.</a:t>
            </a:r>
            <a:endParaRPr lang="en-US" sz="1100" dirty="0">
              <a:effectLst/>
              <a:latin typeface="Veradana"/>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0427D6CB-51BC-4F20-A8D9-33B7CEC4C17F}"/>
              </a:ext>
            </a:extLst>
          </p:cNvPr>
          <p:cNvSpPr/>
          <p:nvPr/>
        </p:nvSpPr>
        <p:spPr>
          <a:xfrm>
            <a:off x="8373214" y="5079118"/>
            <a:ext cx="3451043" cy="184666"/>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6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Secondary Research, Expert Interviews, and TechSci Research Analysis</a:t>
            </a:r>
          </a:p>
        </p:txBody>
      </p:sp>
    </p:spTree>
    <p:extLst>
      <p:ext uri="{BB962C8B-B14F-4D97-AF65-F5344CB8AC3E}">
        <p14:creationId xmlns:p14="http://schemas.microsoft.com/office/powerpoint/2010/main" val="26554098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0AF4D8-6479-40AF-B655-10BAB508173C}"/>
              </a:ext>
            </a:extLst>
          </p:cNvPr>
          <p:cNvSpPr>
            <a:spLocks noGrp="1"/>
          </p:cNvSpPr>
          <p:nvPr>
            <p:ph type="body" sz="quarter" idx="14"/>
          </p:nvPr>
        </p:nvSpPr>
        <p:spPr/>
        <p:txBody>
          <a:bodyPr/>
          <a:lstStyle/>
          <a:p>
            <a:r>
              <a:rPr lang="en-IN" dirty="0">
                <a:solidFill>
                  <a:srgbClr val="0F4061"/>
                </a:solidFill>
              </a:rPr>
              <a:t>India Polypropylene Copolymer </a:t>
            </a:r>
            <a:r>
              <a:rPr lang="en-US" dirty="0">
                <a:solidFill>
                  <a:srgbClr val="0F4061"/>
                </a:solidFill>
              </a:rPr>
              <a:t>Demand Market Share, By Application, 2015-2030F (%)</a:t>
            </a:r>
          </a:p>
        </p:txBody>
      </p:sp>
      <p:sp>
        <p:nvSpPr>
          <p:cNvPr id="9" name="Rectangle 8">
            <a:extLst>
              <a:ext uri="{FF2B5EF4-FFF2-40B4-BE49-F238E27FC236}">
                <a16:creationId xmlns:a16="http://schemas.microsoft.com/office/drawing/2014/main" id="{C33B6708-215E-4F95-B9DB-4E28F4468F5B}"/>
              </a:ext>
            </a:extLst>
          </p:cNvPr>
          <p:cNvSpPr/>
          <p:nvPr/>
        </p:nvSpPr>
        <p:spPr>
          <a:xfrm>
            <a:off x="7088204" y="3673837"/>
            <a:ext cx="4678680" cy="276999"/>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6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Secondary Research, Expert Interviews, and TechSci Research Analysis</a:t>
            </a:r>
          </a:p>
          <a:p>
            <a:pPr algn="r"/>
            <a:r>
              <a:rPr lang="en-US" sz="6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Others include (</a:t>
            </a:r>
            <a:r>
              <a:rPr lang="en-US" sz="600" i="1" dirty="0" err="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ChloroPolypropylene</a:t>
            </a:r>
            <a:r>
              <a:rPr lang="en-US" sz="6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 Homopolymer, agrochemicals </a:t>
            </a:r>
            <a:r>
              <a:rPr lang="en-US" sz="600" i="1" dirty="0" err="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etc</a:t>
            </a:r>
            <a:r>
              <a:rPr lang="en-US" sz="6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a:t>
            </a:r>
          </a:p>
        </p:txBody>
      </p:sp>
      <p:sp>
        <p:nvSpPr>
          <p:cNvPr id="11" name="TextBox 10">
            <a:extLst>
              <a:ext uri="{FF2B5EF4-FFF2-40B4-BE49-F238E27FC236}">
                <a16:creationId xmlns:a16="http://schemas.microsoft.com/office/drawing/2014/main" id="{41058B89-7326-4B42-B6F9-F8AE253B5931}"/>
              </a:ext>
            </a:extLst>
          </p:cNvPr>
          <p:cNvSpPr txBox="1"/>
          <p:nvPr/>
        </p:nvSpPr>
        <p:spPr>
          <a:xfrm>
            <a:off x="176781" y="4020083"/>
            <a:ext cx="11590103" cy="2968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marR="0" algn="just">
              <a:lnSpc>
                <a:spcPct val="150000"/>
              </a:lnSpc>
              <a:spcBef>
                <a:spcPts val="0"/>
              </a:spcBef>
              <a:spcAft>
                <a:spcPts val="800"/>
              </a:spcAft>
            </a:pPr>
            <a:r>
              <a:rPr lang="en-IN" sz="1050" dirty="0">
                <a:effectLst/>
                <a:latin typeface="Verdana" panose="020B0604030504040204" pitchFamily="34" charset="0"/>
                <a:ea typeface="Verdana" panose="020B0604030504040204" pitchFamily="34" charset="0"/>
                <a:cs typeface="Verdana" panose="020B0604030504040204" pitchFamily="34" charset="0"/>
              </a:rPr>
              <a:t>Polypropylene Homopolymer has multiple applications in industrial as well as domestic settings. Polypropylene Homopolymer is extensively used in the chemicals and paint industries as an organic solvent for the dissolution of paints, lacquers, sealants. In household applications it used in nail polish thinners, markers, correction fluids etc. Its use as solvents in the industrial products constitute 45% of the total consumption. Polypropylene Homopolymer is also predominantly used as raw material for the manufacture of Polypropylene Homopolymer diisocyanato (TDI), chloro- and nitro-Polypropylene Homopolymer that have a market share of 43%. TDI find wide usage in the production of polyurethane foams that are used in beddings, furniture and packing materials. Chloro- and </a:t>
            </a:r>
            <a:r>
              <a:rPr lang="en-IN" sz="1050" dirty="0" err="1">
                <a:effectLst/>
                <a:latin typeface="Verdana" panose="020B0604030504040204" pitchFamily="34" charset="0"/>
                <a:ea typeface="Verdana" panose="020B0604030504040204" pitchFamily="34" charset="0"/>
                <a:cs typeface="Verdana" panose="020B0604030504040204" pitchFamily="34" charset="0"/>
              </a:rPr>
              <a:t>nitroPolypropylene</a:t>
            </a:r>
            <a:r>
              <a:rPr lang="en-IN" sz="1050" dirty="0">
                <a:effectLst/>
                <a:latin typeface="Verdana" panose="020B0604030504040204" pitchFamily="34" charset="0"/>
                <a:ea typeface="Verdana" panose="020B0604030504040204" pitchFamily="34" charset="0"/>
                <a:cs typeface="Verdana" panose="020B0604030504040204" pitchFamily="34" charset="0"/>
              </a:rPr>
              <a:t> Homopolymer are used in dyes industry and pharmaceuticals. The remaining end-user industries that consume Polypropylene Homopolymer include explosives production and agrochemicals. The demand for Polypropylene Homopolymer as solvents showed an uneven trend in the historical years that still occupied the highest niche. The demand for Polypropylene Homopolymer in this sector has declined in the current year due to limited expenditure of the domestic population during the pandemic period. Nevertheless, this demand will see an increase in the forecast period. The demand for Polypropylene Homopolymer in the manufacture of TDI and speciality chemicals of pharma sector has grown gradually in the past and will continue to grow and soon occupy the topmost slot with 50% market share by the end of 2030. This is attributed to the anticipated increase in the production of TDI due to the rise in standard of living of the domestic population and to the expected boom in pharmaceuticals following the spread of COVID19. </a:t>
            </a:r>
            <a:endParaRPr lang="en-US" sz="1050" dirty="0">
              <a:effectLst/>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4" name="Chart 13">
            <a:extLst>
              <a:ext uri="{FF2B5EF4-FFF2-40B4-BE49-F238E27FC236}">
                <a16:creationId xmlns:a16="http://schemas.microsoft.com/office/drawing/2014/main" id="{491213BB-2564-49B7-9573-CEDEEA5358E2}"/>
              </a:ext>
            </a:extLst>
          </p:cNvPr>
          <p:cNvGraphicFramePr/>
          <p:nvPr/>
        </p:nvGraphicFramePr>
        <p:xfrm>
          <a:off x="0" y="469830"/>
          <a:ext cx="12962337" cy="320400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780464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0AF4D8-6479-40AF-B655-10BAB508173C}"/>
              </a:ext>
            </a:extLst>
          </p:cNvPr>
          <p:cNvSpPr>
            <a:spLocks noGrp="1"/>
          </p:cNvSpPr>
          <p:nvPr>
            <p:ph type="body" sz="quarter" idx="14"/>
          </p:nvPr>
        </p:nvSpPr>
        <p:spPr/>
        <p:txBody>
          <a:bodyPr/>
          <a:lstStyle/>
          <a:p>
            <a:r>
              <a:rPr lang="en-IN" dirty="0">
                <a:solidFill>
                  <a:srgbClr val="0F4061"/>
                </a:solidFill>
              </a:rPr>
              <a:t>India Polypropylene Copolymer </a:t>
            </a:r>
            <a:r>
              <a:rPr lang="en-US" dirty="0">
                <a:solidFill>
                  <a:srgbClr val="0F4061"/>
                </a:solidFill>
              </a:rPr>
              <a:t>Demand Market Share, By Process, 2015-2030F (%)</a:t>
            </a:r>
          </a:p>
        </p:txBody>
      </p:sp>
      <p:sp>
        <p:nvSpPr>
          <p:cNvPr id="9" name="Rectangle 8">
            <a:extLst>
              <a:ext uri="{FF2B5EF4-FFF2-40B4-BE49-F238E27FC236}">
                <a16:creationId xmlns:a16="http://schemas.microsoft.com/office/drawing/2014/main" id="{C33B6708-215E-4F95-B9DB-4E28F4468F5B}"/>
              </a:ext>
            </a:extLst>
          </p:cNvPr>
          <p:cNvSpPr/>
          <p:nvPr/>
        </p:nvSpPr>
        <p:spPr>
          <a:xfrm>
            <a:off x="7088204" y="3673837"/>
            <a:ext cx="4678680" cy="276999"/>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6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Secondary Research, Expert Interviews, and TechSci Research Analysis</a:t>
            </a:r>
          </a:p>
          <a:p>
            <a:pPr algn="r"/>
            <a:r>
              <a:rPr lang="en-US" sz="6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Others include (</a:t>
            </a:r>
            <a:r>
              <a:rPr lang="en-US" sz="600" i="1" dirty="0" err="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ChloroPolypropylene</a:t>
            </a:r>
            <a:r>
              <a:rPr lang="en-US" sz="6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 Homopolymer, agrochemicals </a:t>
            </a:r>
            <a:r>
              <a:rPr lang="en-US" sz="600" i="1" dirty="0" err="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etc</a:t>
            </a:r>
            <a:r>
              <a:rPr lang="en-US" sz="6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a:t>
            </a:r>
          </a:p>
        </p:txBody>
      </p:sp>
      <p:sp>
        <p:nvSpPr>
          <p:cNvPr id="11" name="TextBox 10">
            <a:extLst>
              <a:ext uri="{FF2B5EF4-FFF2-40B4-BE49-F238E27FC236}">
                <a16:creationId xmlns:a16="http://schemas.microsoft.com/office/drawing/2014/main" id="{41058B89-7326-4B42-B6F9-F8AE253B5931}"/>
              </a:ext>
            </a:extLst>
          </p:cNvPr>
          <p:cNvSpPr txBox="1"/>
          <p:nvPr/>
        </p:nvSpPr>
        <p:spPr>
          <a:xfrm>
            <a:off x="176781" y="4020083"/>
            <a:ext cx="11590103" cy="2968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marR="0" algn="just">
              <a:lnSpc>
                <a:spcPct val="150000"/>
              </a:lnSpc>
              <a:spcBef>
                <a:spcPts val="0"/>
              </a:spcBef>
              <a:spcAft>
                <a:spcPts val="800"/>
              </a:spcAft>
            </a:pPr>
            <a:r>
              <a:rPr lang="en-IN" sz="1050" dirty="0">
                <a:effectLst/>
                <a:latin typeface="Verdana" panose="020B0604030504040204" pitchFamily="34" charset="0"/>
                <a:ea typeface="Verdana" panose="020B0604030504040204" pitchFamily="34" charset="0"/>
                <a:cs typeface="Verdana" panose="020B0604030504040204" pitchFamily="34" charset="0"/>
              </a:rPr>
              <a:t>Polypropylene Homopolymer has multiple applications in industrial as well as domestic settings. Polypropylene Homopolymer is extensively used in the chemicals and paint industries as an organic solvent for the dissolution of paints, lacquers, sealants. In household applications it used in nail polish thinners, markers, correction fluids etc. Its use as solvents in the industrial products constitute 45% of the total consumption. Polypropylene Homopolymer is also predominantly used as raw material for the manufacture of Polypropylene Homopolymer diisocyanato (TDI), chloro- and nitro-Polypropylene Homopolymer that have a market share of 43%. TDI find wide usage in the production of polyurethane foams that are used in beddings, furniture and packing materials. Chloro- and </a:t>
            </a:r>
            <a:r>
              <a:rPr lang="en-IN" sz="1050" dirty="0" err="1">
                <a:effectLst/>
                <a:latin typeface="Verdana" panose="020B0604030504040204" pitchFamily="34" charset="0"/>
                <a:ea typeface="Verdana" panose="020B0604030504040204" pitchFamily="34" charset="0"/>
                <a:cs typeface="Verdana" panose="020B0604030504040204" pitchFamily="34" charset="0"/>
              </a:rPr>
              <a:t>nitroPolypropylene</a:t>
            </a:r>
            <a:r>
              <a:rPr lang="en-IN" sz="1050" dirty="0">
                <a:effectLst/>
                <a:latin typeface="Verdana" panose="020B0604030504040204" pitchFamily="34" charset="0"/>
                <a:ea typeface="Verdana" panose="020B0604030504040204" pitchFamily="34" charset="0"/>
                <a:cs typeface="Verdana" panose="020B0604030504040204" pitchFamily="34" charset="0"/>
              </a:rPr>
              <a:t> Homopolymer are used in dyes industry and pharmaceuticals. The remaining end-user industries that consume Polypropylene Homopolymer include explosives production and agrochemicals. The demand for Polypropylene Homopolymer as solvents showed an uneven trend in the historical years that still occupied the highest niche. The demand for Polypropylene Homopolymer in this sector has declined in the current year due to limited expenditure of the domestic population during the pandemic period. Nevertheless, this demand will see an increase in the forecast period. The demand for Polypropylene Homopolymer in the manufacture of TDI and speciality chemicals of pharma sector has grown gradually in the past and will continue to grow and soon occupy the topmost slot with 50% market share by the end of 2030. This is attributed to the anticipated increase in the production of TDI due to the rise in standard of living of the domestic population and to the expected boom in pharmaceuticals following the spread of COVID19. </a:t>
            </a:r>
            <a:endParaRPr lang="en-US" sz="1050" dirty="0">
              <a:effectLst/>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4" name="Chart 13">
            <a:extLst>
              <a:ext uri="{FF2B5EF4-FFF2-40B4-BE49-F238E27FC236}">
                <a16:creationId xmlns:a16="http://schemas.microsoft.com/office/drawing/2014/main" id="{491213BB-2564-49B7-9573-CEDEEA5358E2}"/>
              </a:ext>
            </a:extLst>
          </p:cNvPr>
          <p:cNvGraphicFramePr/>
          <p:nvPr/>
        </p:nvGraphicFramePr>
        <p:xfrm>
          <a:off x="0" y="469830"/>
          <a:ext cx="12962337" cy="320400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60828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ext uri="{D42A27DB-BD31-4B8C-83A1-F6EECF244321}">
                <p14:modId xmlns:p14="http://schemas.microsoft.com/office/powerpoint/2010/main" val="2948257494"/>
              </p:ext>
            </p:extLst>
          </p:nvPr>
        </p:nvGraphicFramePr>
        <p:xfrm>
          <a:off x="0" y="699527"/>
          <a:ext cx="12192000" cy="5916145"/>
        </p:xfrm>
        <a:graphic>
          <a:graphicData uri="http://schemas.openxmlformats.org/drawingml/2006/table">
            <a:tbl>
              <a:tblPr firstRow="1" bandRow="1">
                <a:tableStyleId>{93296810-A885-4BE3-A3E7-6D5BEEA58F35}</a:tableStyleId>
              </a:tblPr>
              <a:tblGrid>
                <a:gridCol w="714836">
                  <a:extLst>
                    <a:ext uri="{9D8B030D-6E8A-4147-A177-3AD203B41FA5}">
                      <a16:colId xmlns:a16="http://schemas.microsoft.com/office/drawing/2014/main" val="20000"/>
                    </a:ext>
                  </a:extLst>
                </a:gridCol>
                <a:gridCol w="510510">
                  <a:extLst>
                    <a:ext uri="{9D8B030D-6E8A-4147-A177-3AD203B41FA5}">
                      <a16:colId xmlns:a16="http://schemas.microsoft.com/office/drawing/2014/main" val="20001"/>
                    </a:ext>
                  </a:extLst>
                </a:gridCol>
                <a:gridCol w="575347">
                  <a:extLst>
                    <a:ext uri="{9D8B030D-6E8A-4147-A177-3AD203B41FA5}">
                      <a16:colId xmlns:a16="http://schemas.microsoft.com/office/drawing/2014/main" val="3718436244"/>
                    </a:ext>
                  </a:extLst>
                </a:gridCol>
                <a:gridCol w="9450231">
                  <a:extLst>
                    <a:ext uri="{9D8B030D-6E8A-4147-A177-3AD203B41FA5}">
                      <a16:colId xmlns:a16="http://schemas.microsoft.com/office/drawing/2014/main" val="1082369606"/>
                    </a:ext>
                  </a:extLst>
                </a:gridCol>
                <a:gridCol w="941076">
                  <a:extLst>
                    <a:ext uri="{9D8B030D-6E8A-4147-A177-3AD203B41FA5}">
                      <a16:colId xmlns:a16="http://schemas.microsoft.com/office/drawing/2014/main" val="3134819872"/>
                    </a:ext>
                  </a:extLst>
                </a:gridCol>
              </a:tblGrid>
              <a:tr h="275198">
                <a:tc>
                  <a:txBody>
                    <a:bodyPr/>
                    <a:lstStyle/>
                    <a:p>
                      <a:pPr algn="l">
                        <a:lnSpc>
                          <a:spcPct val="100000"/>
                        </a:lnSpc>
                      </a:pPr>
                      <a:r>
                        <a:rPr lang="en-US" sz="1100" dirty="0">
                          <a:latin typeface="Verdana" panose="020B0604030504040204" pitchFamily="34" charset="0"/>
                          <a:ea typeface="Verdana" panose="020B0604030504040204" pitchFamily="34" charset="0"/>
                          <a:cs typeface="Verdana" panose="020B0604030504040204" pitchFamily="34" charset="0"/>
                        </a:rPr>
                        <a:t>S.</a:t>
                      </a:r>
                      <a:r>
                        <a:rPr lang="en-US" sz="1100" baseline="0" dirty="0">
                          <a:latin typeface="Verdana" panose="020B0604030504040204" pitchFamily="34" charset="0"/>
                          <a:ea typeface="Verdana" panose="020B0604030504040204" pitchFamily="34" charset="0"/>
                          <a:cs typeface="Verdana" panose="020B0604030504040204" pitchFamily="34" charset="0"/>
                        </a:rPr>
                        <a:t> No.</a:t>
                      </a:r>
                      <a:endParaRPr lang="en-US" sz="11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gridSpan="3">
                  <a:txBody>
                    <a:bodyPr/>
                    <a:lstStyle/>
                    <a:p>
                      <a:pPr algn="ctr">
                        <a:lnSpc>
                          <a:spcPct val="100000"/>
                        </a:lnSpc>
                      </a:pPr>
                      <a:r>
                        <a:rPr lang="en-IN" sz="1100" kern="1200" dirty="0">
                          <a:latin typeface="Verdana" panose="020B0604030504040204" pitchFamily="34" charset="0"/>
                          <a:ea typeface="Verdana" panose="020B0604030504040204" pitchFamily="34" charset="0"/>
                          <a:cs typeface="Verdana" panose="020B0604030504040204" pitchFamily="34" charset="0"/>
                        </a:rPr>
                        <a:t>Contents</a:t>
                      </a:r>
                      <a:endParaRPr lang="en-IN" sz="11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hMerge="1">
                  <a:txBody>
                    <a:bodyPr/>
                    <a:lstStyle/>
                    <a:p>
                      <a:endParaRPr lang="en-US"/>
                    </a:p>
                  </a:txBody>
                  <a:tcPr/>
                </a:tc>
                <a:tc hMerge="1">
                  <a:txBody>
                    <a:bodyPr/>
                    <a:lstStyle/>
                    <a:p>
                      <a:endParaRPr lang="en-US"/>
                    </a:p>
                  </a:txBody>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100" b="1" dirty="0">
                          <a:solidFill>
                            <a:schemeClr val="bg1"/>
                          </a:solidFill>
                          <a:latin typeface="Verdana" panose="020B0604030504040204" pitchFamily="34" charset="0"/>
                          <a:ea typeface="Verdana" panose="020B0604030504040204" pitchFamily="34" charset="0"/>
                          <a:cs typeface="Verdana" panose="020B0604030504040204" pitchFamily="34" charset="0"/>
                        </a:rPr>
                        <a:t>Page No</a:t>
                      </a:r>
                      <a:endParaRPr lang="en-IN" sz="11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0000"/>
                  </a:ext>
                </a:extLst>
              </a:tr>
              <a:tr h="27519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n-IN" sz="1100" b="1"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Pricing Analysis (Historical and Forecast)</a:t>
                      </a:r>
                      <a:endParaRPr lang="en-IN" sz="1100" b="1"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1"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20</a:t>
                      </a:r>
                      <a:endParaRPr lang="en-IN" sz="1100" b="1"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4646936"/>
                  </a:ext>
                </a:extLst>
              </a:tr>
              <a:tr h="27519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r>
                        <a:rPr lang="en-IN" sz="11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5.1.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just" defTabSz="914400" rtl="0" eaLnBrk="1" fontAlgn="ctr" latinLnBrk="0" hangingPunct="1"/>
                      <a:r>
                        <a:rPr lang="en-IN" sz="1100" b="0"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US" sz="1100" b="0"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Weekly</a:t>
                      </a:r>
                      <a:endParaRPr lang="en-IN" sz="11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r>
                        <a:rPr lang="en-IN" sz="1100" b="0"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US" sz="1100" b="0"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Weekly</a:t>
                      </a:r>
                      <a:endParaRPr lang="en-IN" sz="1100" dirty="0">
                        <a:solidFill>
                          <a:schemeClr val="tx1"/>
                        </a:solidFill>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en-IN" sz="11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7831247"/>
                  </a:ext>
                </a:extLst>
              </a:tr>
              <a:tr h="275198">
                <a:tc>
                  <a:txBody>
                    <a:bodyPr/>
                    <a:lstStyle/>
                    <a:p>
                      <a:pPr marL="0" marR="0" indent="0" algn="just" defTabSz="914400" rtl="0" eaLnBrk="1" fontAlgn="ctr" latinLnBrk="0" hangingPunct="1">
                        <a:lnSpc>
                          <a:spcPct val="100000"/>
                        </a:lnSpc>
                        <a:spcBef>
                          <a:spcPts val="0"/>
                        </a:spcBef>
                        <a:spcAft>
                          <a:spcPts val="0"/>
                        </a:spcAft>
                        <a:buClrTx/>
                        <a:buSzTx/>
                        <a:buFontTx/>
                        <a:buNone/>
                        <a:tabLst/>
                        <a:defRPr/>
                      </a:pPr>
                      <a:endParaRPr lang="en-US" sz="11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r>
                        <a:rPr lang="en-IN" sz="11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5.2.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just" defTabSz="914400" rtl="0" eaLnBrk="1" fontAlgn="ctr" latinLnBrk="0" hangingPunct="1"/>
                      <a:r>
                        <a:rPr lang="en-IN" sz="1100" b="0"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US" sz="1100" b="0"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Monthly (Historical &amp; Forecast)</a:t>
                      </a:r>
                      <a:endParaRPr lang="en-IN" sz="11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r>
                        <a:rPr lang="en-IN" sz="1100" b="0"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US" sz="1100" b="0"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Monthly (Historical &amp; Forecast)</a:t>
                      </a:r>
                      <a:endParaRPr lang="en-IN" sz="1100" dirty="0">
                        <a:solidFill>
                          <a:schemeClr val="tx1"/>
                        </a:solidFill>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en-IN" sz="11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8140122"/>
                  </a:ext>
                </a:extLst>
              </a:tr>
              <a:tr h="275198">
                <a:tc>
                  <a:txBody>
                    <a:bodyPr/>
                    <a:lstStyle/>
                    <a:p>
                      <a:pPr marL="0" marR="0" indent="0" algn="just" defTabSz="914400" rtl="0" eaLnBrk="1" fontAlgn="ctr" latinLnBrk="0" hangingPunct="1">
                        <a:lnSpc>
                          <a:spcPct val="100000"/>
                        </a:lnSpc>
                        <a:spcBef>
                          <a:spcPts val="0"/>
                        </a:spcBef>
                        <a:spcAft>
                          <a:spcPts val="0"/>
                        </a:spcAft>
                        <a:buClrTx/>
                        <a:buSzTx/>
                        <a:buFontTx/>
                        <a:buNone/>
                        <a:tabLst/>
                        <a:defRPr/>
                      </a:pPr>
                      <a:endParaRPr lang="en-US" sz="11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r>
                        <a:rPr lang="en-IN" sz="11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5.3.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just" defTabSz="914400" rtl="0" eaLnBrk="1" fontAlgn="ctr" latinLnBrk="0" hangingPunct="1"/>
                      <a:r>
                        <a:rPr lang="en-IN" sz="1100" b="0"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US" sz="1100" b="0"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Yearly (Historical &amp; Forecast)</a:t>
                      </a:r>
                      <a:endParaRPr lang="en-IN" sz="11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r>
                        <a:rPr lang="en-IN" sz="1100" b="0"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US" sz="1100" b="0"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Yearly (Historical &amp; Forecast)</a:t>
                      </a:r>
                      <a:endParaRPr lang="en-IN" sz="1100" dirty="0">
                        <a:solidFill>
                          <a:schemeClr val="tx1"/>
                        </a:solidFill>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en-IN" sz="11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070567"/>
                  </a:ext>
                </a:extLst>
              </a:tr>
              <a:tr h="27519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n-IN" sz="1100" b="1"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Trade Dynamics, 2015-2021</a:t>
                      </a:r>
                      <a:endParaRPr lang="en-IN" sz="1100" b="1"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IN"/>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1"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25</a:t>
                      </a:r>
                      <a:endParaRPr lang="en-IN" sz="1100" b="1"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1058117"/>
                  </a:ext>
                </a:extLst>
              </a:tr>
              <a:tr h="27519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r>
                        <a:rPr lang="en-IN" sz="11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6.1.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just" defTabSz="914400" rtl="0" eaLnBrk="1" fontAlgn="ctr" latinLnBrk="0" hangingPunct="1"/>
                      <a:r>
                        <a:rPr lang="en-IN" sz="1100" b="0"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US" sz="1100" b="0"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Top Exporting Countries (Value &amp; Volume)</a:t>
                      </a:r>
                      <a:endParaRPr lang="en-IN" sz="11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r>
                        <a:rPr lang="en-IN" sz="1100" b="0"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US" sz="1100" b="0"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Top Exporting Countries (Value &amp; Volume)</a:t>
                      </a:r>
                      <a:endParaRPr lang="en-IN" sz="1100" dirty="0">
                        <a:solidFill>
                          <a:schemeClr val="tx1"/>
                        </a:solidFill>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en-IN" sz="11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187650"/>
                  </a:ext>
                </a:extLst>
              </a:tr>
              <a:tr h="275198">
                <a:tc>
                  <a:txBody>
                    <a:bodyPr/>
                    <a:lstStyle/>
                    <a:p>
                      <a:pPr marL="0" marR="0" indent="0" algn="just" defTabSz="914400" rtl="0" eaLnBrk="1" fontAlgn="ctr" latinLnBrk="0" hangingPunct="1">
                        <a:lnSpc>
                          <a:spcPct val="100000"/>
                        </a:lnSpc>
                        <a:spcBef>
                          <a:spcPts val="0"/>
                        </a:spcBef>
                        <a:spcAft>
                          <a:spcPts val="0"/>
                        </a:spcAft>
                        <a:buClrTx/>
                        <a:buSzTx/>
                        <a:buFontTx/>
                        <a:buNone/>
                        <a:tabLst/>
                        <a:defRPr/>
                      </a:pPr>
                      <a:endParaRPr lang="en-US" sz="11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r>
                        <a:rPr lang="en-IN" sz="11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6.2.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just" defTabSz="914400" rtl="0" eaLnBrk="1" fontAlgn="ctr" latinLnBrk="0" hangingPunct="1"/>
                      <a:r>
                        <a:rPr lang="en-IN" sz="1100" b="0"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US" sz="1100" b="0"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Top Importing Countries (Value &amp; Volume)</a:t>
                      </a:r>
                      <a:endParaRPr lang="en-IN" sz="11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r>
                        <a:rPr lang="en-IN" sz="1100" b="0"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US" sz="1100" b="0"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Top Importing Countries (Value &amp; Volume)</a:t>
                      </a:r>
                      <a:endParaRPr lang="en-IN" sz="1100" dirty="0">
                        <a:solidFill>
                          <a:schemeClr val="tx1"/>
                        </a:solidFill>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en-IN" sz="11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4333578"/>
                  </a:ext>
                </a:extLst>
              </a:tr>
              <a:tr h="27519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n-IN" sz="1100" b="1"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List of Major Consumers</a:t>
                      </a:r>
                      <a:endParaRPr lang="en-IN" sz="1100" b="1"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IN"/>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1"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28</a:t>
                      </a:r>
                      <a:endParaRPr lang="en-IN" sz="1100" b="1"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5148684"/>
                  </a:ext>
                </a:extLst>
              </a:tr>
              <a:tr h="27519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r>
                        <a:rPr lang="en-IN" sz="11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7.1.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just" defTabSz="914400" rtl="0" eaLnBrk="1" fontAlgn="ctr" latinLnBrk="0" hangingPunct="1"/>
                      <a:r>
                        <a:rPr lang="en-IN" sz="1100" b="0"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US" sz="1100" b="0"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Location-Wise Monthly Consumption</a:t>
                      </a:r>
                      <a:endParaRPr lang="en-IN" sz="11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r>
                        <a:rPr lang="en-IN" sz="1100" b="0"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US" sz="1100" b="0"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Location-Wise Monthly Consumption</a:t>
                      </a:r>
                      <a:endParaRPr lang="en-IN" sz="1100" dirty="0">
                        <a:solidFill>
                          <a:schemeClr val="tx1"/>
                        </a:solidFill>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en-IN" sz="11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3350365"/>
                  </a:ext>
                </a:extLst>
              </a:tr>
              <a:tr h="2895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n-IN" sz="1100" b="1"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Competitive Landscape</a:t>
                      </a:r>
                      <a:endParaRPr lang="en-IN" sz="1100" b="1"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IN" dirty="0"/>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IN" sz="1100" b="1"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31532113"/>
                  </a:ext>
                </a:extLst>
              </a:tr>
              <a:tr h="27519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r>
                        <a:rPr lang="en-IN" sz="11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8.1.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just" defTabSz="914400" rtl="0" eaLnBrk="1" fontAlgn="ctr" latinLnBrk="0" hangingPunct="1"/>
                      <a:r>
                        <a:rPr lang="en-IN" sz="1100" b="0"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US" sz="1100" b="0"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Company Profiles (Basic Details, Financials, Segmental/Product Information, Expansion Plans, SWOT Analysis and Key Strategies)</a:t>
                      </a:r>
                      <a:endParaRPr lang="en-IN" sz="11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r>
                        <a:rPr lang="en-IN" sz="1100" b="0"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en-US" sz="1100" b="0"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Company Profiles</a:t>
                      </a:r>
                      <a:endParaRPr lang="en-IN" sz="1100" dirty="0">
                        <a:solidFill>
                          <a:schemeClr val="tx1"/>
                        </a:solidFill>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en-IN" sz="11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6154999"/>
                  </a:ext>
                </a:extLst>
              </a:tr>
              <a:tr h="275198">
                <a:tc>
                  <a:txBody>
                    <a:bodyPr/>
                    <a:lstStyle/>
                    <a:p>
                      <a:pPr marL="0" marR="0" indent="0" algn="just" defTabSz="914400" rtl="0" eaLnBrk="1" fontAlgn="ctr" latinLnBrk="0" hangingPunct="1">
                        <a:lnSpc>
                          <a:spcPct val="100000"/>
                        </a:lnSpc>
                        <a:spcBef>
                          <a:spcPts val="0"/>
                        </a:spcBef>
                        <a:spcAft>
                          <a:spcPts val="0"/>
                        </a:spcAft>
                        <a:buClrTx/>
                        <a:buSzTx/>
                        <a:buFontTx/>
                        <a:buNone/>
                        <a:tabLst/>
                        <a:defRPr/>
                      </a:pPr>
                      <a:endParaRPr lang="en-US" sz="11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endParaRPr lang="en-IN" sz="11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r>
                        <a:rPr lang="en-IN" sz="11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8.1.1.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r>
                        <a:rPr lang="en-IN" sz="11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Reliance Industries Ltd</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1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32</a:t>
                      </a:r>
                      <a:endParaRPr lang="en-IN" sz="11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1990418"/>
                  </a:ext>
                </a:extLst>
              </a:tr>
              <a:tr h="326329">
                <a:tc>
                  <a:txBody>
                    <a:bodyPr/>
                    <a:lstStyle/>
                    <a:p>
                      <a:pPr marL="0" marR="0" indent="0" algn="just" defTabSz="914400" rtl="0" eaLnBrk="1" fontAlgn="ctr" latinLnBrk="0" hangingPunct="1">
                        <a:lnSpc>
                          <a:spcPct val="100000"/>
                        </a:lnSpc>
                        <a:spcBef>
                          <a:spcPts val="0"/>
                        </a:spcBef>
                        <a:spcAft>
                          <a:spcPts val="0"/>
                        </a:spcAft>
                        <a:buClrTx/>
                        <a:buSzTx/>
                        <a:buFontTx/>
                        <a:buNone/>
                        <a:tabLst/>
                        <a:defRPr/>
                      </a:pPr>
                      <a:endParaRPr lang="en-US" sz="11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endParaRPr lang="en-IN" sz="11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r>
                        <a:rPr lang="en-IN" sz="1100" b="0" i="0" u="none" strike="noStrike" kern="1200" spc="15">
                          <a:solidFill>
                            <a:schemeClr val="tx1"/>
                          </a:solidFill>
                          <a:effectLst/>
                          <a:latin typeface="Verdana" panose="020B0604030504040204" pitchFamily="34" charset="0"/>
                          <a:ea typeface="Verdana" panose="020B0604030504040204" pitchFamily="34" charset="0"/>
                          <a:cs typeface="Verdana" panose="020B0604030504040204" pitchFamily="34" charset="0"/>
                        </a:rPr>
                        <a:t> 8.1.2. </a:t>
                      </a:r>
                      <a:endParaRPr lang="en-IN" sz="11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r>
                        <a:rPr lang="en-IN" sz="11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Indian Oil Corporation Limited</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1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34</a:t>
                      </a:r>
                      <a:endParaRPr lang="en-IN" sz="11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96368654"/>
                  </a:ext>
                </a:extLst>
              </a:tr>
              <a:tr h="275198">
                <a:tc>
                  <a:txBody>
                    <a:bodyPr/>
                    <a:lstStyle/>
                    <a:p>
                      <a:pPr marL="0" marR="0" indent="0" algn="just" defTabSz="914400" rtl="0" eaLnBrk="1" fontAlgn="ctr" latinLnBrk="0" hangingPunct="1">
                        <a:lnSpc>
                          <a:spcPct val="100000"/>
                        </a:lnSpc>
                        <a:spcBef>
                          <a:spcPts val="0"/>
                        </a:spcBef>
                        <a:spcAft>
                          <a:spcPts val="0"/>
                        </a:spcAft>
                        <a:buClrTx/>
                        <a:buSzTx/>
                        <a:buFontTx/>
                        <a:buNone/>
                        <a:tabLst/>
                        <a:defRPr/>
                      </a:pPr>
                      <a:endParaRPr lang="en-US" sz="11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endParaRPr lang="en-IN" sz="11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r>
                        <a:rPr lang="en-IN" sz="1100" b="0" i="0" u="none" strike="noStrike" kern="1200" spc="15">
                          <a:solidFill>
                            <a:schemeClr val="tx1"/>
                          </a:solidFill>
                          <a:effectLst/>
                          <a:latin typeface="Verdana" panose="020B0604030504040204" pitchFamily="34" charset="0"/>
                          <a:ea typeface="Verdana" panose="020B0604030504040204" pitchFamily="34" charset="0"/>
                          <a:cs typeface="Verdana" panose="020B0604030504040204" pitchFamily="34" charset="0"/>
                        </a:rPr>
                        <a:t> 8.1.3. </a:t>
                      </a:r>
                      <a:endParaRPr lang="en-IN" sz="11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r>
                        <a:rPr lang="en-US" sz="11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Bharat Petroleum Corporation Limited</a:t>
                      </a:r>
                      <a:endParaRPr lang="en-IN" sz="11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1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36</a:t>
                      </a:r>
                      <a:endParaRPr lang="en-IN" sz="11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561884"/>
                  </a:ext>
                </a:extLst>
              </a:tr>
              <a:tr h="275198">
                <a:tc>
                  <a:txBody>
                    <a:bodyPr/>
                    <a:lstStyle/>
                    <a:p>
                      <a:pPr marL="0" marR="0" indent="0" algn="just" defTabSz="914400" rtl="0" eaLnBrk="1" fontAlgn="ctr" latinLnBrk="0" hangingPunct="1">
                        <a:lnSpc>
                          <a:spcPct val="100000"/>
                        </a:lnSpc>
                        <a:spcBef>
                          <a:spcPts val="0"/>
                        </a:spcBef>
                        <a:spcAft>
                          <a:spcPts val="0"/>
                        </a:spcAft>
                        <a:buClrTx/>
                        <a:buSzTx/>
                        <a:buFontTx/>
                        <a:buNone/>
                        <a:tabLst/>
                        <a:defRPr/>
                      </a:pPr>
                      <a:endParaRPr lang="en-US" sz="11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endParaRPr lang="en-IN" sz="11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r>
                        <a:rPr lang="en-IN" sz="11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8.1.4.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r>
                        <a:rPr lang="en-US" sz="11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ONGC Mangalore Petrochemicals Limited</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1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38</a:t>
                      </a:r>
                      <a:endParaRPr lang="en-IN" sz="11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8869424"/>
                  </a:ext>
                </a:extLst>
              </a:tr>
              <a:tr h="275198">
                <a:tc>
                  <a:txBody>
                    <a:bodyPr/>
                    <a:lstStyle/>
                    <a:p>
                      <a:pPr marL="0" marR="0" indent="0" algn="just" defTabSz="914400" rtl="0" eaLnBrk="1" fontAlgn="ctr" latinLnBrk="0" hangingPunct="1">
                        <a:lnSpc>
                          <a:spcPct val="100000"/>
                        </a:lnSpc>
                        <a:spcBef>
                          <a:spcPts val="0"/>
                        </a:spcBef>
                        <a:spcAft>
                          <a:spcPts val="0"/>
                        </a:spcAft>
                        <a:buClrTx/>
                        <a:buSzTx/>
                        <a:buFontTx/>
                        <a:buNone/>
                        <a:tabLst/>
                        <a:defRPr/>
                      </a:pPr>
                      <a:endParaRPr lang="en-US" sz="11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endParaRPr lang="en-IN" sz="11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r>
                        <a:rPr lang="en-IN" sz="11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8.1.5.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r>
                        <a:rPr lang="en-IN" sz="11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Exxon Mobil Corporation</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1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40</a:t>
                      </a:r>
                      <a:endParaRPr lang="en-IN" sz="11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91260055"/>
                  </a:ext>
                </a:extLst>
              </a:tr>
              <a:tr h="28160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n-IN" sz="1100" b="1"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Policy &amp; Regulatory Landscape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1"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42</a:t>
                      </a:r>
                      <a:endParaRPr lang="en-IN" sz="1100" b="1"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6789581"/>
                  </a:ext>
                </a:extLst>
              </a:tr>
              <a:tr h="28160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n-IN" sz="1100" b="1"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Strategic Recommendations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IN" dirty="0"/>
                    </a:p>
                  </a:txBody>
                  <a:tcPr>
                    <a:lnL w="12700" cmpd="sng">
                      <a:noFill/>
                    </a:ln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1"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44</a:t>
                      </a:r>
                      <a:endParaRPr lang="en-IN" sz="1100" b="1"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6245330"/>
                  </a:ext>
                </a:extLst>
              </a:tr>
              <a:tr h="304525">
                <a:tc>
                  <a:txBody>
                    <a:bodyPr/>
                    <a:lstStyle/>
                    <a:p>
                      <a:pPr marL="0" marR="0" indent="0" algn="just" defTabSz="914400" rtl="0" eaLnBrk="1" fontAlgn="ctr" latinLnBrk="0" hangingPunct="1">
                        <a:lnSpc>
                          <a:spcPct val="100000"/>
                        </a:lnSpc>
                        <a:spcBef>
                          <a:spcPts val="0"/>
                        </a:spcBef>
                        <a:spcAft>
                          <a:spcPts val="0"/>
                        </a:spcAft>
                        <a:buClrTx/>
                        <a:buSzTx/>
                        <a:buFontTx/>
                        <a:buNone/>
                        <a:tabLst/>
                        <a:defRPr/>
                      </a:pPr>
                      <a:endParaRPr lang="en-US" sz="11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fontAlgn="ctr" latinLnBrk="0" hangingPunct="1"/>
                      <a:r>
                        <a:rPr lang="en-IN" sz="11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10.1.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just" defTabSz="914400" rtl="0" eaLnBrk="1" fontAlgn="ctr" latinLnBrk="0" hangingPunct="1"/>
                      <a:r>
                        <a:rPr lang="en-IN" sz="1100" b="0"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Key Focus Area &amp; Recommendation</a:t>
                      </a:r>
                      <a:endParaRPr lang="en-IN" sz="11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r>
                        <a:rPr lang="en-IN" sz="1100" b="0"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Key Focus Area &amp; Recommendation</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en-IN" sz="11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03517060"/>
                  </a:ext>
                </a:extLst>
              </a:tr>
              <a:tr h="304525">
                <a:tc>
                  <a:txBody>
                    <a:bodyPr/>
                    <a:lstStyle/>
                    <a:p>
                      <a:pPr marL="0" marR="0" indent="0" algn="just" defTabSz="914400" rtl="0" eaLnBrk="1" fontAlgn="ctr" latinLnBrk="0" hangingPunct="1">
                        <a:lnSpc>
                          <a:spcPct val="100000"/>
                        </a:lnSpc>
                        <a:spcBef>
                          <a:spcPts val="0"/>
                        </a:spcBef>
                        <a:spcAft>
                          <a:spcPts val="0"/>
                        </a:spcAft>
                        <a:buClrTx/>
                        <a:buSzTx/>
                        <a:buFontTx/>
                        <a:buNone/>
                        <a:tabLst/>
                        <a:defRPr/>
                      </a:pPr>
                      <a:r>
                        <a:rPr lang="en-US" sz="1100" b="1"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11.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algn="just" defTabSz="914400" rtl="0" eaLnBrk="1" fontAlgn="ctr" latinLnBrk="0" hangingPunct="1"/>
                      <a:r>
                        <a:rPr lang="en-US" sz="1100" b="1"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About Us &amp; Disclaimer</a:t>
                      </a:r>
                      <a:endParaRPr lang="en-IN" sz="1100" b="1"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just" defTabSz="914400" rtl="0" eaLnBrk="1" fontAlgn="ctr" latinLnBrk="0" hangingPunct="1"/>
                      <a:endParaRPr lang="en-IN" sz="11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tc>
                <a:tc>
                  <a:txBody>
                    <a:bodyPr/>
                    <a:lstStyle/>
                    <a:p>
                      <a:pPr marL="0" algn="ctr" defTabSz="914400" rtl="0" eaLnBrk="1" fontAlgn="ctr" latinLnBrk="0" hangingPunct="1"/>
                      <a:r>
                        <a:rPr lang="en-US" sz="1100" b="1"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46</a:t>
                      </a:r>
                      <a:endParaRPr lang="en-IN" sz="1100" b="1"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34639338"/>
                  </a:ext>
                </a:extLst>
              </a:tr>
            </a:tbl>
          </a:graphicData>
        </a:graphic>
      </p:graphicFrame>
      <p:sp>
        <p:nvSpPr>
          <p:cNvPr id="7" name="Text Placeholder 3">
            <a:extLst>
              <a:ext uri="{FF2B5EF4-FFF2-40B4-BE49-F238E27FC236}">
                <a16:creationId xmlns:a16="http://schemas.microsoft.com/office/drawing/2014/main" id="{98B7DFEE-B661-4B0D-A1C5-41618047FC4C}"/>
              </a:ext>
            </a:extLst>
          </p:cNvPr>
          <p:cNvSpPr txBox="1">
            <a:spLocks/>
          </p:cNvSpPr>
          <p:nvPr/>
        </p:nvSpPr>
        <p:spPr>
          <a:xfrm>
            <a:off x="1457804" y="242327"/>
            <a:ext cx="7863840" cy="457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tx1">
                    <a:lumMod val="85000"/>
                    <a:lumOff val="15000"/>
                  </a:schemeClr>
                </a:solidFill>
                <a:latin typeface="Montserrat" panose="02000505000000020004" pitchFamily="2" charset="0"/>
              </a:rPr>
              <a:t>Table of Contents</a:t>
            </a:r>
          </a:p>
        </p:txBody>
      </p:sp>
    </p:spTree>
    <p:extLst>
      <p:ext uri="{BB962C8B-B14F-4D97-AF65-F5344CB8AC3E}">
        <p14:creationId xmlns:p14="http://schemas.microsoft.com/office/powerpoint/2010/main" val="4707017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0AF4D8-6479-40AF-B655-10BAB508173C}"/>
              </a:ext>
            </a:extLst>
          </p:cNvPr>
          <p:cNvSpPr>
            <a:spLocks noGrp="1"/>
          </p:cNvSpPr>
          <p:nvPr>
            <p:ph type="body" sz="quarter" idx="14"/>
          </p:nvPr>
        </p:nvSpPr>
        <p:spPr/>
        <p:txBody>
          <a:bodyPr/>
          <a:lstStyle/>
          <a:p>
            <a:r>
              <a:rPr lang="en-IN" dirty="0">
                <a:solidFill>
                  <a:srgbClr val="0F4061"/>
                </a:solidFill>
              </a:rPr>
              <a:t>India Polypropylene Homopolymer </a:t>
            </a:r>
            <a:r>
              <a:rPr lang="en-US" dirty="0">
                <a:solidFill>
                  <a:srgbClr val="0F4061"/>
                </a:solidFill>
              </a:rPr>
              <a:t>Demand Market Share, By Sales Channel, 2015-2021 (%)</a:t>
            </a:r>
          </a:p>
        </p:txBody>
      </p:sp>
      <p:sp>
        <p:nvSpPr>
          <p:cNvPr id="9" name="Rectangle 8">
            <a:extLst>
              <a:ext uri="{FF2B5EF4-FFF2-40B4-BE49-F238E27FC236}">
                <a16:creationId xmlns:a16="http://schemas.microsoft.com/office/drawing/2014/main" id="{C33B6708-215E-4F95-B9DB-4E28F4468F5B}"/>
              </a:ext>
            </a:extLst>
          </p:cNvPr>
          <p:cNvSpPr/>
          <p:nvPr/>
        </p:nvSpPr>
        <p:spPr>
          <a:xfrm>
            <a:off x="7177415" y="6207006"/>
            <a:ext cx="4678680" cy="184666"/>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6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Secondary Research, Expert Interviews, and TechSci Research Analysis</a:t>
            </a:r>
          </a:p>
        </p:txBody>
      </p:sp>
      <p:graphicFrame>
        <p:nvGraphicFramePr>
          <p:cNvPr id="14" name="Chart 13">
            <a:extLst>
              <a:ext uri="{FF2B5EF4-FFF2-40B4-BE49-F238E27FC236}">
                <a16:creationId xmlns:a16="http://schemas.microsoft.com/office/drawing/2014/main" id="{C4AA75F3-990F-452D-8249-494928D5DE30}"/>
              </a:ext>
            </a:extLst>
          </p:cNvPr>
          <p:cNvGraphicFramePr/>
          <p:nvPr>
            <p:extLst>
              <p:ext uri="{D42A27DB-BD31-4B8C-83A1-F6EECF244321}">
                <p14:modId xmlns:p14="http://schemas.microsoft.com/office/powerpoint/2010/main" val="3453332221"/>
              </p:ext>
            </p:extLst>
          </p:nvPr>
        </p:nvGraphicFramePr>
        <p:xfrm>
          <a:off x="0" y="650994"/>
          <a:ext cx="11442354" cy="523849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335870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3">
            <a:extLst>
              <a:ext uri="{FF2B5EF4-FFF2-40B4-BE49-F238E27FC236}">
                <a16:creationId xmlns:a16="http://schemas.microsoft.com/office/drawing/2014/main" id="{DE14E668-B4F6-4095-9AFF-606EC8F9D739}"/>
              </a:ext>
            </a:extLst>
          </p:cNvPr>
          <p:cNvSpPr>
            <a:spLocks noGrp="1"/>
          </p:cNvSpPr>
          <p:nvPr>
            <p:ph type="body" sz="quarter" idx="14"/>
          </p:nvPr>
        </p:nvSpPr>
        <p:spPr>
          <a:xfrm>
            <a:off x="203200" y="99987"/>
            <a:ext cx="7289421" cy="608533"/>
          </a:xfrm>
        </p:spPr>
        <p:txBody>
          <a:bodyPr>
            <a:normAutofit/>
          </a:bodyPr>
          <a:lstStyle/>
          <a:p>
            <a:r>
              <a:rPr lang="en-IN" dirty="0">
                <a:solidFill>
                  <a:srgbClr val="0F4061"/>
                </a:solidFill>
              </a:rPr>
              <a:t>India Polypropylene Homopolymer Demand Market Share, </a:t>
            </a:r>
            <a:r>
              <a:rPr lang="en-US" dirty="0">
                <a:solidFill>
                  <a:srgbClr val="0F4061"/>
                </a:solidFill>
              </a:rPr>
              <a:t>By Company, 2021 (%)</a:t>
            </a:r>
          </a:p>
        </p:txBody>
      </p:sp>
      <p:graphicFrame>
        <p:nvGraphicFramePr>
          <p:cNvPr id="14" name="Chart 13">
            <a:extLst>
              <a:ext uri="{FF2B5EF4-FFF2-40B4-BE49-F238E27FC236}">
                <a16:creationId xmlns:a16="http://schemas.microsoft.com/office/drawing/2014/main" id="{586D60D9-3ACF-4562-A80D-BCC436D4AC7C}"/>
              </a:ext>
            </a:extLst>
          </p:cNvPr>
          <p:cNvGraphicFramePr/>
          <p:nvPr>
            <p:extLst>
              <p:ext uri="{D42A27DB-BD31-4B8C-83A1-F6EECF244321}">
                <p14:modId xmlns:p14="http://schemas.microsoft.com/office/powerpoint/2010/main" val="2516444337"/>
              </p:ext>
            </p:extLst>
          </p:nvPr>
        </p:nvGraphicFramePr>
        <p:xfrm>
          <a:off x="377751" y="806240"/>
          <a:ext cx="11468100" cy="3683852"/>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2293D606-FCEC-4E28-BE21-734839360C81}"/>
              </a:ext>
            </a:extLst>
          </p:cNvPr>
          <p:cNvSpPr txBox="1"/>
          <p:nvPr/>
        </p:nvSpPr>
        <p:spPr>
          <a:xfrm>
            <a:off x="203199" y="4794610"/>
            <a:ext cx="11642651" cy="1725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marR="0" algn="just">
              <a:lnSpc>
                <a:spcPct val="150000"/>
              </a:lnSpc>
              <a:spcBef>
                <a:spcPts val="0"/>
              </a:spcBef>
              <a:spcAft>
                <a:spcPts val="800"/>
              </a:spcAft>
            </a:pPr>
            <a:r>
              <a:rPr lang="en-IN" sz="1200" dirty="0">
                <a:effectLst/>
                <a:latin typeface="Veradana"/>
                <a:ea typeface="Calibri" panose="020F0502020204030204" pitchFamily="34" charset="0"/>
                <a:cs typeface="Times New Roman" panose="02020603050405020304" pitchFamily="18" charset="0"/>
              </a:rPr>
              <a:t>RIL is the largest producer of Polypropylene Homopolymer in India, yet it is able to meet only 10% of the domestic demand. IOCL and BPCL contribute only 2% each to the domestic supplies. 85% of the total consumption is satisfied by the heavy Polypropylene Homopolymer imports from global leading players like Shell Global, ExxonMobil, Sinopec, S. K. Global, Mitsui and Co. etc. Shell Global and ExxonMobil contribute 16% and 14%, respectively, of the domestic consumption. Global players are exporting </a:t>
            </a:r>
            <a:r>
              <a:rPr lang="en-US" sz="1200" dirty="0">
                <a:effectLst/>
                <a:latin typeface="Veradana"/>
                <a:ea typeface="Calibri" panose="020F0502020204030204" pitchFamily="34" charset="0"/>
                <a:cs typeface="Times New Roman" panose="02020603050405020304" pitchFamily="18" charset="0"/>
              </a:rPr>
              <a:t>Polypropylene Homopolymer in India from Thailand, Singapore, South Korea, Portugal and Iran. </a:t>
            </a:r>
            <a:r>
              <a:rPr lang="en-US" sz="1200" dirty="0" err="1">
                <a:latin typeface="Veradana"/>
                <a:ea typeface="Calibri" panose="020F0502020204030204" pitchFamily="34" charset="0"/>
                <a:cs typeface="Times New Roman" panose="02020603050405020304" pitchFamily="18" charset="0"/>
              </a:rPr>
              <a:t>Vinmar</a:t>
            </a:r>
            <a:r>
              <a:rPr lang="en-US" sz="1200" dirty="0">
                <a:latin typeface="Veradana"/>
                <a:ea typeface="Calibri" panose="020F0502020204030204" pitchFamily="34" charset="0"/>
                <a:cs typeface="Times New Roman" panose="02020603050405020304" pitchFamily="18" charset="0"/>
              </a:rPr>
              <a:t> International, Tauber Petrochemical, Kemper Energy PTE Limited and </a:t>
            </a:r>
            <a:r>
              <a:rPr lang="en-US" sz="1200" dirty="0" err="1">
                <a:latin typeface="Veradana"/>
                <a:ea typeface="Calibri" panose="020F0502020204030204" pitchFamily="34" charset="0"/>
                <a:cs typeface="Times New Roman" panose="02020603050405020304" pitchFamily="18" charset="0"/>
              </a:rPr>
              <a:t>Metron</a:t>
            </a:r>
            <a:r>
              <a:rPr lang="en-US" sz="1200" dirty="0">
                <a:latin typeface="Veradana"/>
                <a:ea typeface="Calibri" panose="020F0502020204030204" pitchFamily="34" charset="0"/>
                <a:cs typeface="Times New Roman" panose="02020603050405020304" pitchFamily="18" charset="0"/>
              </a:rPr>
              <a:t> Middle East FZE are the major international traders of Polypropylene Homopolymer while CJ Shah, </a:t>
            </a:r>
            <a:r>
              <a:rPr lang="en-US" sz="1200" dirty="0" err="1">
                <a:latin typeface="Veradana"/>
                <a:ea typeface="Calibri" panose="020F0502020204030204" pitchFamily="34" charset="0"/>
                <a:cs typeface="Times New Roman" panose="02020603050405020304" pitchFamily="18" charset="0"/>
              </a:rPr>
              <a:t>Pon</a:t>
            </a:r>
            <a:r>
              <a:rPr lang="en-US" sz="1200" dirty="0">
                <a:latin typeface="Veradana"/>
                <a:ea typeface="Calibri" panose="020F0502020204030204" pitchFamily="34" charset="0"/>
                <a:cs typeface="Times New Roman" panose="02020603050405020304" pitchFamily="18" charset="0"/>
              </a:rPr>
              <a:t> Pure Chemical, Sanjay Chemical, </a:t>
            </a:r>
            <a:r>
              <a:rPr lang="en-US" sz="1200" dirty="0" err="1">
                <a:latin typeface="Veradana"/>
                <a:ea typeface="Calibri" panose="020F0502020204030204" pitchFamily="34" charset="0"/>
                <a:cs typeface="Times New Roman" panose="02020603050405020304" pitchFamily="18" charset="0"/>
              </a:rPr>
              <a:t>Ramniklal</a:t>
            </a:r>
            <a:r>
              <a:rPr lang="en-US" sz="1200" dirty="0">
                <a:latin typeface="Veradana"/>
                <a:ea typeface="Calibri" panose="020F0502020204030204" pitchFamily="34" charset="0"/>
                <a:cs typeface="Times New Roman" panose="02020603050405020304" pitchFamily="18" charset="0"/>
              </a:rPr>
              <a:t> &amp; Sons and Hazel Mercantile Ltd are major domestic traders / importers  in India. </a:t>
            </a:r>
            <a:endParaRPr lang="en-US" sz="1200" dirty="0">
              <a:effectLst/>
              <a:latin typeface="Veradana"/>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769427EF-96AA-4F3D-86EC-4EA17036FE39}"/>
              </a:ext>
            </a:extLst>
          </p:cNvPr>
          <p:cNvSpPr/>
          <p:nvPr/>
        </p:nvSpPr>
        <p:spPr>
          <a:xfrm>
            <a:off x="7492621" y="6284039"/>
            <a:ext cx="4678680" cy="276999"/>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6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Others </a:t>
            </a:r>
            <a:r>
              <a:rPr lang="en-US" sz="600" i="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include SAIL, S</a:t>
            </a:r>
            <a:r>
              <a:rPr lang="en-US" sz="6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.K. Global Chemical Co Ltd, Sinopec &amp; Mitsui and Co.</a:t>
            </a:r>
          </a:p>
          <a:p>
            <a:pPr algn="r"/>
            <a:r>
              <a:rPr lang="en-US" sz="6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Secondary Research, Expert Interviews, and TechSci Research Analysis</a:t>
            </a:r>
          </a:p>
        </p:txBody>
      </p:sp>
    </p:spTree>
    <p:extLst>
      <p:ext uri="{BB962C8B-B14F-4D97-AF65-F5344CB8AC3E}">
        <p14:creationId xmlns:p14="http://schemas.microsoft.com/office/powerpoint/2010/main" val="26774127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CCA6F7-B87F-4572-8884-EC6A2899BFA4}"/>
              </a:ext>
            </a:extLst>
          </p:cNvPr>
          <p:cNvPicPr>
            <a:picLocks noChangeAspect="1"/>
          </p:cNvPicPr>
          <p:nvPr/>
        </p:nvPicPr>
        <p:blipFill rotWithShape="1">
          <a:blip r:embed="rId2">
            <a:extLst>
              <a:ext uri="{28A0092B-C50C-407E-A947-70E740481C1C}">
                <a14:useLocalDpi xmlns:a14="http://schemas.microsoft.com/office/drawing/2010/main" val="0"/>
              </a:ext>
            </a:extLst>
          </a:blip>
          <a:srcRect l="29429" r="-20230"/>
          <a:stretch/>
        </p:blipFill>
        <p:spPr>
          <a:xfrm>
            <a:off x="0" y="6"/>
            <a:ext cx="10136485" cy="6857999"/>
          </a:xfrm>
          <a:prstGeom prst="rect">
            <a:avLst/>
          </a:prstGeom>
        </p:spPr>
      </p:pic>
      <p:pic>
        <p:nvPicPr>
          <p:cNvPr id="6" name="Picture 5">
            <a:extLst>
              <a:ext uri="{FF2B5EF4-FFF2-40B4-BE49-F238E27FC236}">
                <a16:creationId xmlns:a16="http://schemas.microsoft.com/office/drawing/2014/main" id="{FB72563B-7FCB-4AA4-A197-0F274CA1A90A}"/>
              </a:ext>
            </a:extLst>
          </p:cNvPr>
          <p:cNvPicPr>
            <a:picLocks noChangeAspect="1"/>
          </p:cNvPicPr>
          <p:nvPr/>
        </p:nvPicPr>
        <p:blipFill rotWithShape="1">
          <a:blip r:embed="rId3">
            <a:extLst>
              <a:ext uri="{28A0092B-C50C-407E-A947-70E740481C1C}">
                <a14:useLocalDpi xmlns:a14="http://schemas.microsoft.com/office/drawing/2010/main" val="0"/>
              </a:ext>
            </a:extLst>
          </a:blip>
          <a:srcRect t="23908" b="13235"/>
          <a:stretch/>
        </p:blipFill>
        <p:spPr>
          <a:xfrm>
            <a:off x="0" y="0"/>
            <a:ext cx="12192000" cy="6858000"/>
          </a:xfrm>
          <a:prstGeom prst="rect">
            <a:avLst/>
          </a:prstGeom>
        </p:spPr>
      </p:pic>
      <p:sp>
        <p:nvSpPr>
          <p:cNvPr id="8" name="Content Placeholder 2">
            <a:extLst>
              <a:ext uri="{FF2B5EF4-FFF2-40B4-BE49-F238E27FC236}">
                <a16:creationId xmlns:a16="http://schemas.microsoft.com/office/drawing/2014/main" id="{CD9ECCE4-2FCA-4272-A4B2-C1F550156947}"/>
              </a:ext>
            </a:extLst>
          </p:cNvPr>
          <p:cNvSpPr txBox="1">
            <a:spLocks/>
          </p:cNvSpPr>
          <p:nvPr/>
        </p:nvSpPr>
        <p:spPr>
          <a:xfrm>
            <a:off x="9140368" y="1643852"/>
            <a:ext cx="3483937" cy="2889115"/>
          </a:xfrm>
          <a:prstGeom prst="rect">
            <a:avLst/>
          </a:prstGeom>
        </p:spPr>
        <p:txBody>
          <a:bodyPr vert="horz" lIns="91440" tIns="45720" rIns="91440" bIns="45720" rtlCol="0" anchor="b">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indent="0" defTabSz="914354">
              <a:lnSpc>
                <a:spcPct val="100000"/>
              </a:lnSpc>
              <a:spcBef>
                <a:spcPct val="0"/>
              </a:spcBef>
              <a:buNone/>
            </a:pPr>
            <a:endParaRPr lang="en-US" sz="4200" b="1" spc="-136" dirty="0">
              <a:effectLst>
                <a:outerShdw blurRad="38100" dist="38100" dir="2700000" algn="tl">
                  <a:srgbClr val="000000">
                    <a:alpha val="43137"/>
                  </a:srgbClr>
                </a:outerShdw>
              </a:effectLst>
              <a:latin typeface="+mj-lt"/>
              <a:ea typeface="+mj-ea"/>
              <a:cs typeface="+mj-cs"/>
            </a:endParaRPr>
          </a:p>
        </p:txBody>
      </p:sp>
      <p:sp>
        <p:nvSpPr>
          <p:cNvPr id="9" name="Rectangle 8">
            <a:extLst>
              <a:ext uri="{FF2B5EF4-FFF2-40B4-BE49-F238E27FC236}">
                <a16:creationId xmlns:a16="http://schemas.microsoft.com/office/drawing/2014/main" id="{686B493F-3A84-4842-9166-49EC2A834FE1}"/>
              </a:ext>
            </a:extLst>
          </p:cNvPr>
          <p:cNvSpPr/>
          <p:nvPr/>
        </p:nvSpPr>
        <p:spPr>
          <a:xfrm>
            <a:off x="6615994" y="2826801"/>
            <a:ext cx="5048743" cy="1384995"/>
          </a:xfrm>
          <a:prstGeom prst="rect">
            <a:avLst/>
          </a:prstGeom>
          <a:noFill/>
        </p:spPr>
        <p:txBody>
          <a:bodyPr wrap="square">
            <a:spAutoFit/>
          </a:bodyPr>
          <a:lstStyle/>
          <a:p>
            <a:pPr lvl="0">
              <a:defRPr/>
            </a:pPr>
            <a:r>
              <a:rPr lang="en-US" sz="2800" b="1" dirty="0">
                <a:solidFill>
                  <a:schemeClr val="bg1"/>
                </a:solidFill>
                <a:effectLst>
                  <a:outerShdw blurRad="38100" dist="38100" dir="2700000" algn="tl">
                    <a:srgbClr val="000000">
                      <a:alpha val="43137"/>
                    </a:srgbClr>
                  </a:outerShdw>
                </a:effectLst>
                <a:latin typeface="Montserrat" panose="02000505000000020004" pitchFamily="2" charset="0"/>
                <a:ea typeface="Roboto" pitchFamily="2" charset="0"/>
                <a:cs typeface="Arial" panose="020B0604020202020204" pitchFamily="34" charset="0"/>
              </a:rPr>
              <a:t>Polypropylene Homopolymer PRICING ANALYSIS</a:t>
            </a:r>
          </a:p>
        </p:txBody>
      </p:sp>
    </p:spTree>
    <p:extLst>
      <p:ext uri="{BB962C8B-B14F-4D97-AF65-F5344CB8AC3E}">
        <p14:creationId xmlns:p14="http://schemas.microsoft.com/office/powerpoint/2010/main" val="42880938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5E819A-6FFF-4C7E-A922-981CCAF56D2C}"/>
              </a:ext>
            </a:extLst>
          </p:cNvPr>
          <p:cNvSpPr>
            <a:spLocks noGrp="1"/>
          </p:cNvSpPr>
          <p:nvPr>
            <p:ph type="body" sz="quarter" idx="14"/>
          </p:nvPr>
        </p:nvSpPr>
        <p:spPr/>
        <p:txBody>
          <a:bodyPr>
            <a:normAutofit/>
          </a:bodyPr>
          <a:lstStyle/>
          <a:p>
            <a:r>
              <a:rPr lang="en-US" dirty="0">
                <a:solidFill>
                  <a:srgbClr val="0F4061"/>
                </a:solidFill>
              </a:rPr>
              <a:t>India Polypropylene Homopolymer Weekly Prices, Jan 2020 Onwards (USD/Tonne)</a:t>
            </a:r>
          </a:p>
        </p:txBody>
      </p:sp>
      <p:graphicFrame>
        <p:nvGraphicFramePr>
          <p:cNvPr id="8" name="Chart 7">
            <a:extLst>
              <a:ext uri="{FF2B5EF4-FFF2-40B4-BE49-F238E27FC236}">
                <a16:creationId xmlns:a16="http://schemas.microsoft.com/office/drawing/2014/main" id="{76AB6A81-6BB9-45FE-86FC-223CD4707B40}"/>
              </a:ext>
            </a:extLst>
          </p:cNvPr>
          <p:cNvGraphicFramePr/>
          <p:nvPr>
            <p:extLst>
              <p:ext uri="{D42A27DB-BD31-4B8C-83A1-F6EECF244321}">
                <p14:modId xmlns:p14="http://schemas.microsoft.com/office/powerpoint/2010/main" val="1492843528"/>
              </p:ext>
            </p:extLst>
          </p:nvPr>
        </p:nvGraphicFramePr>
        <p:xfrm>
          <a:off x="0" y="723367"/>
          <a:ext cx="12192000" cy="5602628"/>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a:extLst>
              <a:ext uri="{FF2B5EF4-FFF2-40B4-BE49-F238E27FC236}">
                <a16:creationId xmlns:a16="http://schemas.microsoft.com/office/drawing/2014/main" id="{90F34848-B4B9-4DA7-B9F0-DE6E33D693C6}"/>
              </a:ext>
            </a:extLst>
          </p:cNvPr>
          <p:cNvSpPr/>
          <p:nvPr/>
        </p:nvSpPr>
        <p:spPr>
          <a:xfrm>
            <a:off x="7093744" y="6325994"/>
            <a:ext cx="4678680" cy="184666"/>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6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20624309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5E819A-6FFF-4C7E-A922-981CCAF56D2C}"/>
              </a:ext>
            </a:extLst>
          </p:cNvPr>
          <p:cNvSpPr>
            <a:spLocks noGrp="1"/>
          </p:cNvSpPr>
          <p:nvPr>
            <p:ph type="body" sz="quarter" idx="14"/>
          </p:nvPr>
        </p:nvSpPr>
        <p:spPr/>
        <p:txBody>
          <a:bodyPr>
            <a:normAutofit/>
          </a:bodyPr>
          <a:lstStyle/>
          <a:p>
            <a:r>
              <a:rPr lang="en-US" dirty="0">
                <a:solidFill>
                  <a:srgbClr val="0F4061"/>
                </a:solidFill>
              </a:rPr>
              <a:t>India Polypropylene Homopolymer Weekly Prices, Jan 2021 Onwards (USD/Tonne)</a:t>
            </a:r>
          </a:p>
        </p:txBody>
      </p:sp>
      <p:graphicFrame>
        <p:nvGraphicFramePr>
          <p:cNvPr id="5" name="Chart 4">
            <a:extLst>
              <a:ext uri="{FF2B5EF4-FFF2-40B4-BE49-F238E27FC236}">
                <a16:creationId xmlns:a16="http://schemas.microsoft.com/office/drawing/2014/main" id="{20240EB3-CAF5-445C-8263-1D9467A1AB38}"/>
              </a:ext>
            </a:extLst>
          </p:cNvPr>
          <p:cNvGraphicFramePr/>
          <p:nvPr>
            <p:extLst>
              <p:ext uri="{D42A27DB-BD31-4B8C-83A1-F6EECF244321}">
                <p14:modId xmlns:p14="http://schemas.microsoft.com/office/powerpoint/2010/main" val="2705135228"/>
              </p:ext>
            </p:extLst>
          </p:nvPr>
        </p:nvGraphicFramePr>
        <p:xfrm>
          <a:off x="0" y="587187"/>
          <a:ext cx="12192000" cy="5753981"/>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a:extLst>
              <a:ext uri="{FF2B5EF4-FFF2-40B4-BE49-F238E27FC236}">
                <a16:creationId xmlns:a16="http://schemas.microsoft.com/office/drawing/2014/main" id="{D3BF9C1A-CA8A-4810-9739-920CA99DE52B}"/>
              </a:ext>
            </a:extLst>
          </p:cNvPr>
          <p:cNvSpPr/>
          <p:nvPr/>
        </p:nvSpPr>
        <p:spPr>
          <a:xfrm>
            <a:off x="176781" y="4441165"/>
            <a:ext cx="2014332" cy="414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dirty="0"/>
              <a:t>Standard Bulk Package: 100 MT </a:t>
            </a:r>
          </a:p>
        </p:txBody>
      </p:sp>
      <p:sp>
        <p:nvSpPr>
          <p:cNvPr id="7" name="Rectangle 6">
            <a:extLst>
              <a:ext uri="{FF2B5EF4-FFF2-40B4-BE49-F238E27FC236}">
                <a16:creationId xmlns:a16="http://schemas.microsoft.com/office/drawing/2014/main" id="{ED7EA44B-E804-495F-BA73-E151BD0B6EAC}"/>
              </a:ext>
            </a:extLst>
          </p:cNvPr>
          <p:cNvSpPr/>
          <p:nvPr/>
        </p:nvSpPr>
        <p:spPr>
          <a:xfrm>
            <a:off x="7093744" y="6325994"/>
            <a:ext cx="4678680" cy="184666"/>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6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27114069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135E819A-6FFF-4C7E-A922-981CCAF56D2C}"/>
              </a:ext>
            </a:extLst>
          </p:cNvPr>
          <p:cNvSpPr>
            <a:spLocks noGrp="1"/>
          </p:cNvSpPr>
          <p:nvPr>
            <p:ph type="body" sz="quarter" idx="14"/>
          </p:nvPr>
        </p:nvSpPr>
        <p:spPr>
          <a:prstGeom prst="rect">
            <a:avLst/>
          </a:prstGeom>
          <a:noFill/>
          <a:ln>
            <a:noFill/>
          </a:ln>
        </p:spPr>
        <p:txBody>
          <a:bodyPr vert="horz" lIns="91440" tIns="45720" rIns="91440" bIns="45720" rtlCol="0" anchor="ctr">
            <a:normAutofit/>
          </a:bodyPr>
          <a:lstStyle>
            <a:lvl1pPr marL="0" indent="0" algn="l" defTabSz="914354" rtl="0" eaLnBrk="1" latinLnBrk="0" hangingPunct="1">
              <a:lnSpc>
                <a:spcPct val="90000"/>
              </a:lnSpc>
              <a:spcBef>
                <a:spcPts val="1000"/>
              </a:spcBef>
              <a:buFont typeface="Arial" panose="020B0604020202020204" pitchFamily="34" charset="0"/>
              <a:buNone/>
              <a:defRPr lang="en-US" sz="1600" b="0" kern="1200" spc="0" dirty="0">
                <a:solidFill>
                  <a:srgbClr val="0D2067"/>
                </a:solidFill>
                <a:latin typeface="Montserrat" panose="02000505000000020004" pitchFamily="2"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0F4061"/>
                </a:solidFill>
              </a:rPr>
              <a:t>India Polypropylene Homopolymer Monthly Prices, January 2019-December 2021F (USD/Tonne)</a:t>
            </a:r>
          </a:p>
        </p:txBody>
      </p:sp>
      <p:graphicFrame>
        <p:nvGraphicFramePr>
          <p:cNvPr id="4" name="Chart 3">
            <a:extLst>
              <a:ext uri="{FF2B5EF4-FFF2-40B4-BE49-F238E27FC236}">
                <a16:creationId xmlns:a16="http://schemas.microsoft.com/office/drawing/2014/main" id="{20240EB3-CAF5-445C-8263-1D9467A1AB38}"/>
              </a:ext>
            </a:extLst>
          </p:cNvPr>
          <p:cNvGraphicFramePr/>
          <p:nvPr>
            <p:extLst>
              <p:ext uri="{D42A27DB-BD31-4B8C-83A1-F6EECF244321}">
                <p14:modId xmlns:p14="http://schemas.microsoft.com/office/powerpoint/2010/main" val="3338026512"/>
              </p:ext>
            </p:extLst>
          </p:nvPr>
        </p:nvGraphicFramePr>
        <p:xfrm>
          <a:off x="1" y="1310184"/>
          <a:ext cx="12192000" cy="4953881"/>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a:extLst>
              <a:ext uri="{FF2B5EF4-FFF2-40B4-BE49-F238E27FC236}">
                <a16:creationId xmlns:a16="http://schemas.microsoft.com/office/drawing/2014/main" id="{1F1F36CA-52C1-466A-B368-B16C22FBF004}"/>
              </a:ext>
            </a:extLst>
          </p:cNvPr>
          <p:cNvSpPr/>
          <p:nvPr/>
        </p:nvSpPr>
        <p:spPr>
          <a:xfrm>
            <a:off x="7093744" y="6325994"/>
            <a:ext cx="4678680" cy="184666"/>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6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6" name="Rectangle 5">
            <a:extLst>
              <a:ext uri="{FF2B5EF4-FFF2-40B4-BE49-F238E27FC236}">
                <a16:creationId xmlns:a16="http://schemas.microsoft.com/office/drawing/2014/main" id="{A413E914-6575-41F7-9831-E43D9EFD6D5B}"/>
              </a:ext>
            </a:extLst>
          </p:cNvPr>
          <p:cNvSpPr/>
          <p:nvPr/>
        </p:nvSpPr>
        <p:spPr>
          <a:xfrm>
            <a:off x="596347" y="6087968"/>
            <a:ext cx="2014332" cy="414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dirty="0"/>
              <a:t>Standard Bulk Package: 100 MT </a:t>
            </a:r>
          </a:p>
        </p:txBody>
      </p:sp>
    </p:spTree>
    <p:extLst>
      <p:ext uri="{BB962C8B-B14F-4D97-AF65-F5344CB8AC3E}">
        <p14:creationId xmlns:p14="http://schemas.microsoft.com/office/powerpoint/2010/main" val="15367669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135E819A-6FFF-4C7E-A922-981CCAF56D2C}"/>
              </a:ext>
            </a:extLst>
          </p:cNvPr>
          <p:cNvSpPr>
            <a:spLocks noGrp="1"/>
          </p:cNvSpPr>
          <p:nvPr>
            <p:ph type="body" sz="quarter" idx="14"/>
          </p:nvPr>
        </p:nvSpPr>
        <p:spPr>
          <a:prstGeom prst="rect">
            <a:avLst/>
          </a:prstGeom>
          <a:noFill/>
          <a:ln>
            <a:noFill/>
          </a:ln>
        </p:spPr>
        <p:txBody>
          <a:bodyPr vert="horz" lIns="91440" tIns="45720" rIns="91440" bIns="45720" rtlCol="0" anchor="ctr">
            <a:normAutofit/>
          </a:bodyPr>
          <a:lstStyle>
            <a:lvl1pPr marL="0" indent="0" algn="l" defTabSz="914354" rtl="0" eaLnBrk="1" latinLnBrk="0" hangingPunct="1">
              <a:lnSpc>
                <a:spcPct val="90000"/>
              </a:lnSpc>
              <a:spcBef>
                <a:spcPts val="1000"/>
              </a:spcBef>
              <a:buFont typeface="Arial" panose="020B0604020202020204" pitchFamily="34" charset="0"/>
              <a:buNone/>
              <a:defRPr lang="en-US" sz="1600" b="0" kern="1200" spc="0" dirty="0">
                <a:solidFill>
                  <a:srgbClr val="0D2067"/>
                </a:solidFill>
                <a:latin typeface="Montserrat" panose="02000505000000020004" pitchFamily="2"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0F4061"/>
                </a:solidFill>
              </a:rPr>
              <a:t>India Polypropylene Homopolymer Yearly Prices, 2015-2030F (USD/Tonne)</a:t>
            </a:r>
          </a:p>
        </p:txBody>
      </p:sp>
      <p:graphicFrame>
        <p:nvGraphicFramePr>
          <p:cNvPr id="4" name="Chart 3">
            <a:extLst>
              <a:ext uri="{FF2B5EF4-FFF2-40B4-BE49-F238E27FC236}">
                <a16:creationId xmlns:a16="http://schemas.microsoft.com/office/drawing/2014/main" id="{20240EB3-CAF5-445C-8263-1D9467A1AB38}"/>
              </a:ext>
            </a:extLst>
          </p:cNvPr>
          <p:cNvGraphicFramePr/>
          <p:nvPr>
            <p:extLst>
              <p:ext uri="{D42A27DB-BD31-4B8C-83A1-F6EECF244321}">
                <p14:modId xmlns:p14="http://schemas.microsoft.com/office/powerpoint/2010/main" val="1140150928"/>
              </p:ext>
            </p:extLst>
          </p:nvPr>
        </p:nvGraphicFramePr>
        <p:xfrm>
          <a:off x="176781" y="812119"/>
          <a:ext cx="11697167" cy="3882048"/>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a:extLst>
              <a:ext uri="{FF2B5EF4-FFF2-40B4-BE49-F238E27FC236}">
                <a16:creationId xmlns:a16="http://schemas.microsoft.com/office/drawing/2014/main" id="{988FF209-9082-484F-847A-46797B7BBC0E}"/>
              </a:ext>
            </a:extLst>
          </p:cNvPr>
          <p:cNvSpPr/>
          <p:nvPr/>
        </p:nvSpPr>
        <p:spPr>
          <a:xfrm>
            <a:off x="176781" y="5111210"/>
            <a:ext cx="11697167" cy="11905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just"/>
            <a:r>
              <a:rPr lang="en-US" sz="1050" dirty="0">
                <a:latin typeface="Verdana" panose="020B0604030504040204" pitchFamily="34" charset="0"/>
                <a:ea typeface="Verdana" panose="020B0604030504040204" pitchFamily="34" charset="0"/>
                <a:cs typeface="Verdana" panose="020B0604030504040204" pitchFamily="34" charset="0"/>
              </a:rPr>
              <a:t>In 2021, Polypropylene Homopolymer sentiments remained mixed in India following the tight inventories and feeble demand pattern. After rising consistent rise, Polypropylene Homopolymer prices stabilized in India as spot inquiries turned dull in last 3 months of 2021. Polypropylene Homopolymer prices are expected to fluctuate in a stable to narrow range as the arrival of delayed imports in the coming weeks is expected to overflow the domestic inventories, creating tremendous congestion on ports. In  2020, Polypropylene Homopolymer values in India nose-dived as Naphtha market tumbled to ground-breaking lows amid demand destruction of petrochemical commodities by Coronavirus pandemic followed by over production of crude. However, in Q3 and Q4 of FY2021, Polypropylene Homopolymer prices witnessed prominent gains on increase in the regional demand trend from several downstream sectors as industries are increasing their plant operating rates, sensing huge recovery in the buying interest.</a:t>
            </a:r>
          </a:p>
        </p:txBody>
      </p:sp>
      <p:sp>
        <p:nvSpPr>
          <p:cNvPr id="6" name="Rectangle 5">
            <a:extLst>
              <a:ext uri="{FF2B5EF4-FFF2-40B4-BE49-F238E27FC236}">
                <a16:creationId xmlns:a16="http://schemas.microsoft.com/office/drawing/2014/main" id="{A19B7901-F5F1-4CC1-ADBF-448332F77819}"/>
              </a:ext>
            </a:extLst>
          </p:cNvPr>
          <p:cNvSpPr/>
          <p:nvPr/>
        </p:nvSpPr>
        <p:spPr>
          <a:xfrm>
            <a:off x="7398540" y="6365750"/>
            <a:ext cx="4678680" cy="184666"/>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6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7" name="Rectangle 6">
            <a:extLst>
              <a:ext uri="{FF2B5EF4-FFF2-40B4-BE49-F238E27FC236}">
                <a16:creationId xmlns:a16="http://schemas.microsoft.com/office/drawing/2014/main" id="{5E645A47-E91B-400C-802C-F32B3B8C061D}"/>
              </a:ext>
            </a:extLst>
          </p:cNvPr>
          <p:cNvSpPr/>
          <p:nvPr/>
        </p:nvSpPr>
        <p:spPr>
          <a:xfrm>
            <a:off x="176781" y="4736931"/>
            <a:ext cx="2014332" cy="414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dirty="0"/>
              <a:t>Standard Bulk Package: 100 MT </a:t>
            </a:r>
          </a:p>
        </p:txBody>
      </p:sp>
    </p:spTree>
    <p:extLst>
      <p:ext uri="{BB962C8B-B14F-4D97-AF65-F5344CB8AC3E}">
        <p14:creationId xmlns:p14="http://schemas.microsoft.com/office/powerpoint/2010/main" val="41297555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933856F-3944-4902-A8C8-9D8BD0AB8D22}"/>
              </a:ext>
            </a:extLst>
          </p:cNvPr>
          <p:cNvPicPr>
            <a:picLocks noChangeAspect="1" noChangeArrowheads="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bwMode="auto">
          <a:xfrm>
            <a:off x="-2571" y="0"/>
            <a:ext cx="9218464" cy="684471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D00A618-DF37-472A-B9F6-31547394834D}"/>
              </a:ext>
            </a:extLst>
          </p:cNvPr>
          <p:cNvPicPr>
            <a:picLocks noChangeAspect="1"/>
          </p:cNvPicPr>
          <p:nvPr/>
        </p:nvPicPr>
        <p:blipFill rotWithShape="1">
          <a:blip r:embed="rId4">
            <a:extLst>
              <a:ext uri="{28A0092B-C50C-407E-A947-70E740481C1C}">
                <a14:useLocalDpi xmlns:a14="http://schemas.microsoft.com/office/drawing/2010/main" val="0"/>
              </a:ext>
            </a:extLst>
          </a:blip>
          <a:srcRect t="23908" b="13235"/>
          <a:stretch/>
        </p:blipFill>
        <p:spPr>
          <a:xfrm>
            <a:off x="-2" y="0"/>
            <a:ext cx="12192000" cy="6858000"/>
          </a:xfrm>
          <a:prstGeom prst="rect">
            <a:avLst/>
          </a:prstGeom>
        </p:spPr>
      </p:pic>
      <p:sp>
        <p:nvSpPr>
          <p:cNvPr id="11" name="Content Placeholder 2">
            <a:extLst>
              <a:ext uri="{FF2B5EF4-FFF2-40B4-BE49-F238E27FC236}">
                <a16:creationId xmlns:a16="http://schemas.microsoft.com/office/drawing/2014/main" id="{C0174F6F-B823-4BA6-9730-8891B260DFE7}"/>
              </a:ext>
            </a:extLst>
          </p:cNvPr>
          <p:cNvSpPr txBox="1">
            <a:spLocks/>
          </p:cNvSpPr>
          <p:nvPr/>
        </p:nvSpPr>
        <p:spPr>
          <a:xfrm>
            <a:off x="9140368" y="1643852"/>
            <a:ext cx="3483937" cy="2889115"/>
          </a:xfrm>
          <a:prstGeom prst="rect">
            <a:avLst/>
          </a:prstGeom>
        </p:spPr>
        <p:txBody>
          <a:bodyPr vert="horz" lIns="91440" tIns="45720" rIns="91440" bIns="45720" rtlCol="0" anchor="b">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indent="0" defTabSz="914354">
              <a:lnSpc>
                <a:spcPct val="100000"/>
              </a:lnSpc>
              <a:spcBef>
                <a:spcPct val="0"/>
              </a:spcBef>
              <a:buNone/>
            </a:pPr>
            <a:endParaRPr lang="en-US" sz="4200" b="1" spc="-136" dirty="0">
              <a:effectLst>
                <a:outerShdw blurRad="38100" dist="38100" dir="2700000" algn="tl">
                  <a:srgbClr val="000000">
                    <a:alpha val="43137"/>
                  </a:srgbClr>
                </a:outerShdw>
              </a:effectLst>
              <a:latin typeface="+mj-lt"/>
              <a:ea typeface="+mj-ea"/>
              <a:cs typeface="+mj-cs"/>
            </a:endParaRPr>
          </a:p>
        </p:txBody>
      </p:sp>
      <p:sp>
        <p:nvSpPr>
          <p:cNvPr id="12" name="Rectangle 11">
            <a:extLst>
              <a:ext uri="{FF2B5EF4-FFF2-40B4-BE49-F238E27FC236}">
                <a16:creationId xmlns:a16="http://schemas.microsoft.com/office/drawing/2014/main" id="{F8C5CA89-8572-46ED-8C89-69686ECC5C11}"/>
              </a:ext>
            </a:extLst>
          </p:cNvPr>
          <p:cNvSpPr/>
          <p:nvPr/>
        </p:nvSpPr>
        <p:spPr>
          <a:xfrm>
            <a:off x="6615994" y="2565190"/>
            <a:ext cx="5048743" cy="1384995"/>
          </a:xfrm>
          <a:prstGeom prst="rect">
            <a:avLst/>
          </a:prstGeom>
          <a:noFill/>
        </p:spPr>
        <p:txBody>
          <a:bodyPr wrap="square">
            <a:spAutoFit/>
          </a:bodyPr>
          <a:lstStyle/>
          <a:p>
            <a:pPr lvl="0">
              <a:defRPr/>
            </a:pPr>
            <a:r>
              <a:rPr lang="en-US" sz="2800" b="1" dirty="0">
                <a:solidFill>
                  <a:schemeClr val="bg1"/>
                </a:solidFill>
                <a:effectLst>
                  <a:outerShdw blurRad="38100" dist="38100" dir="2700000" algn="tl">
                    <a:srgbClr val="000000">
                      <a:alpha val="43137"/>
                    </a:srgbClr>
                  </a:outerShdw>
                </a:effectLst>
                <a:latin typeface="Montserrat" panose="02000505000000020004" pitchFamily="2" charset="0"/>
                <a:ea typeface="Roboto" pitchFamily="2" charset="0"/>
                <a:cs typeface="Arial" panose="020B0604020202020204" pitchFamily="34" charset="0"/>
              </a:rPr>
              <a:t>Polypropylene Homopolymer TRADE DYNAMICS</a:t>
            </a:r>
          </a:p>
        </p:txBody>
      </p:sp>
    </p:spTree>
    <p:extLst>
      <p:ext uri="{BB962C8B-B14F-4D97-AF65-F5344CB8AC3E}">
        <p14:creationId xmlns:p14="http://schemas.microsoft.com/office/powerpoint/2010/main" val="11066911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E9109AA9-477E-44D8-864F-BF9AE6944E66}"/>
              </a:ext>
            </a:extLst>
          </p:cNvPr>
          <p:cNvGraphicFramePr>
            <a:graphicFrameLocks noGrp="1"/>
          </p:cNvGraphicFramePr>
          <p:nvPr>
            <p:extLst>
              <p:ext uri="{D42A27DB-BD31-4B8C-83A1-F6EECF244321}">
                <p14:modId xmlns:p14="http://schemas.microsoft.com/office/powerpoint/2010/main" val="2515565396"/>
              </p:ext>
            </p:extLst>
          </p:nvPr>
        </p:nvGraphicFramePr>
        <p:xfrm>
          <a:off x="284320" y="874644"/>
          <a:ext cx="11484938" cy="5218831"/>
        </p:xfrm>
        <a:graphic>
          <a:graphicData uri="http://schemas.openxmlformats.org/drawingml/2006/table">
            <a:tbl>
              <a:tblPr>
                <a:tableStyleId>{5C22544A-7EE6-4342-B048-85BDC9FD1C3A}</a:tableStyleId>
              </a:tblPr>
              <a:tblGrid>
                <a:gridCol w="1119173">
                  <a:extLst>
                    <a:ext uri="{9D8B030D-6E8A-4147-A177-3AD203B41FA5}">
                      <a16:colId xmlns:a16="http://schemas.microsoft.com/office/drawing/2014/main" val="3510469611"/>
                    </a:ext>
                  </a:extLst>
                </a:gridCol>
                <a:gridCol w="699280">
                  <a:extLst>
                    <a:ext uri="{9D8B030D-6E8A-4147-A177-3AD203B41FA5}">
                      <a16:colId xmlns:a16="http://schemas.microsoft.com/office/drawing/2014/main" val="3219328826"/>
                    </a:ext>
                  </a:extLst>
                </a:gridCol>
                <a:gridCol w="674073">
                  <a:extLst>
                    <a:ext uri="{9D8B030D-6E8A-4147-A177-3AD203B41FA5}">
                      <a16:colId xmlns:a16="http://schemas.microsoft.com/office/drawing/2014/main" val="3956764994"/>
                    </a:ext>
                  </a:extLst>
                </a:gridCol>
                <a:gridCol w="699280">
                  <a:extLst>
                    <a:ext uri="{9D8B030D-6E8A-4147-A177-3AD203B41FA5}">
                      <a16:colId xmlns:a16="http://schemas.microsoft.com/office/drawing/2014/main" val="2931934123"/>
                    </a:ext>
                  </a:extLst>
                </a:gridCol>
                <a:gridCol w="701037">
                  <a:extLst>
                    <a:ext uri="{9D8B030D-6E8A-4147-A177-3AD203B41FA5}">
                      <a16:colId xmlns:a16="http://schemas.microsoft.com/office/drawing/2014/main" val="2525318258"/>
                    </a:ext>
                  </a:extLst>
                </a:gridCol>
                <a:gridCol w="701037">
                  <a:extLst>
                    <a:ext uri="{9D8B030D-6E8A-4147-A177-3AD203B41FA5}">
                      <a16:colId xmlns:a16="http://schemas.microsoft.com/office/drawing/2014/main" val="1563040891"/>
                    </a:ext>
                  </a:extLst>
                </a:gridCol>
                <a:gridCol w="774103">
                  <a:extLst>
                    <a:ext uri="{9D8B030D-6E8A-4147-A177-3AD203B41FA5}">
                      <a16:colId xmlns:a16="http://schemas.microsoft.com/office/drawing/2014/main" val="2053358854"/>
                    </a:ext>
                  </a:extLst>
                </a:gridCol>
                <a:gridCol w="699280">
                  <a:extLst>
                    <a:ext uri="{9D8B030D-6E8A-4147-A177-3AD203B41FA5}">
                      <a16:colId xmlns:a16="http://schemas.microsoft.com/office/drawing/2014/main" val="3285618494"/>
                    </a:ext>
                  </a:extLst>
                </a:gridCol>
                <a:gridCol w="754961">
                  <a:extLst>
                    <a:ext uri="{9D8B030D-6E8A-4147-A177-3AD203B41FA5}">
                      <a16:colId xmlns:a16="http://schemas.microsoft.com/office/drawing/2014/main" val="530339056"/>
                    </a:ext>
                  </a:extLst>
                </a:gridCol>
                <a:gridCol w="741481">
                  <a:extLst>
                    <a:ext uri="{9D8B030D-6E8A-4147-A177-3AD203B41FA5}">
                      <a16:colId xmlns:a16="http://schemas.microsoft.com/office/drawing/2014/main" val="2603892354"/>
                    </a:ext>
                  </a:extLst>
                </a:gridCol>
                <a:gridCol w="667494">
                  <a:extLst>
                    <a:ext uri="{9D8B030D-6E8A-4147-A177-3AD203B41FA5}">
                      <a16:colId xmlns:a16="http://schemas.microsoft.com/office/drawing/2014/main" val="1340399775"/>
                    </a:ext>
                  </a:extLst>
                </a:gridCol>
                <a:gridCol w="699280">
                  <a:extLst>
                    <a:ext uri="{9D8B030D-6E8A-4147-A177-3AD203B41FA5}">
                      <a16:colId xmlns:a16="http://schemas.microsoft.com/office/drawing/2014/main" val="2961635237"/>
                    </a:ext>
                  </a:extLst>
                </a:gridCol>
                <a:gridCol w="779602">
                  <a:extLst>
                    <a:ext uri="{9D8B030D-6E8A-4147-A177-3AD203B41FA5}">
                      <a16:colId xmlns:a16="http://schemas.microsoft.com/office/drawing/2014/main" val="2462865227"/>
                    </a:ext>
                  </a:extLst>
                </a:gridCol>
                <a:gridCol w="751731">
                  <a:extLst>
                    <a:ext uri="{9D8B030D-6E8A-4147-A177-3AD203B41FA5}">
                      <a16:colId xmlns:a16="http://schemas.microsoft.com/office/drawing/2014/main" val="1707865505"/>
                    </a:ext>
                  </a:extLst>
                </a:gridCol>
                <a:gridCol w="1023126">
                  <a:extLst>
                    <a:ext uri="{9D8B030D-6E8A-4147-A177-3AD203B41FA5}">
                      <a16:colId xmlns:a16="http://schemas.microsoft.com/office/drawing/2014/main" val="1436509652"/>
                    </a:ext>
                  </a:extLst>
                </a:gridCol>
              </a:tblGrid>
              <a:tr h="418791">
                <a:tc>
                  <a:txBody>
                    <a:bodyPr/>
                    <a:lstStyle/>
                    <a:p>
                      <a:pPr algn="ctr" fontAlgn="ctr"/>
                      <a:r>
                        <a:rPr lang="en-US" sz="11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Country</a:t>
                      </a:r>
                      <a:endParaRPr lang="en-US" sz="11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60000"/>
                        <a:lumOff val="40000"/>
                      </a:schemeClr>
                    </a:solidFill>
                  </a:tcPr>
                </a:tc>
                <a:tc gridSpan="2">
                  <a:txBody>
                    <a:bodyPr/>
                    <a:lstStyle/>
                    <a:p>
                      <a:pPr algn="ctr" fontAlgn="ctr"/>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2015</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41564" marB="4156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60000"/>
                        <a:lumOff val="40000"/>
                      </a:schemeClr>
                    </a:solidFill>
                  </a:tcPr>
                </a:tc>
                <a:tc hMerge="1">
                  <a:txBody>
                    <a:bodyPr/>
                    <a:lstStyle/>
                    <a:p>
                      <a:endParaRPr lang="en-US"/>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2">
                  <a:txBody>
                    <a:bodyPr/>
                    <a:lstStyle/>
                    <a:p>
                      <a:pPr algn="ctr" fontAlgn="ctr"/>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2016</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41564" marB="4156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60000"/>
                        <a:lumOff val="40000"/>
                      </a:schemeClr>
                    </a:solidFill>
                  </a:tcPr>
                </a:tc>
                <a:tc hMerge="1">
                  <a:txBody>
                    <a:bodyPr/>
                    <a:lstStyle/>
                    <a:p>
                      <a:endParaRPr lang="en-US"/>
                    </a:p>
                  </a:txBody>
                  <a:tcPr/>
                </a:tc>
                <a:tc gridSpan="2">
                  <a:txBody>
                    <a:bodyPr/>
                    <a:lstStyle/>
                    <a:p>
                      <a:pPr algn="ctr" fontAlgn="ctr"/>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2017</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41564" marB="4156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60000"/>
                        <a:lumOff val="40000"/>
                      </a:schemeClr>
                    </a:solidFill>
                  </a:tcPr>
                </a:tc>
                <a:tc hMerge="1">
                  <a:txBody>
                    <a:bodyPr/>
                    <a:lstStyle/>
                    <a:p>
                      <a:endParaRPr lang="en-US"/>
                    </a:p>
                  </a:txBody>
                  <a:tcPr/>
                </a:tc>
                <a:tc gridSpan="2">
                  <a:txBody>
                    <a:bodyPr/>
                    <a:lstStyle/>
                    <a:p>
                      <a:pPr algn="ctr" fontAlgn="ctr"/>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2018</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41564" marB="4156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60000"/>
                        <a:lumOff val="40000"/>
                      </a:schemeClr>
                    </a:solidFill>
                  </a:tcPr>
                </a:tc>
                <a:tc hMerge="1">
                  <a:txBody>
                    <a:bodyPr/>
                    <a:lstStyle/>
                    <a:p>
                      <a:endParaRPr lang="en-US"/>
                    </a:p>
                  </a:txBody>
                  <a:tcPr/>
                </a:tc>
                <a:tc gridSpan="2">
                  <a:txBody>
                    <a:bodyPr/>
                    <a:lstStyle/>
                    <a:p>
                      <a:pPr algn="ctr" fontAlgn="ctr"/>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2019</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41564" marB="4156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60000"/>
                        <a:lumOff val="40000"/>
                      </a:schemeClr>
                    </a:solidFill>
                  </a:tcPr>
                </a:tc>
                <a:tc hMerge="1">
                  <a:txBody>
                    <a:bodyPr/>
                    <a:lstStyle/>
                    <a:p>
                      <a:endParaRPr lang="en-US"/>
                    </a:p>
                  </a:txBody>
                  <a:tcPr/>
                </a:tc>
                <a:tc gridSpan="2">
                  <a:txBody>
                    <a:bodyPr/>
                    <a:lstStyle/>
                    <a:p>
                      <a:pPr algn="ctr" fontAlgn="ctr"/>
                      <a:r>
                        <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2020</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60000"/>
                        <a:lumOff val="40000"/>
                      </a:schemeClr>
                    </a:solidFill>
                  </a:tcPr>
                </a:tc>
                <a:tc hMerge="1">
                  <a:txBody>
                    <a:bodyPr/>
                    <a:lstStyle/>
                    <a:p>
                      <a:pPr algn="ctr" fontAlgn="ctr"/>
                      <a:endParaRPr lang="en-US" sz="900" b="1" i="0" u="none" strike="noStrike" dirty="0">
                        <a:solidFill>
                          <a:srgbClr val="0B3049"/>
                        </a:solidFill>
                        <a:effectLst/>
                        <a:latin typeface="Open Sans" panose="020B0606030504020204" pitchFamily="34" charset="0"/>
                        <a:ea typeface="Open Sans" panose="020B0606030504020204" pitchFamily="34" charset="0"/>
                        <a:cs typeface="Open Sans" panose="020B0606030504020204" pitchFamily="34" charset="0"/>
                      </a:endParaRPr>
                    </a:p>
                  </a:txBody>
                  <a:tcPr marL="0" marR="0" marT="0" marB="0" anchor="ctr"/>
                </a:tc>
                <a:tc gridSpan="2">
                  <a:txBody>
                    <a:bodyPr/>
                    <a:lstStyle/>
                    <a:p>
                      <a:pPr algn="ctr" fontAlgn="ctr"/>
                      <a:r>
                        <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2021</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60000"/>
                        <a:lumOff val="40000"/>
                      </a:schemeClr>
                    </a:solidFill>
                  </a:tcPr>
                </a:tc>
                <a:tc hMerge="1">
                  <a:txBody>
                    <a:bodyPr/>
                    <a:lstStyle/>
                    <a:p>
                      <a:pPr algn="ctr" fontAlgn="ctr"/>
                      <a:endParaRPr lang="en-US" sz="900" b="1" i="0" u="none" strike="noStrike" dirty="0">
                        <a:solidFill>
                          <a:srgbClr val="0B3049"/>
                        </a:solidFill>
                        <a:effectLst/>
                        <a:latin typeface="Open Sans" panose="020B0606030504020204" pitchFamily="34" charset="0"/>
                        <a:ea typeface="Open Sans" panose="020B0606030504020204" pitchFamily="34" charset="0"/>
                        <a:cs typeface="Open Sans" panose="020B0606030504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82590284"/>
                  </a:ext>
                </a:extLst>
              </a:tr>
              <a:tr h="311861">
                <a:tc>
                  <a:txBody>
                    <a:bodyPr/>
                    <a:lstStyle/>
                    <a:p>
                      <a:pPr algn="ctr" fontAlgn="ctr"/>
                      <a:r>
                        <a:rPr lang="en-US" sz="11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Import</a:t>
                      </a:r>
                      <a:endParaRPr lang="en-US" sz="11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Value</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Volume</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Value</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Volume</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Value</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Volume</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Value</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Volume</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Value</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Volume</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Value</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Volume</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Value</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Volume</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93696953"/>
                  </a:ext>
                </a:extLst>
              </a:tr>
              <a:tr h="374710">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Thailand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4391.04</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65.94</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4352.03</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89.65</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5205.79</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110.69</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6225.95</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131.66</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6024.81</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108.35</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7525.85</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145.78</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6905.01</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174.06</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11909175"/>
                  </a:ext>
                </a:extLst>
              </a:tr>
              <a:tr h="374710">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South Korea</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637.22</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9.24</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561.16</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11.65</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1013.05</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21.31</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1583.26</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32.16</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413.10</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8.48</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4088.99</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78.93</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6128.25</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150.31</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30774372"/>
                  </a:ext>
                </a:extLst>
              </a:tr>
              <a:tr h="352669">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Singapore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8656.58</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133.65</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7852.44</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164.21</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6510.48</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139.68</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7759.30</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164.46</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9142.40</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171.17</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5375.50</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104.17</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4175.43</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103.62</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5585914"/>
                  </a:ext>
                </a:extLst>
              </a:tr>
              <a:tr h="430191">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United Arab Emirates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0.99</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0.01</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225.85</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4.71</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26.80</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0.53</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185.62</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4.48</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4629.59</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86.12</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1167.06</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22.29</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1629.32</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41.91</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54681142"/>
                  </a:ext>
                </a:extLst>
              </a:tr>
              <a:tr h="308583">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Iran</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2626.44</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47.39</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1537.70</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34.60</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2412.70</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51.44</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678.71</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15.45</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1546.64</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29.74</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678.36</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14.07</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1326.94</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40.01</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6440840"/>
                  </a:ext>
                </a:extLst>
              </a:tr>
              <a:tr h="330627">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Taiwan</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202.26</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2.92</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6.02</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0.15</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57.29</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1.20</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0.07</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637.13</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13.34</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1128.36</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25.69</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88938447"/>
                  </a:ext>
                </a:extLst>
              </a:tr>
              <a:tr h="352669">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Malaysia</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289.16</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4.15</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418.90</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8.15</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272.17</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6.00</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295.95</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6.04</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1265.06</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22.86</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1239.39</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24.38</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812.21</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20.14</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11366356"/>
                  </a:ext>
                </a:extLst>
              </a:tr>
              <a:tr h="464945">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Netherland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317.05</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4.59</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0.02</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319.52</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6.80</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0.01</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0.73</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0.08</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777.96</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19.95</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0087048"/>
                  </a:ext>
                </a:extLst>
              </a:tr>
              <a:tr h="352669">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Oman</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306.54</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7.68</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3047.81</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60.72</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533.61</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15.85</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16733318"/>
                  </a:ext>
                </a:extLst>
              </a:tr>
              <a:tr h="330627">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Philippines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223.75</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4.99</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712442"/>
                  </a:ext>
                </a:extLst>
              </a:tr>
              <a:tr h="350834">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Others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1261.55</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19.99</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1422.42</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30.54</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2549.58</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56.31</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2699.31</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58.68</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220.26</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3.64</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51.73</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0.81</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194.91</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5.31</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6501802"/>
                  </a:ext>
                </a:extLst>
              </a:tr>
              <a:tr h="464945">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Total</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18382.28</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287.88</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16376.53</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343.66</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18310.08</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392.75</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19485.39</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414.14</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23549.19</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438.06</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23811.90</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464.50</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23835.75</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601.83</a:t>
                      </a:r>
                    </a:p>
                  </a:txBody>
                  <a:tcPr marL="9525" marR="9525" marT="11526"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8915200"/>
                  </a:ext>
                </a:extLst>
              </a:tr>
            </a:tbl>
          </a:graphicData>
        </a:graphic>
      </p:graphicFrame>
      <p:sp>
        <p:nvSpPr>
          <p:cNvPr id="7" name="TextBox 6">
            <a:extLst>
              <a:ext uri="{FF2B5EF4-FFF2-40B4-BE49-F238E27FC236}">
                <a16:creationId xmlns:a16="http://schemas.microsoft.com/office/drawing/2014/main" id="{F63A01FB-3E62-4E74-A1A4-47ED033C4908}"/>
              </a:ext>
            </a:extLst>
          </p:cNvPr>
          <p:cNvSpPr txBox="1"/>
          <p:nvPr/>
        </p:nvSpPr>
        <p:spPr>
          <a:xfrm>
            <a:off x="244564" y="130647"/>
            <a:ext cx="5553865" cy="584775"/>
          </a:xfrm>
          <a:prstGeom prst="rect">
            <a:avLst/>
          </a:prstGeom>
          <a:noFill/>
        </p:spPr>
        <p:txBody>
          <a:bodyPr wrap="square">
            <a:spAutoFit/>
          </a:bodyPr>
          <a:lstStyle/>
          <a:p>
            <a:pPr>
              <a:spcBef>
                <a:spcPts val="0"/>
              </a:spcBef>
            </a:pPr>
            <a:r>
              <a:rPr lang="en-IN" sz="1600" b="1" dirty="0">
                <a:solidFill>
                  <a:srgbClr val="0F4061"/>
                </a:solidFill>
              </a:rPr>
              <a:t>India Polypropylene Homopolymer </a:t>
            </a:r>
            <a:r>
              <a:rPr lang="en-US" sz="1600" b="1" dirty="0">
                <a:solidFill>
                  <a:srgbClr val="0F4061"/>
                </a:solidFill>
              </a:rPr>
              <a:t>Trade Dynamics, 2015-2020</a:t>
            </a:r>
          </a:p>
          <a:p>
            <a:pPr>
              <a:spcBef>
                <a:spcPts val="0"/>
              </a:spcBef>
            </a:pPr>
            <a:r>
              <a:rPr lang="en-US" sz="1600" dirty="0">
                <a:solidFill>
                  <a:srgbClr val="0F4061"/>
                </a:solidFill>
              </a:rPr>
              <a:t>(Value in INR Million &amp; Volume in 000’ </a:t>
            </a:r>
            <a:r>
              <a:rPr lang="en-US" sz="1600" dirty="0" err="1">
                <a:solidFill>
                  <a:srgbClr val="0F4061"/>
                </a:solidFill>
              </a:rPr>
              <a:t>Tonnes</a:t>
            </a:r>
            <a:r>
              <a:rPr lang="en-US" sz="1600" dirty="0">
                <a:solidFill>
                  <a:srgbClr val="0F4061"/>
                </a:solidFill>
              </a:rPr>
              <a:t>)</a:t>
            </a:r>
          </a:p>
        </p:txBody>
      </p:sp>
      <p:sp>
        <p:nvSpPr>
          <p:cNvPr id="8" name="TextBox 7">
            <a:extLst>
              <a:ext uri="{FF2B5EF4-FFF2-40B4-BE49-F238E27FC236}">
                <a16:creationId xmlns:a16="http://schemas.microsoft.com/office/drawing/2014/main" id="{C5036819-7488-4FB4-A543-CF846EA9FA2F}"/>
              </a:ext>
            </a:extLst>
          </p:cNvPr>
          <p:cNvSpPr txBox="1"/>
          <p:nvPr/>
        </p:nvSpPr>
        <p:spPr>
          <a:xfrm>
            <a:off x="5623477" y="6207898"/>
            <a:ext cx="6106026" cy="261610"/>
          </a:xfrm>
          <a:prstGeom prst="rect">
            <a:avLst/>
          </a:prstGeom>
          <a:noFill/>
        </p:spPr>
        <p:txBody>
          <a:bodyPr wrap="square">
            <a:spAutoFit/>
          </a:bodyPr>
          <a:lstStyle/>
          <a:p>
            <a:pPr algn="r"/>
            <a:r>
              <a:rPr lang="en-IN" sz="1100" dirty="0">
                <a:latin typeface="Verdana" panose="020B0604030504040204" pitchFamily="34" charset="0"/>
                <a:ea typeface="Verdana" panose="020B0604030504040204" pitchFamily="34" charset="0"/>
                <a:cs typeface="Verdana" panose="020B0604030504040204" pitchFamily="34" charset="0"/>
              </a:rPr>
              <a:t>HS Code: 27072000</a:t>
            </a:r>
            <a:endParaRPr lang="en-IN" sz="1800" dirty="0">
              <a:latin typeface="Verdana" panose="020B0604030504040204" pitchFamily="34" charset="0"/>
              <a:ea typeface="Verdana" panose="020B0604030504040204" pitchFamily="34" charset="0"/>
              <a:cs typeface="Verdana" panose="020B0604030504040204" pitchFamily="34" charset="0"/>
            </a:endParaRPr>
          </a:p>
        </p:txBody>
      </p:sp>
      <p:sp>
        <p:nvSpPr>
          <p:cNvPr id="5" name="Rectangle 4">
            <a:extLst>
              <a:ext uri="{FF2B5EF4-FFF2-40B4-BE49-F238E27FC236}">
                <a16:creationId xmlns:a16="http://schemas.microsoft.com/office/drawing/2014/main" id="{2409FE33-CF27-436B-ADD1-EE7E7DBE5AA2}"/>
              </a:ext>
            </a:extLst>
          </p:cNvPr>
          <p:cNvSpPr/>
          <p:nvPr/>
        </p:nvSpPr>
        <p:spPr>
          <a:xfrm>
            <a:off x="7050823" y="6399265"/>
            <a:ext cx="4678680" cy="184666"/>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6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17284238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E9109AA9-477E-44D8-864F-BF9AE6944E66}"/>
              </a:ext>
            </a:extLst>
          </p:cNvPr>
          <p:cNvGraphicFramePr>
            <a:graphicFrameLocks noGrp="1"/>
          </p:cNvGraphicFramePr>
          <p:nvPr>
            <p:extLst>
              <p:ext uri="{D42A27DB-BD31-4B8C-83A1-F6EECF244321}">
                <p14:modId xmlns:p14="http://schemas.microsoft.com/office/powerpoint/2010/main" val="214401189"/>
              </p:ext>
            </p:extLst>
          </p:nvPr>
        </p:nvGraphicFramePr>
        <p:xfrm>
          <a:off x="244564" y="874643"/>
          <a:ext cx="11693778" cy="5179075"/>
        </p:xfrm>
        <a:graphic>
          <a:graphicData uri="http://schemas.openxmlformats.org/drawingml/2006/table">
            <a:tbl>
              <a:tblPr>
                <a:tableStyleId>{5C22544A-7EE6-4342-B048-85BDC9FD1C3A}</a:tableStyleId>
              </a:tblPr>
              <a:tblGrid>
                <a:gridCol w="1139523">
                  <a:extLst>
                    <a:ext uri="{9D8B030D-6E8A-4147-A177-3AD203B41FA5}">
                      <a16:colId xmlns:a16="http://schemas.microsoft.com/office/drawing/2014/main" val="3510469611"/>
                    </a:ext>
                  </a:extLst>
                </a:gridCol>
                <a:gridCol w="711996">
                  <a:extLst>
                    <a:ext uri="{9D8B030D-6E8A-4147-A177-3AD203B41FA5}">
                      <a16:colId xmlns:a16="http://schemas.microsoft.com/office/drawing/2014/main" val="3219328826"/>
                    </a:ext>
                  </a:extLst>
                </a:gridCol>
                <a:gridCol w="686331">
                  <a:extLst>
                    <a:ext uri="{9D8B030D-6E8A-4147-A177-3AD203B41FA5}">
                      <a16:colId xmlns:a16="http://schemas.microsoft.com/office/drawing/2014/main" val="3956764994"/>
                    </a:ext>
                  </a:extLst>
                </a:gridCol>
                <a:gridCol w="711996">
                  <a:extLst>
                    <a:ext uri="{9D8B030D-6E8A-4147-A177-3AD203B41FA5}">
                      <a16:colId xmlns:a16="http://schemas.microsoft.com/office/drawing/2014/main" val="2931934123"/>
                    </a:ext>
                  </a:extLst>
                </a:gridCol>
                <a:gridCol w="713784">
                  <a:extLst>
                    <a:ext uri="{9D8B030D-6E8A-4147-A177-3AD203B41FA5}">
                      <a16:colId xmlns:a16="http://schemas.microsoft.com/office/drawing/2014/main" val="2525318258"/>
                    </a:ext>
                  </a:extLst>
                </a:gridCol>
                <a:gridCol w="713784">
                  <a:extLst>
                    <a:ext uri="{9D8B030D-6E8A-4147-A177-3AD203B41FA5}">
                      <a16:colId xmlns:a16="http://schemas.microsoft.com/office/drawing/2014/main" val="1563040891"/>
                    </a:ext>
                  </a:extLst>
                </a:gridCol>
                <a:gridCol w="788179">
                  <a:extLst>
                    <a:ext uri="{9D8B030D-6E8A-4147-A177-3AD203B41FA5}">
                      <a16:colId xmlns:a16="http://schemas.microsoft.com/office/drawing/2014/main" val="2053358854"/>
                    </a:ext>
                  </a:extLst>
                </a:gridCol>
                <a:gridCol w="711996">
                  <a:extLst>
                    <a:ext uri="{9D8B030D-6E8A-4147-A177-3AD203B41FA5}">
                      <a16:colId xmlns:a16="http://schemas.microsoft.com/office/drawing/2014/main" val="3285618494"/>
                    </a:ext>
                  </a:extLst>
                </a:gridCol>
                <a:gridCol w="768689">
                  <a:extLst>
                    <a:ext uri="{9D8B030D-6E8A-4147-A177-3AD203B41FA5}">
                      <a16:colId xmlns:a16="http://schemas.microsoft.com/office/drawing/2014/main" val="530339056"/>
                    </a:ext>
                  </a:extLst>
                </a:gridCol>
                <a:gridCol w="754964">
                  <a:extLst>
                    <a:ext uri="{9D8B030D-6E8A-4147-A177-3AD203B41FA5}">
                      <a16:colId xmlns:a16="http://schemas.microsoft.com/office/drawing/2014/main" val="2603892354"/>
                    </a:ext>
                  </a:extLst>
                </a:gridCol>
                <a:gridCol w="679631">
                  <a:extLst>
                    <a:ext uri="{9D8B030D-6E8A-4147-A177-3AD203B41FA5}">
                      <a16:colId xmlns:a16="http://schemas.microsoft.com/office/drawing/2014/main" val="1340399775"/>
                    </a:ext>
                  </a:extLst>
                </a:gridCol>
                <a:gridCol w="711996">
                  <a:extLst>
                    <a:ext uri="{9D8B030D-6E8A-4147-A177-3AD203B41FA5}">
                      <a16:colId xmlns:a16="http://schemas.microsoft.com/office/drawing/2014/main" val="2961635237"/>
                    </a:ext>
                  </a:extLst>
                </a:gridCol>
                <a:gridCol w="793778">
                  <a:extLst>
                    <a:ext uri="{9D8B030D-6E8A-4147-A177-3AD203B41FA5}">
                      <a16:colId xmlns:a16="http://schemas.microsoft.com/office/drawing/2014/main" val="2462865227"/>
                    </a:ext>
                  </a:extLst>
                </a:gridCol>
                <a:gridCol w="765401">
                  <a:extLst>
                    <a:ext uri="{9D8B030D-6E8A-4147-A177-3AD203B41FA5}">
                      <a16:colId xmlns:a16="http://schemas.microsoft.com/office/drawing/2014/main" val="1707865505"/>
                    </a:ext>
                  </a:extLst>
                </a:gridCol>
                <a:gridCol w="1041730">
                  <a:extLst>
                    <a:ext uri="{9D8B030D-6E8A-4147-A177-3AD203B41FA5}">
                      <a16:colId xmlns:a16="http://schemas.microsoft.com/office/drawing/2014/main" val="1436509652"/>
                    </a:ext>
                  </a:extLst>
                </a:gridCol>
              </a:tblGrid>
              <a:tr h="415381">
                <a:tc>
                  <a:txBody>
                    <a:bodyPr/>
                    <a:lstStyle/>
                    <a:p>
                      <a:pPr algn="ctr" fontAlgn="ctr"/>
                      <a:r>
                        <a:rPr lang="en-US" sz="11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Country</a:t>
                      </a:r>
                      <a:endParaRPr lang="en-US" sz="11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60000"/>
                        <a:lumOff val="40000"/>
                      </a:schemeClr>
                    </a:solidFill>
                  </a:tcPr>
                </a:tc>
                <a:tc gridSpan="2">
                  <a:txBody>
                    <a:bodyPr/>
                    <a:lstStyle/>
                    <a:p>
                      <a:pPr algn="ctr" fontAlgn="ctr"/>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2015</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41564" marB="4156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60000"/>
                        <a:lumOff val="40000"/>
                      </a:schemeClr>
                    </a:solidFill>
                  </a:tcPr>
                </a:tc>
                <a:tc hMerge="1">
                  <a:txBody>
                    <a:bodyPr/>
                    <a:lstStyle/>
                    <a:p>
                      <a:endParaRPr lang="en-US"/>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2">
                  <a:txBody>
                    <a:bodyPr/>
                    <a:lstStyle/>
                    <a:p>
                      <a:pPr algn="ctr" fontAlgn="ctr"/>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2016</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41564" marB="4156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60000"/>
                        <a:lumOff val="40000"/>
                      </a:schemeClr>
                    </a:solidFill>
                  </a:tcPr>
                </a:tc>
                <a:tc hMerge="1">
                  <a:txBody>
                    <a:bodyPr/>
                    <a:lstStyle/>
                    <a:p>
                      <a:endParaRPr lang="en-US"/>
                    </a:p>
                  </a:txBody>
                  <a:tcPr/>
                </a:tc>
                <a:tc gridSpan="2">
                  <a:txBody>
                    <a:bodyPr/>
                    <a:lstStyle/>
                    <a:p>
                      <a:pPr algn="ctr" fontAlgn="ctr"/>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2017</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41564" marB="4156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60000"/>
                        <a:lumOff val="40000"/>
                      </a:schemeClr>
                    </a:solidFill>
                  </a:tcPr>
                </a:tc>
                <a:tc hMerge="1">
                  <a:txBody>
                    <a:bodyPr/>
                    <a:lstStyle/>
                    <a:p>
                      <a:endParaRPr lang="en-US"/>
                    </a:p>
                  </a:txBody>
                  <a:tcPr/>
                </a:tc>
                <a:tc gridSpan="2">
                  <a:txBody>
                    <a:bodyPr/>
                    <a:lstStyle/>
                    <a:p>
                      <a:pPr algn="ctr" fontAlgn="ctr"/>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2018</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41564" marB="4156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60000"/>
                        <a:lumOff val="40000"/>
                      </a:schemeClr>
                    </a:solidFill>
                  </a:tcPr>
                </a:tc>
                <a:tc hMerge="1">
                  <a:txBody>
                    <a:bodyPr/>
                    <a:lstStyle/>
                    <a:p>
                      <a:endParaRPr lang="en-US"/>
                    </a:p>
                  </a:txBody>
                  <a:tcPr/>
                </a:tc>
                <a:tc gridSpan="2">
                  <a:txBody>
                    <a:bodyPr/>
                    <a:lstStyle/>
                    <a:p>
                      <a:pPr algn="ctr" fontAlgn="ctr"/>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2019</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41564" marB="41564"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60000"/>
                        <a:lumOff val="40000"/>
                      </a:schemeClr>
                    </a:solidFill>
                  </a:tcPr>
                </a:tc>
                <a:tc hMerge="1">
                  <a:txBody>
                    <a:bodyPr/>
                    <a:lstStyle/>
                    <a:p>
                      <a:endParaRPr lang="en-US"/>
                    </a:p>
                  </a:txBody>
                  <a:tcPr/>
                </a:tc>
                <a:tc gridSpan="2">
                  <a:txBody>
                    <a:bodyPr/>
                    <a:lstStyle/>
                    <a:p>
                      <a:pPr algn="ctr" fontAlgn="ctr"/>
                      <a:r>
                        <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2020</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60000"/>
                        <a:lumOff val="40000"/>
                      </a:schemeClr>
                    </a:solidFill>
                  </a:tcPr>
                </a:tc>
                <a:tc hMerge="1">
                  <a:txBody>
                    <a:bodyPr/>
                    <a:lstStyle/>
                    <a:p>
                      <a:pPr algn="ctr" fontAlgn="ctr"/>
                      <a:endParaRPr lang="en-US" sz="900" b="1" i="0" u="none" strike="noStrike" dirty="0">
                        <a:solidFill>
                          <a:srgbClr val="0B3049"/>
                        </a:solidFill>
                        <a:effectLst/>
                        <a:latin typeface="Open Sans" panose="020B0606030504020204" pitchFamily="34" charset="0"/>
                        <a:ea typeface="Open Sans" panose="020B0606030504020204" pitchFamily="34" charset="0"/>
                        <a:cs typeface="Open Sans" panose="020B0606030504020204" pitchFamily="34" charset="0"/>
                      </a:endParaRPr>
                    </a:p>
                  </a:txBody>
                  <a:tcPr marL="0" marR="0" marT="0" marB="0" anchor="ctr"/>
                </a:tc>
                <a:tc gridSpan="2">
                  <a:txBody>
                    <a:bodyPr/>
                    <a:lstStyle/>
                    <a:p>
                      <a:pPr algn="ctr" fontAlgn="ctr"/>
                      <a:r>
                        <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2021</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6">
                        <a:lumMod val="60000"/>
                        <a:lumOff val="40000"/>
                      </a:schemeClr>
                    </a:solidFill>
                  </a:tcPr>
                </a:tc>
                <a:tc hMerge="1">
                  <a:txBody>
                    <a:bodyPr/>
                    <a:lstStyle/>
                    <a:p>
                      <a:pPr algn="ctr" fontAlgn="ctr"/>
                      <a:endParaRPr lang="en-US" sz="900" b="1" i="0" u="none" strike="noStrike" dirty="0">
                        <a:solidFill>
                          <a:srgbClr val="0B3049"/>
                        </a:solidFill>
                        <a:effectLst/>
                        <a:latin typeface="Open Sans" panose="020B0606030504020204" pitchFamily="34" charset="0"/>
                        <a:ea typeface="Open Sans" panose="020B0606030504020204" pitchFamily="34" charset="0"/>
                        <a:cs typeface="Open Sans" panose="020B0606030504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82590284"/>
                  </a:ext>
                </a:extLst>
              </a:tr>
              <a:tr h="309322">
                <a:tc>
                  <a:txBody>
                    <a:bodyPr/>
                    <a:lstStyle/>
                    <a:p>
                      <a:pPr algn="ctr" fontAlgn="ctr"/>
                      <a:r>
                        <a:rPr lang="en-US" sz="11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Export</a:t>
                      </a:r>
                      <a:endParaRPr lang="en-US" sz="11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Value</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Volume</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Value</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Volume</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Value</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Volume</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Value</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Volume</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Value</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Volume</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Value</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Volume</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Value</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Volume</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93696953"/>
                  </a:ext>
                </a:extLst>
              </a:tr>
              <a:tr h="371659">
                <a:tc>
                  <a:txBody>
                    <a:bodyPr/>
                    <a:lstStyle/>
                    <a:p>
                      <a:pPr algn="ctr" fontAlgn="b"/>
                      <a:r>
                        <a:rPr lang="en-US" sz="1000" b="0" i="0" u="none" strike="noStrike" dirty="0">
                          <a:effectLst/>
                          <a:latin typeface="Verdana" panose="020B0604030504040204" pitchFamily="34" charset="0"/>
                          <a:ea typeface="Verdana" panose="020B0604030504040204" pitchFamily="34" charset="0"/>
                          <a:cs typeface="Verdana" panose="020B0604030504040204" pitchFamily="34" charset="0"/>
                        </a:rPr>
                        <a:t>China </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31.28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0.14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35.00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13.01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0.22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16.29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0.29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445.41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9.62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11909175"/>
                  </a:ext>
                </a:extLst>
              </a:tr>
              <a:tr h="371659">
                <a:tc>
                  <a:txBody>
                    <a:bodyPr/>
                    <a:lstStyle/>
                    <a:p>
                      <a:pPr algn="ctr" fontAlgn="b"/>
                      <a:r>
                        <a:rPr lang="en-US" sz="1000" b="0" i="0" u="none" strike="noStrike">
                          <a:effectLst/>
                          <a:latin typeface="Verdana" panose="020B0604030504040204" pitchFamily="34" charset="0"/>
                          <a:ea typeface="Verdana" panose="020B0604030504040204" pitchFamily="34" charset="0"/>
                          <a:cs typeface="Verdana" panose="020B0604030504040204" pitchFamily="34" charset="0"/>
                        </a:rPr>
                        <a:t>Kenya</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78.38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58.28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0.98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0.16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77.53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1.45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30774372"/>
                  </a:ext>
                </a:extLst>
              </a:tr>
              <a:tr h="349797">
                <a:tc>
                  <a:txBody>
                    <a:bodyPr/>
                    <a:lstStyle/>
                    <a:p>
                      <a:pPr algn="ctr" fontAlgn="b"/>
                      <a:r>
                        <a:rPr lang="en-US" sz="1000" b="0" i="0" u="none" strike="noStrike">
                          <a:effectLst/>
                          <a:latin typeface="Verdana" panose="020B0604030504040204" pitchFamily="34" charset="0"/>
                          <a:ea typeface="Verdana" panose="020B0604030504040204" pitchFamily="34" charset="0"/>
                          <a:cs typeface="Verdana" panose="020B0604030504040204" pitchFamily="34" charset="0"/>
                        </a:rPr>
                        <a:t>Uganda</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14.03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0.25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0.36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0.14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74.74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1.43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5585914"/>
                  </a:ext>
                </a:extLst>
              </a:tr>
              <a:tr h="429426">
                <a:tc>
                  <a:txBody>
                    <a:bodyPr/>
                    <a:lstStyle/>
                    <a:p>
                      <a:pPr algn="ctr" fontAlgn="b"/>
                      <a:r>
                        <a:rPr lang="en-US" sz="1000" b="0" i="0" u="none" strike="noStrike">
                          <a:effectLst/>
                          <a:latin typeface="Verdana" panose="020B0604030504040204" pitchFamily="34" charset="0"/>
                          <a:ea typeface="Verdana" panose="020B0604030504040204" pitchFamily="34" charset="0"/>
                          <a:cs typeface="Verdana" panose="020B0604030504040204" pitchFamily="34" charset="0"/>
                        </a:rPr>
                        <a:t>United Arab Emirates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330.59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5.91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72.52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1.42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25.22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0.37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24.23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0.39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95.12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54681142"/>
                  </a:ext>
                </a:extLst>
              </a:tr>
              <a:tr h="306071">
                <a:tc>
                  <a:txBody>
                    <a:bodyPr/>
                    <a:lstStyle/>
                    <a:p>
                      <a:pPr algn="ctr" fontAlgn="b"/>
                      <a:r>
                        <a:rPr lang="en-US" sz="1000" b="0" i="0" u="none" strike="noStrike">
                          <a:effectLst/>
                          <a:latin typeface="Verdana" panose="020B0604030504040204" pitchFamily="34" charset="0"/>
                          <a:ea typeface="Verdana" panose="020B0604030504040204" pitchFamily="34" charset="0"/>
                          <a:cs typeface="Verdana" panose="020B0604030504040204" pitchFamily="34" charset="0"/>
                        </a:rPr>
                        <a:t>Nigeria</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22.10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0.32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14.72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0.26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10.66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0.19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18.49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0.32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6.21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22.29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0.37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48.24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0.99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6440840"/>
                  </a:ext>
                </a:extLst>
              </a:tr>
              <a:tr h="327935">
                <a:tc>
                  <a:txBody>
                    <a:bodyPr/>
                    <a:lstStyle/>
                    <a:p>
                      <a:pPr algn="ctr" fontAlgn="b"/>
                      <a:r>
                        <a:rPr lang="en-US" sz="1000" b="0" i="0" u="none" strike="noStrike">
                          <a:effectLst/>
                          <a:latin typeface="Verdana" panose="020B0604030504040204" pitchFamily="34" charset="0"/>
                          <a:ea typeface="Verdana" panose="020B0604030504040204" pitchFamily="34" charset="0"/>
                          <a:cs typeface="Verdana" panose="020B0604030504040204" pitchFamily="34" charset="0"/>
                        </a:rPr>
                        <a:t>Nepal</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9.20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0.12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8.17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0.14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0.10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0.07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0.29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42.82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0.79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88938447"/>
                  </a:ext>
                </a:extLst>
              </a:tr>
              <a:tr h="349797">
                <a:tc>
                  <a:txBody>
                    <a:bodyPr/>
                    <a:lstStyle/>
                    <a:p>
                      <a:pPr algn="ctr" fontAlgn="b"/>
                      <a:r>
                        <a:rPr lang="en-US" sz="1000" b="0" i="0" u="none" strike="noStrike">
                          <a:effectLst/>
                          <a:latin typeface="Verdana" panose="020B0604030504040204" pitchFamily="34" charset="0"/>
                          <a:ea typeface="Verdana" panose="020B0604030504040204" pitchFamily="34" charset="0"/>
                          <a:cs typeface="Verdana" panose="020B0604030504040204" pitchFamily="34" charset="0"/>
                        </a:rPr>
                        <a:t>Tanzania</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16.07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14.82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0.25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22.33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43.71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22.74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0.43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11366356"/>
                  </a:ext>
                </a:extLst>
              </a:tr>
              <a:tr h="461159">
                <a:tc>
                  <a:txBody>
                    <a:bodyPr/>
                    <a:lstStyle/>
                    <a:p>
                      <a:pPr algn="ctr" fontAlgn="b"/>
                      <a:r>
                        <a:rPr lang="en-US" sz="1000" b="0" i="0" u="none" strike="noStrike">
                          <a:effectLst/>
                          <a:latin typeface="Verdana" panose="020B0604030504040204" pitchFamily="34" charset="0"/>
                          <a:ea typeface="Verdana" panose="020B0604030504040204" pitchFamily="34" charset="0"/>
                          <a:cs typeface="Verdana" panose="020B0604030504040204" pitchFamily="34" charset="0"/>
                        </a:rPr>
                        <a:t>Jordan</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2.99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0.30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1.42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18.99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0.39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0087048"/>
                  </a:ext>
                </a:extLst>
              </a:tr>
              <a:tr h="349797">
                <a:tc>
                  <a:txBody>
                    <a:bodyPr/>
                    <a:lstStyle/>
                    <a:p>
                      <a:pPr algn="ctr" fontAlgn="b"/>
                      <a:r>
                        <a:rPr lang="en-US" sz="1000" b="0" i="0" u="none" strike="noStrike">
                          <a:effectLst/>
                          <a:latin typeface="Verdana" panose="020B0604030504040204" pitchFamily="34" charset="0"/>
                          <a:ea typeface="Verdana" panose="020B0604030504040204" pitchFamily="34" charset="0"/>
                          <a:cs typeface="Verdana" panose="020B0604030504040204" pitchFamily="34" charset="0"/>
                        </a:rPr>
                        <a:t>Sri Lanka</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27.41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0.38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34.02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0.62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38.51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0.26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75.52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0.49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14.31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0.27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16733318"/>
                  </a:ext>
                </a:extLst>
              </a:tr>
              <a:tr h="327935">
                <a:tc>
                  <a:txBody>
                    <a:bodyPr/>
                    <a:lstStyle/>
                    <a:p>
                      <a:pPr algn="ctr" fontAlgn="b"/>
                      <a:r>
                        <a:rPr lang="en-US" sz="1000" b="0" i="0" u="none" strike="noStrike">
                          <a:effectLst/>
                          <a:latin typeface="Verdana" panose="020B0604030504040204" pitchFamily="34" charset="0"/>
                          <a:ea typeface="Verdana" panose="020B0604030504040204" pitchFamily="34" charset="0"/>
                          <a:cs typeface="Verdana" panose="020B0604030504040204" pitchFamily="34" charset="0"/>
                        </a:rPr>
                        <a:t>Qatar</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24.22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0.36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44.11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0.71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1.75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0.03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0.86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0.01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14.14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0.23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712442"/>
                  </a:ext>
                </a:extLst>
              </a:tr>
              <a:tr h="347978">
                <a:tc>
                  <a:txBody>
                    <a:bodyPr/>
                    <a:lstStyle/>
                    <a:p>
                      <a:pPr algn="ctr" fontAlgn="b"/>
                      <a:r>
                        <a:rPr lang="en-US" sz="1000" b="0" i="0" u="none" strike="noStrike">
                          <a:effectLst/>
                          <a:latin typeface="Verdana" panose="020B0604030504040204" pitchFamily="34" charset="0"/>
                          <a:ea typeface="Verdana" panose="020B0604030504040204" pitchFamily="34" charset="0"/>
                          <a:cs typeface="Verdana" panose="020B0604030504040204" pitchFamily="34" charset="0"/>
                        </a:rPr>
                        <a:t>Others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125.90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1.89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75.87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475.31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5.57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398.08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996.62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13.11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680.22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9.09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125.07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1.22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6501802"/>
                  </a:ext>
                </a:extLst>
              </a:tr>
              <a:tr h="461159">
                <a:tc>
                  <a:txBody>
                    <a:bodyPr/>
                    <a:lstStyle/>
                    <a:p>
                      <a:pPr algn="ctr" fontAlgn="b"/>
                      <a:r>
                        <a:rPr lang="en-US" sz="1000" b="0" i="0" u="none" strike="noStrike" dirty="0">
                          <a:effectLst/>
                          <a:latin typeface="Verdana" panose="020B0604030504040204" pitchFamily="34" charset="0"/>
                          <a:ea typeface="Verdana" panose="020B0604030504040204" pitchFamily="34" charset="0"/>
                          <a:cs typeface="Verdana" panose="020B0604030504040204" pitchFamily="34" charset="0"/>
                        </a:rPr>
                        <a:t>Total</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640.94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9.99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327.45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5.27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574.56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6.41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580.33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1044.41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13.84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744.52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979.11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17.83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8915200"/>
                  </a:ext>
                </a:extLst>
              </a:tr>
            </a:tbl>
          </a:graphicData>
        </a:graphic>
      </p:graphicFrame>
      <p:sp>
        <p:nvSpPr>
          <p:cNvPr id="7" name="TextBox 6">
            <a:extLst>
              <a:ext uri="{FF2B5EF4-FFF2-40B4-BE49-F238E27FC236}">
                <a16:creationId xmlns:a16="http://schemas.microsoft.com/office/drawing/2014/main" id="{F63A01FB-3E62-4E74-A1A4-47ED033C4908}"/>
              </a:ext>
            </a:extLst>
          </p:cNvPr>
          <p:cNvSpPr txBox="1"/>
          <p:nvPr/>
        </p:nvSpPr>
        <p:spPr>
          <a:xfrm>
            <a:off x="244564" y="130647"/>
            <a:ext cx="5553865" cy="584775"/>
          </a:xfrm>
          <a:prstGeom prst="rect">
            <a:avLst/>
          </a:prstGeom>
          <a:noFill/>
        </p:spPr>
        <p:txBody>
          <a:bodyPr wrap="square">
            <a:spAutoFit/>
          </a:bodyPr>
          <a:lstStyle/>
          <a:p>
            <a:pPr>
              <a:spcBef>
                <a:spcPts val="0"/>
              </a:spcBef>
            </a:pPr>
            <a:r>
              <a:rPr lang="en-IN" sz="1600" b="1" dirty="0">
                <a:solidFill>
                  <a:srgbClr val="0F4061"/>
                </a:solidFill>
              </a:rPr>
              <a:t>India Polypropylene Homopolymer </a:t>
            </a:r>
            <a:r>
              <a:rPr lang="en-US" sz="1600" b="1" dirty="0">
                <a:solidFill>
                  <a:srgbClr val="0F4061"/>
                </a:solidFill>
              </a:rPr>
              <a:t>Trade Dynamics, 2015-2020</a:t>
            </a:r>
          </a:p>
          <a:p>
            <a:pPr>
              <a:spcBef>
                <a:spcPts val="0"/>
              </a:spcBef>
            </a:pPr>
            <a:r>
              <a:rPr lang="en-US" sz="1600" dirty="0">
                <a:solidFill>
                  <a:srgbClr val="0F4061"/>
                </a:solidFill>
              </a:rPr>
              <a:t>(Value in INR Million &amp; Volume in 000’ </a:t>
            </a:r>
            <a:r>
              <a:rPr lang="en-US" sz="1600" dirty="0" err="1">
                <a:solidFill>
                  <a:srgbClr val="0F4061"/>
                </a:solidFill>
              </a:rPr>
              <a:t>Tonnes</a:t>
            </a:r>
            <a:r>
              <a:rPr lang="en-US" sz="1600" dirty="0">
                <a:solidFill>
                  <a:srgbClr val="0F4061"/>
                </a:solidFill>
              </a:rPr>
              <a:t>)</a:t>
            </a:r>
          </a:p>
        </p:txBody>
      </p:sp>
      <p:sp>
        <p:nvSpPr>
          <p:cNvPr id="6" name="TextBox 5">
            <a:extLst>
              <a:ext uri="{FF2B5EF4-FFF2-40B4-BE49-F238E27FC236}">
                <a16:creationId xmlns:a16="http://schemas.microsoft.com/office/drawing/2014/main" id="{96D8BA86-F4D5-48B3-926A-5937197798A6}"/>
              </a:ext>
            </a:extLst>
          </p:cNvPr>
          <p:cNvSpPr txBox="1"/>
          <p:nvPr/>
        </p:nvSpPr>
        <p:spPr>
          <a:xfrm>
            <a:off x="5623477" y="6207898"/>
            <a:ext cx="6106026" cy="261610"/>
          </a:xfrm>
          <a:prstGeom prst="rect">
            <a:avLst/>
          </a:prstGeom>
          <a:noFill/>
        </p:spPr>
        <p:txBody>
          <a:bodyPr wrap="square">
            <a:spAutoFit/>
          </a:bodyPr>
          <a:lstStyle/>
          <a:p>
            <a:pPr algn="r"/>
            <a:r>
              <a:rPr lang="en-IN" sz="1100" dirty="0">
                <a:latin typeface="Verdana" panose="020B0604030504040204" pitchFamily="34" charset="0"/>
                <a:ea typeface="Verdana" panose="020B0604030504040204" pitchFamily="34" charset="0"/>
                <a:cs typeface="Verdana" panose="020B0604030504040204" pitchFamily="34" charset="0"/>
              </a:rPr>
              <a:t>HS Code: 27072000</a:t>
            </a:r>
            <a:endParaRPr lang="en-IN" sz="1800" dirty="0">
              <a:latin typeface="Verdana" panose="020B0604030504040204" pitchFamily="34" charset="0"/>
              <a:ea typeface="Verdana" panose="020B0604030504040204" pitchFamily="34" charset="0"/>
              <a:cs typeface="Verdana" panose="020B0604030504040204" pitchFamily="34" charset="0"/>
            </a:endParaRPr>
          </a:p>
        </p:txBody>
      </p:sp>
      <p:sp>
        <p:nvSpPr>
          <p:cNvPr id="8" name="Rectangle 7">
            <a:extLst>
              <a:ext uri="{FF2B5EF4-FFF2-40B4-BE49-F238E27FC236}">
                <a16:creationId xmlns:a16="http://schemas.microsoft.com/office/drawing/2014/main" id="{F44A4DE7-E1FF-4E9F-A758-63AD8B30C4B6}"/>
              </a:ext>
            </a:extLst>
          </p:cNvPr>
          <p:cNvSpPr/>
          <p:nvPr/>
        </p:nvSpPr>
        <p:spPr>
          <a:xfrm>
            <a:off x="7050823" y="6399265"/>
            <a:ext cx="4678680" cy="184666"/>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6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1604715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2FA2C3E-2BC5-4C66-B372-77F2E379D780}"/>
              </a:ext>
            </a:extLst>
          </p:cNvPr>
          <p:cNvSpPr>
            <a:spLocks noGrp="1"/>
          </p:cNvSpPr>
          <p:nvPr>
            <p:ph type="body" sz="quarter" idx="14"/>
          </p:nvPr>
        </p:nvSpPr>
        <p:spPr>
          <a:xfrm>
            <a:off x="162740" y="-21535"/>
            <a:ext cx="7863840" cy="877565"/>
          </a:xfrm>
        </p:spPr>
        <p:txBody>
          <a:bodyPr>
            <a:normAutofit/>
          </a:bodyPr>
          <a:lstStyle/>
          <a:p>
            <a:pPr>
              <a:spcBef>
                <a:spcPts val="0"/>
              </a:spcBef>
            </a:pPr>
            <a:r>
              <a:rPr lang="en-US" dirty="0">
                <a:solidFill>
                  <a:schemeClr val="tx1">
                    <a:lumMod val="85000"/>
                    <a:lumOff val="15000"/>
                  </a:schemeClr>
                </a:solidFill>
              </a:rPr>
              <a:t>Product of Interest (POI): Polypropylene Homopolymer </a:t>
            </a:r>
          </a:p>
        </p:txBody>
      </p:sp>
      <p:grpSp>
        <p:nvGrpSpPr>
          <p:cNvPr id="22" name="Group 21">
            <a:extLst>
              <a:ext uri="{FF2B5EF4-FFF2-40B4-BE49-F238E27FC236}">
                <a16:creationId xmlns:a16="http://schemas.microsoft.com/office/drawing/2014/main" id="{906D63E4-3E06-4F56-90E7-89829F740FE6}"/>
              </a:ext>
            </a:extLst>
          </p:cNvPr>
          <p:cNvGrpSpPr/>
          <p:nvPr/>
        </p:nvGrpSpPr>
        <p:grpSpPr>
          <a:xfrm>
            <a:off x="10015971" y="2973308"/>
            <a:ext cx="1775803" cy="2870979"/>
            <a:chOff x="5495302" y="3510891"/>
            <a:chExt cx="3401888" cy="2870981"/>
          </a:xfrm>
        </p:grpSpPr>
        <p:sp>
          <p:nvSpPr>
            <p:cNvPr id="23" name="TextBox 22">
              <a:extLst>
                <a:ext uri="{FF2B5EF4-FFF2-40B4-BE49-F238E27FC236}">
                  <a16:creationId xmlns:a16="http://schemas.microsoft.com/office/drawing/2014/main" id="{000854CA-ED9F-47F6-B3F6-9C3B65AB8056}"/>
                </a:ext>
              </a:extLst>
            </p:cNvPr>
            <p:cNvSpPr txBox="1"/>
            <p:nvPr/>
          </p:nvSpPr>
          <p:spPr>
            <a:xfrm>
              <a:off x="5495302" y="3510891"/>
              <a:ext cx="3401888" cy="2870981"/>
            </a:xfrm>
            <a:prstGeom prst="rect">
              <a:avLst/>
            </a:prstGeom>
            <a:solidFill>
              <a:schemeClr val="bg1"/>
            </a:solidFill>
            <a:ln w="19050">
              <a:solidFill>
                <a:schemeClr val="tx2">
                  <a:lumMod val="75000"/>
                </a:schemeClr>
              </a:solidFill>
            </a:ln>
            <a:effectLst/>
          </p:spPr>
          <p:txBody>
            <a:bodyPr wrap="square" rtlCol="0">
              <a:spAutoFit/>
            </a:bodyPr>
            <a:lstStyle/>
            <a:p>
              <a:pPr algn="ctr">
                <a:lnSpc>
                  <a:spcPts val="2200"/>
                </a:lnSpc>
              </a:pPr>
              <a:endParaRPr lang="en-US" altLang="ko-KR" sz="9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algn="ctr">
                <a:lnSpc>
                  <a:spcPts val="2200"/>
                </a:lnSpc>
              </a:pPr>
              <a:endParaRPr lang="en-US" altLang="ko-KR" sz="9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endParaRPr>
            </a:p>
            <a:p>
              <a:pPr algn="ctr">
                <a:lnSpc>
                  <a:spcPts val="2200"/>
                </a:lnSpc>
              </a:pPr>
              <a:r>
                <a:rPr lang="en-US" altLang="ko-KR" sz="9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Review Period </a:t>
              </a:r>
            </a:p>
            <a:p>
              <a:pPr algn="ctr">
                <a:lnSpc>
                  <a:spcPts val="2200"/>
                </a:lnSpc>
              </a:pPr>
              <a:r>
                <a:rPr lang="en-US" altLang="ko-KR" sz="1051" b="1" dirty="0">
                  <a:solidFill>
                    <a:srgbClr val="1E5C61"/>
                  </a:solidFill>
                  <a:latin typeface="Verdana" panose="020B0604030504040204" pitchFamily="34" charset="0"/>
                  <a:ea typeface="Verdana" panose="020B0604030504040204" pitchFamily="34" charset="0"/>
                  <a:cs typeface="Verdana" panose="020B0604030504040204" pitchFamily="34" charset="0"/>
                </a:rPr>
                <a:t>2015 – 2020</a:t>
              </a:r>
            </a:p>
            <a:p>
              <a:pPr algn="ctr">
                <a:lnSpc>
                  <a:spcPts val="2200"/>
                </a:lnSpc>
              </a:pPr>
              <a:r>
                <a:rPr lang="en-US" altLang="ko-KR" sz="9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Base Year </a:t>
              </a:r>
            </a:p>
            <a:p>
              <a:pPr algn="ctr">
                <a:lnSpc>
                  <a:spcPts val="2200"/>
                </a:lnSpc>
              </a:pPr>
              <a:r>
                <a:rPr lang="en-US" altLang="ko-KR" sz="1051" b="1" dirty="0">
                  <a:solidFill>
                    <a:srgbClr val="1E5C61"/>
                  </a:solidFill>
                  <a:latin typeface="Verdana" panose="020B0604030504040204" pitchFamily="34" charset="0"/>
                  <a:ea typeface="Verdana" panose="020B0604030504040204" pitchFamily="34" charset="0"/>
                  <a:cs typeface="Verdana" panose="020B0604030504040204" pitchFamily="34" charset="0"/>
                </a:rPr>
                <a:t>2021</a:t>
              </a:r>
            </a:p>
            <a:p>
              <a:pPr algn="ctr">
                <a:lnSpc>
                  <a:spcPts val="2200"/>
                </a:lnSpc>
              </a:pPr>
              <a:r>
                <a:rPr lang="en-US" altLang="ko-KR" sz="9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Estimated Year</a:t>
              </a:r>
            </a:p>
            <a:p>
              <a:pPr algn="ctr">
                <a:lnSpc>
                  <a:spcPts val="2200"/>
                </a:lnSpc>
              </a:pPr>
              <a:r>
                <a:rPr lang="en-US" altLang="ko-KR" sz="1051" b="1" dirty="0">
                  <a:solidFill>
                    <a:srgbClr val="1E5C61"/>
                  </a:solidFill>
                  <a:latin typeface="Verdana" panose="020B0604030504040204" pitchFamily="34" charset="0"/>
                  <a:ea typeface="Verdana" panose="020B0604030504040204" pitchFamily="34" charset="0"/>
                  <a:cs typeface="Verdana" panose="020B0604030504040204" pitchFamily="34" charset="0"/>
                </a:rPr>
                <a:t>2022</a:t>
              </a:r>
            </a:p>
            <a:p>
              <a:pPr algn="ctr">
                <a:lnSpc>
                  <a:spcPts val="2200"/>
                </a:lnSpc>
              </a:pPr>
              <a:r>
                <a:rPr lang="en-US" altLang="ko-KR" sz="9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Forecast Period </a:t>
              </a:r>
            </a:p>
            <a:p>
              <a:pPr algn="ctr">
                <a:lnSpc>
                  <a:spcPts val="2200"/>
                </a:lnSpc>
              </a:pPr>
              <a:r>
                <a:rPr lang="en-US" altLang="ko-KR" sz="1051" b="1" dirty="0">
                  <a:solidFill>
                    <a:srgbClr val="1E5C61"/>
                  </a:solidFill>
                  <a:latin typeface="Verdana" panose="020B0604030504040204" pitchFamily="34" charset="0"/>
                  <a:ea typeface="Verdana" panose="020B0604030504040204" pitchFamily="34" charset="0"/>
                  <a:cs typeface="Verdana" panose="020B0604030504040204" pitchFamily="34" charset="0"/>
                </a:rPr>
                <a:t>2023 – 2030</a:t>
              </a:r>
            </a:p>
          </p:txBody>
        </p:sp>
        <p:sp>
          <p:nvSpPr>
            <p:cNvPr id="24" name="Rectangle 23">
              <a:extLst>
                <a:ext uri="{FF2B5EF4-FFF2-40B4-BE49-F238E27FC236}">
                  <a16:creationId xmlns:a16="http://schemas.microsoft.com/office/drawing/2014/main" id="{755CFAAC-596D-4503-B88D-937A7EE98449}"/>
                </a:ext>
              </a:extLst>
            </p:cNvPr>
            <p:cNvSpPr/>
            <p:nvPr/>
          </p:nvSpPr>
          <p:spPr>
            <a:xfrm>
              <a:off x="6199414" y="3653101"/>
              <a:ext cx="2057400" cy="35782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r>
                <a:rPr lang="en-US" sz="1100" b="1" dirty="0">
                  <a:solidFill>
                    <a:schemeClr val="bg1"/>
                  </a:solidFill>
                  <a:latin typeface="Montserrat" panose="02000505000000020004" pitchFamily="2" charset="0"/>
                  <a:cs typeface="Arial" panose="020B0604020202020204" pitchFamily="34" charset="0"/>
                </a:rPr>
                <a:t>Year Range</a:t>
              </a:r>
            </a:p>
          </p:txBody>
        </p:sp>
      </p:grpSp>
      <p:sp>
        <p:nvSpPr>
          <p:cNvPr id="5" name="Rectangle 4">
            <a:extLst>
              <a:ext uri="{FF2B5EF4-FFF2-40B4-BE49-F238E27FC236}">
                <a16:creationId xmlns:a16="http://schemas.microsoft.com/office/drawing/2014/main" id="{854A487D-364E-4305-BD6B-A8A03450B17A}"/>
              </a:ext>
            </a:extLst>
          </p:cNvPr>
          <p:cNvSpPr/>
          <p:nvPr/>
        </p:nvSpPr>
        <p:spPr>
          <a:xfrm>
            <a:off x="162741" y="951763"/>
            <a:ext cx="11629034" cy="1446230"/>
          </a:xfrm>
          <a:prstGeom prst="rect">
            <a:avLst/>
          </a:prstGeom>
          <a:solidFill>
            <a:schemeClr val="bg2">
              <a:lumMod val="25000"/>
            </a:schemeClr>
          </a:solidFill>
        </p:spPr>
        <p:txBody>
          <a:bodyPr wrap="square">
            <a:spAutoFit/>
          </a:bodyPr>
          <a:lstStyle/>
          <a:p>
            <a:pPr algn="just">
              <a:lnSpc>
                <a:spcPct val="150000"/>
              </a:lnSpc>
            </a:pP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Polypropylene Homopolymer is a colorless organic hydrocarbon, primarily utilized in the synthesis of various chemical derivatives like Polypropylene Homopolymer Diisocyanate (TDI), Benzoic Acid, Benzoyl Chloride and Paraxylenes. Since Polypropylene Homopolymer is regarded as a universal solvent, it can be directly used in disinfectants, thinners, paints, and adhesives. It is also utilized in the transportation sector as an octane booster for gasoline with high RON. Polypropylene Homopolymer is majorly produced via two production routes. In first method, it is extracted from pyrolysis of gasoline which in turn is produced from naphtha cracking. In the second method, it is extracted from reformate which is also produced from heavy naphtha cracking. Demand for Polypropylene Homopolymer in the global market is expected to decline in some of the segments in the coming years as various governments across the globe are inducing restrictions on its consumption due to its significant level of toxicity. </a:t>
            </a:r>
            <a:endParaRPr lang="en-IN"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grpSp>
        <p:nvGrpSpPr>
          <p:cNvPr id="13" name="Group 12">
            <a:extLst>
              <a:ext uri="{FF2B5EF4-FFF2-40B4-BE49-F238E27FC236}">
                <a16:creationId xmlns:a16="http://schemas.microsoft.com/office/drawing/2014/main" id="{1F3715DD-199F-4353-8574-59F9F2BC3E5F}"/>
              </a:ext>
            </a:extLst>
          </p:cNvPr>
          <p:cNvGrpSpPr/>
          <p:nvPr/>
        </p:nvGrpSpPr>
        <p:grpSpPr>
          <a:xfrm>
            <a:off x="162741" y="2624250"/>
            <a:ext cx="9476922" cy="3645483"/>
            <a:chOff x="90318" y="3016575"/>
            <a:chExt cx="6932782" cy="3645482"/>
          </a:xfrm>
        </p:grpSpPr>
        <p:sp>
          <p:nvSpPr>
            <p:cNvPr id="7" name="Isosceles Triangle 6">
              <a:extLst>
                <a:ext uri="{FF2B5EF4-FFF2-40B4-BE49-F238E27FC236}">
                  <a16:creationId xmlns:a16="http://schemas.microsoft.com/office/drawing/2014/main" id="{92A4D8EC-4FA6-41CA-B83C-1198AB45A186}"/>
                </a:ext>
              </a:extLst>
            </p:cNvPr>
            <p:cNvSpPr/>
            <p:nvPr/>
          </p:nvSpPr>
          <p:spPr>
            <a:xfrm flipV="1">
              <a:off x="90318" y="3384626"/>
              <a:ext cx="309732" cy="230832"/>
            </a:xfrm>
            <a:prstGeom prs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grpSp>
          <p:nvGrpSpPr>
            <p:cNvPr id="77" name="Group 76">
              <a:extLst>
                <a:ext uri="{FF2B5EF4-FFF2-40B4-BE49-F238E27FC236}">
                  <a16:creationId xmlns:a16="http://schemas.microsoft.com/office/drawing/2014/main" id="{4E46B482-FA4C-4433-A9CA-DE61BBFD18BE}"/>
                </a:ext>
              </a:extLst>
            </p:cNvPr>
            <p:cNvGrpSpPr/>
            <p:nvPr/>
          </p:nvGrpSpPr>
          <p:grpSpPr>
            <a:xfrm>
              <a:off x="189541" y="3210925"/>
              <a:ext cx="6833559" cy="3451132"/>
              <a:chOff x="329241" y="3318875"/>
              <a:chExt cx="6833559" cy="3451132"/>
            </a:xfrm>
          </p:grpSpPr>
          <p:sp>
            <p:nvSpPr>
              <p:cNvPr id="2" name="Rectangle 1">
                <a:extLst>
                  <a:ext uri="{FF2B5EF4-FFF2-40B4-BE49-F238E27FC236}">
                    <a16:creationId xmlns:a16="http://schemas.microsoft.com/office/drawing/2014/main" id="{936A46EE-0030-4C5D-824E-5F6F96C9F0F7}"/>
                  </a:ext>
                </a:extLst>
              </p:cNvPr>
              <p:cNvSpPr/>
              <p:nvPr/>
            </p:nvSpPr>
            <p:spPr>
              <a:xfrm>
                <a:off x="329241" y="3318875"/>
                <a:ext cx="6833559" cy="3451132"/>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25" name="Rectangle 24">
                <a:extLst>
                  <a:ext uri="{FF2B5EF4-FFF2-40B4-BE49-F238E27FC236}">
                    <a16:creationId xmlns:a16="http://schemas.microsoft.com/office/drawing/2014/main" id="{F728B7DF-D030-438E-8B32-F6FCD3E918DE}"/>
                  </a:ext>
                </a:extLst>
              </p:cNvPr>
              <p:cNvSpPr/>
              <p:nvPr/>
            </p:nvSpPr>
            <p:spPr>
              <a:xfrm>
                <a:off x="329241" y="3741763"/>
                <a:ext cx="2381119" cy="523220"/>
              </a:xfrm>
              <a:prstGeom prst="rect">
                <a:avLst/>
              </a:prstGeom>
            </p:spPr>
            <p:txBody>
              <a:bodyPr wrap="square">
                <a:spAutoFit/>
              </a:bodyPr>
              <a:lstStyle/>
              <a:p>
                <a:pPr algn="ctr"/>
                <a:r>
                  <a:rPr lang="en-IN" sz="1400" b="1" dirty="0">
                    <a:solidFill>
                      <a:srgbClr val="0A1B1C"/>
                    </a:solidFill>
                    <a:latin typeface="Verdana" panose="020B0604030504040204" pitchFamily="34" charset="0"/>
                    <a:ea typeface="Verdana" panose="020B0604030504040204" pitchFamily="34" charset="0"/>
                    <a:cs typeface="Verdana" panose="020B0604030504040204" pitchFamily="34" charset="0"/>
                  </a:rPr>
                  <a:t>INDIA Polypropylene Homopolymer MARKET</a:t>
                </a:r>
                <a:endParaRPr lang="en-US" sz="1400" b="1" dirty="0">
                  <a:solidFill>
                    <a:srgbClr val="0A1B1C"/>
                  </a:solidFill>
                  <a:latin typeface="Verdana" panose="020B0604030504040204" pitchFamily="34" charset="0"/>
                  <a:ea typeface="Verdana" panose="020B0604030504040204" pitchFamily="34" charset="0"/>
                  <a:cs typeface="Verdana" panose="020B0604030504040204" pitchFamily="34" charset="0"/>
                </a:endParaRPr>
              </a:p>
            </p:txBody>
          </p:sp>
        </p:grpSp>
        <p:sp>
          <p:nvSpPr>
            <p:cNvPr id="18" name="Text Placeholder 5">
              <a:extLst>
                <a:ext uri="{FF2B5EF4-FFF2-40B4-BE49-F238E27FC236}">
                  <a16:creationId xmlns:a16="http://schemas.microsoft.com/office/drawing/2014/main" id="{AA30CFDE-4404-4611-AD19-CEF4422F42E0}"/>
                </a:ext>
              </a:extLst>
            </p:cNvPr>
            <p:cNvSpPr txBox="1">
              <a:spLocks/>
            </p:cNvSpPr>
            <p:nvPr/>
          </p:nvSpPr>
          <p:spPr>
            <a:xfrm>
              <a:off x="90318" y="3016575"/>
              <a:ext cx="2277874" cy="368051"/>
            </a:xfrm>
            <a:prstGeom prst="rect">
              <a:avLst/>
            </a:prstGeom>
            <a:solidFill>
              <a:schemeClr val="tx2">
                <a:lumMod val="60000"/>
                <a:lumOff val="40000"/>
              </a:schemeClr>
            </a:solidFill>
            <a:ln>
              <a:noFill/>
            </a:ln>
            <a:effectLst/>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200" b="1" kern="1200" spc="300">
                  <a:solidFill>
                    <a:schemeClr val="bg2">
                      <a:lumMod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0"/>
                </a:spcBef>
              </a:pPr>
              <a:r>
                <a:rPr lang="en-US" sz="1400" spc="0">
                  <a:solidFill>
                    <a:schemeClr val="bg1"/>
                  </a:solidFill>
                  <a:latin typeface="Verdana" panose="020B0604030504040204" pitchFamily="34" charset="0"/>
                  <a:ea typeface="Verdana" panose="020B0604030504040204" pitchFamily="34" charset="0"/>
                  <a:cs typeface="Verdana" panose="020B0604030504040204" pitchFamily="34" charset="0"/>
                </a:rPr>
                <a:t>Market Segmentation</a:t>
              </a:r>
              <a:endParaRPr lang="en-US" sz="1400" spc="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0" name="TextBox 29">
              <a:extLst>
                <a:ext uri="{FF2B5EF4-FFF2-40B4-BE49-F238E27FC236}">
                  <a16:creationId xmlns:a16="http://schemas.microsoft.com/office/drawing/2014/main" id="{A774BC0B-393D-4462-8B27-9489E7D6BE66}"/>
                </a:ext>
              </a:extLst>
            </p:cNvPr>
            <p:cNvSpPr txBox="1"/>
            <p:nvPr/>
          </p:nvSpPr>
          <p:spPr>
            <a:xfrm>
              <a:off x="5194098" y="3493179"/>
              <a:ext cx="1537641" cy="230832"/>
            </a:xfrm>
            <a:prstGeom prst="rect">
              <a:avLst/>
            </a:prstGeom>
            <a:noFill/>
          </p:spPr>
          <p:txBody>
            <a:bodyPr wrap="square" rtlCol="0">
              <a:spAutoFit/>
            </a:bodyPr>
            <a:lstStyle/>
            <a:p>
              <a:r>
                <a:rPr lang="en-US" sz="900" b="1">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DERIVATIVE</a:t>
              </a:r>
              <a:endParaRPr lang="en-US" sz="9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31" name="TextBox 30">
              <a:extLst>
                <a:ext uri="{FF2B5EF4-FFF2-40B4-BE49-F238E27FC236}">
                  <a16:creationId xmlns:a16="http://schemas.microsoft.com/office/drawing/2014/main" id="{33E62396-F713-41E7-B44E-E1FA95C4B3AF}"/>
                </a:ext>
              </a:extLst>
            </p:cNvPr>
            <p:cNvSpPr txBox="1"/>
            <p:nvPr/>
          </p:nvSpPr>
          <p:spPr>
            <a:xfrm>
              <a:off x="5149566" y="3759453"/>
              <a:ext cx="1858513" cy="1569660"/>
            </a:xfrm>
            <a:prstGeom prst="rect">
              <a:avLst/>
            </a:prstGeom>
            <a:noFill/>
          </p:spPr>
          <p:txBody>
            <a:bodyPr wrap="square" rtlCol="0">
              <a:spAutoFit/>
            </a:bodyPr>
            <a:lstStyle/>
            <a:p>
              <a:pPr marL="171442" indent="-171442">
                <a:buFont typeface="Arial" panose="020B0604020202020204" pitchFamily="34" charset="0"/>
                <a:buChar char="•"/>
              </a:pPr>
              <a:r>
                <a:rPr lang="en-US" sz="10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Solvent</a:t>
              </a:r>
              <a:r>
                <a:rPr lang="en-US" sz="1000" dirty="0">
                  <a:latin typeface="Verdana" panose="020B0604030504040204" pitchFamily="34" charset="0"/>
                  <a:ea typeface="Verdana" panose="020B0604030504040204" pitchFamily="34" charset="0"/>
                  <a:cs typeface="Verdana" panose="020B0604030504040204" pitchFamily="34" charset="0"/>
                </a:rPr>
                <a:t> </a:t>
              </a:r>
              <a:endParaRPr lang="en-US" sz="10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endParaRPr>
            </a:p>
            <a:p>
              <a:pPr marL="171442" indent="-171442">
                <a:buFont typeface="Arial" panose="020B0604020202020204" pitchFamily="34" charset="0"/>
                <a:buChar char="•"/>
              </a:pPr>
              <a:r>
                <a:rPr lang="en-US" sz="10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TDI</a:t>
              </a:r>
              <a:r>
                <a:rPr lang="en-US" sz="1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r>
                <a:rPr lang="en-US" sz="10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and </a:t>
              </a:r>
              <a:r>
                <a:rPr lang="en-US" sz="1000" dirty="0" err="1">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Chloro</a:t>
              </a:r>
              <a:r>
                <a:rPr lang="en-US" sz="10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 &amp; Nitro Polypropylene Homopolymer, Cresols Manufacturing</a:t>
              </a:r>
              <a:r>
                <a:rPr lang="en-US" sz="1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p>
            <a:p>
              <a:endParaRPr lang="en-US" sz="10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endParaRPr>
            </a:p>
            <a:p>
              <a:pPr marL="171442" indent="-171442">
                <a:buFont typeface="Arial" panose="020B0604020202020204" pitchFamily="34" charset="0"/>
                <a:buChar char="•"/>
              </a:pPr>
              <a:r>
                <a:rPr lang="en-US" sz="10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Explosive Manufacturing</a:t>
              </a:r>
            </a:p>
            <a:p>
              <a:endParaRPr lang="en-US" sz="10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endParaRPr>
            </a:p>
            <a:p>
              <a:pPr marL="171442" indent="-171442">
                <a:buFont typeface="Arial" panose="020B0604020202020204" pitchFamily="34" charset="0"/>
                <a:buChar char="•"/>
              </a:pPr>
              <a:r>
                <a:rPr lang="en-US" sz="10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 Others </a:t>
              </a:r>
            </a:p>
          </p:txBody>
        </p:sp>
        <p:sp>
          <p:nvSpPr>
            <p:cNvPr id="39" name="Rectangle 38">
              <a:extLst>
                <a:ext uri="{FF2B5EF4-FFF2-40B4-BE49-F238E27FC236}">
                  <a16:creationId xmlns:a16="http://schemas.microsoft.com/office/drawing/2014/main" id="{EA84B48D-DC15-4FC4-A537-654F593EE079}"/>
                </a:ext>
              </a:extLst>
            </p:cNvPr>
            <p:cNvSpPr/>
            <p:nvPr/>
          </p:nvSpPr>
          <p:spPr>
            <a:xfrm>
              <a:off x="4632012" y="3355137"/>
              <a:ext cx="502532" cy="25843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grpSp>
      <p:sp>
        <p:nvSpPr>
          <p:cNvPr id="26" name="TextBox 25">
            <a:extLst>
              <a:ext uri="{FF2B5EF4-FFF2-40B4-BE49-F238E27FC236}">
                <a16:creationId xmlns:a16="http://schemas.microsoft.com/office/drawing/2014/main" id="{E5DC3286-2072-4710-9E2A-164AD140CC8D}"/>
              </a:ext>
            </a:extLst>
          </p:cNvPr>
          <p:cNvSpPr txBox="1"/>
          <p:nvPr/>
        </p:nvSpPr>
        <p:spPr>
          <a:xfrm>
            <a:off x="4957110" y="4873997"/>
            <a:ext cx="1897039" cy="230832"/>
          </a:xfrm>
          <a:prstGeom prst="rect">
            <a:avLst/>
          </a:prstGeom>
          <a:noFill/>
        </p:spPr>
        <p:txBody>
          <a:bodyPr wrap="square" rtlCol="0">
            <a:spAutoFit/>
          </a:bodyPr>
          <a:lstStyle/>
          <a:p>
            <a:r>
              <a:rPr lang="en-US" sz="9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REGION</a:t>
            </a:r>
          </a:p>
        </p:txBody>
      </p:sp>
      <p:sp>
        <p:nvSpPr>
          <p:cNvPr id="27" name="TextBox 26">
            <a:extLst>
              <a:ext uri="{FF2B5EF4-FFF2-40B4-BE49-F238E27FC236}">
                <a16:creationId xmlns:a16="http://schemas.microsoft.com/office/drawing/2014/main" id="{34BE5C5A-B5ED-4AD6-95C0-E609AF824C5F}"/>
              </a:ext>
            </a:extLst>
          </p:cNvPr>
          <p:cNvSpPr txBox="1"/>
          <p:nvPr/>
        </p:nvSpPr>
        <p:spPr>
          <a:xfrm>
            <a:off x="4851679" y="5068111"/>
            <a:ext cx="2369153" cy="1175450"/>
          </a:xfrm>
          <a:prstGeom prst="rect">
            <a:avLst/>
          </a:prstGeom>
          <a:noFill/>
        </p:spPr>
        <p:txBody>
          <a:bodyPr wrap="square" rtlCol="0">
            <a:spAutoFit/>
          </a:bodyPr>
          <a:lstStyle/>
          <a:p>
            <a:pPr marL="91436" indent="-171442">
              <a:lnSpc>
                <a:spcPct val="150000"/>
              </a:lnSpc>
              <a:buFont typeface="Arial" panose="020B0604020202020204" pitchFamily="34" charset="0"/>
              <a:buChar char="•"/>
            </a:pPr>
            <a:r>
              <a:rPr lang="en-US" sz="10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North</a:t>
            </a:r>
          </a:p>
          <a:p>
            <a:pPr marL="91436" indent="-171442">
              <a:lnSpc>
                <a:spcPct val="150000"/>
              </a:lnSpc>
              <a:buFont typeface="Arial" panose="020B0604020202020204" pitchFamily="34" charset="0"/>
              <a:buChar char="•"/>
            </a:pPr>
            <a:r>
              <a:rPr lang="en-US" sz="10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South </a:t>
            </a:r>
          </a:p>
          <a:p>
            <a:pPr marL="91436" indent="-171442">
              <a:lnSpc>
                <a:spcPct val="150000"/>
              </a:lnSpc>
              <a:buFont typeface="Arial" panose="020B0604020202020204" pitchFamily="34" charset="0"/>
              <a:buChar char="•"/>
            </a:pPr>
            <a:r>
              <a:rPr lang="en-US" sz="10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East</a:t>
            </a:r>
          </a:p>
          <a:p>
            <a:pPr marL="91436" indent="-171442">
              <a:lnSpc>
                <a:spcPct val="150000"/>
              </a:lnSpc>
              <a:buFont typeface="Arial" panose="020B0604020202020204" pitchFamily="34" charset="0"/>
              <a:buChar char="•"/>
            </a:pPr>
            <a:r>
              <a:rPr lang="en-US" sz="10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West</a:t>
            </a:r>
          </a:p>
          <a:p>
            <a:pPr>
              <a:lnSpc>
                <a:spcPct val="150000"/>
              </a:lnSpc>
            </a:pPr>
            <a:endParaRPr lang="en-US" sz="8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pic>
        <p:nvPicPr>
          <p:cNvPr id="8" name="Picture 2">
            <a:extLst>
              <a:ext uri="{FF2B5EF4-FFF2-40B4-BE49-F238E27FC236}">
                <a16:creationId xmlns:a16="http://schemas.microsoft.com/office/drawing/2014/main" id="{6BED42C4-96F7-417E-8CBD-79476BCDE43A}"/>
              </a:ext>
            </a:extLst>
          </p:cNvPr>
          <p:cNvPicPr>
            <a:picLocks noChangeAspect="1" noChangeArrowheads="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bwMode="auto">
          <a:xfrm>
            <a:off x="1272796" y="3594337"/>
            <a:ext cx="1897039" cy="254480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C4B0CD9-7DBC-47ED-AFF4-2CB0827D8208}"/>
              </a:ext>
            </a:extLst>
          </p:cNvPr>
          <p:cNvSpPr txBox="1"/>
          <p:nvPr/>
        </p:nvSpPr>
        <p:spPr>
          <a:xfrm>
            <a:off x="7139468" y="4882275"/>
            <a:ext cx="2000239" cy="230832"/>
          </a:xfrm>
          <a:prstGeom prst="rect">
            <a:avLst/>
          </a:prstGeom>
          <a:noFill/>
        </p:spPr>
        <p:txBody>
          <a:bodyPr wrap="square" rtlCol="0">
            <a:spAutoFit/>
          </a:bodyPr>
          <a:lstStyle/>
          <a:p>
            <a:r>
              <a:rPr lang="en-US" sz="9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SALES CHANNEL</a:t>
            </a:r>
          </a:p>
        </p:txBody>
      </p:sp>
      <p:sp>
        <p:nvSpPr>
          <p:cNvPr id="29" name="TextBox 28">
            <a:extLst>
              <a:ext uri="{FF2B5EF4-FFF2-40B4-BE49-F238E27FC236}">
                <a16:creationId xmlns:a16="http://schemas.microsoft.com/office/drawing/2014/main" id="{429B6031-5906-4BA3-A0F8-F19B2B33BA4C}"/>
              </a:ext>
            </a:extLst>
          </p:cNvPr>
          <p:cNvSpPr txBox="1"/>
          <p:nvPr/>
        </p:nvSpPr>
        <p:spPr>
          <a:xfrm>
            <a:off x="7048451" y="5113107"/>
            <a:ext cx="2417645" cy="760208"/>
          </a:xfrm>
          <a:prstGeom prst="rect">
            <a:avLst/>
          </a:prstGeom>
          <a:noFill/>
        </p:spPr>
        <p:txBody>
          <a:bodyPr wrap="square" rtlCol="0">
            <a:spAutoFit/>
          </a:bodyPr>
          <a:lstStyle/>
          <a:p>
            <a:pPr marL="171442" indent="-171442">
              <a:lnSpc>
                <a:spcPct val="150000"/>
              </a:lnSpc>
              <a:buFont typeface="Arial" panose="020B0604020202020204" pitchFamily="34" charset="0"/>
              <a:buChar char="•"/>
            </a:pPr>
            <a:r>
              <a:rPr lang="en-US" sz="10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Direct Company Sale</a:t>
            </a:r>
          </a:p>
          <a:p>
            <a:pPr marL="171442" indent="-171442">
              <a:lnSpc>
                <a:spcPct val="150000"/>
              </a:lnSpc>
              <a:buFont typeface="Arial" panose="020B0604020202020204" pitchFamily="34" charset="0"/>
              <a:buChar char="•"/>
            </a:pPr>
            <a:r>
              <a:rPr lang="en-US" sz="10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Direct Import</a:t>
            </a:r>
          </a:p>
          <a:p>
            <a:pPr marL="171442" indent="-171442">
              <a:lnSpc>
                <a:spcPct val="150000"/>
              </a:lnSpc>
              <a:buFont typeface="Arial" panose="020B0604020202020204" pitchFamily="34" charset="0"/>
              <a:buChar char="•"/>
            </a:pPr>
            <a:r>
              <a:rPr lang="en-US" sz="10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Distributors and traders.</a:t>
            </a:r>
          </a:p>
        </p:txBody>
      </p:sp>
      <p:sp>
        <p:nvSpPr>
          <p:cNvPr id="46" name="TextBox 45">
            <a:extLst>
              <a:ext uri="{FF2B5EF4-FFF2-40B4-BE49-F238E27FC236}">
                <a16:creationId xmlns:a16="http://schemas.microsoft.com/office/drawing/2014/main" id="{462FB1AB-1CD3-406E-B496-DF2C0A41564A}"/>
              </a:ext>
            </a:extLst>
          </p:cNvPr>
          <p:cNvSpPr txBox="1"/>
          <p:nvPr/>
        </p:nvSpPr>
        <p:spPr>
          <a:xfrm>
            <a:off x="4842943" y="3444450"/>
            <a:ext cx="1804937" cy="1386277"/>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0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Capacity by Company</a:t>
            </a:r>
          </a:p>
          <a:p>
            <a:pPr marL="171450" indent="-171450">
              <a:lnSpc>
                <a:spcPct val="150000"/>
              </a:lnSpc>
              <a:buFont typeface="Arial" panose="020B0604020202020204" pitchFamily="34" charset="0"/>
              <a:buChar char="•"/>
            </a:pPr>
            <a:r>
              <a:rPr lang="en-US" sz="10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Capacity by Location</a:t>
            </a:r>
          </a:p>
          <a:p>
            <a:pPr marL="171450" indent="-171450">
              <a:lnSpc>
                <a:spcPct val="150000"/>
              </a:lnSpc>
              <a:buFont typeface="Arial" panose="020B0604020202020204" pitchFamily="34" charset="0"/>
              <a:buChar char="•"/>
            </a:pPr>
            <a:r>
              <a:rPr lang="en-US" sz="10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Production by Company</a:t>
            </a:r>
          </a:p>
          <a:p>
            <a:pPr marL="171450" indent="-171450">
              <a:lnSpc>
                <a:spcPct val="150000"/>
              </a:lnSpc>
              <a:buFont typeface="Arial" panose="020B0604020202020204" pitchFamily="34" charset="0"/>
              <a:buChar char="•"/>
            </a:pPr>
            <a:r>
              <a:rPr lang="en-US" sz="10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Operating Rate</a:t>
            </a:r>
          </a:p>
          <a:p>
            <a:pPr marL="171450" indent="-171450">
              <a:lnSpc>
                <a:spcPct val="150000"/>
              </a:lnSpc>
              <a:buFont typeface="Arial" panose="020B0604020202020204" pitchFamily="34" charset="0"/>
              <a:buChar char="•"/>
            </a:pPr>
            <a:endParaRPr lang="en-US" sz="700"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47" name="TextBox 46">
            <a:extLst>
              <a:ext uri="{FF2B5EF4-FFF2-40B4-BE49-F238E27FC236}">
                <a16:creationId xmlns:a16="http://schemas.microsoft.com/office/drawing/2014/main" id="{5FE1B2DE-3C31-4B34-A21A-D0B695F5C96D}"/>
              </a:ext>
            </a:extLst>
          </p:cNvPr>
          <p:cNvSpPr txBox="1"/>
          <p:nvPr/>
        </p:nvSpPr>
        <p:spPr>
          <a:xfrm>
            <a:off x="4967302" y="3170451"/>
            <a:ext cx="1558818" cy="230832"/>
          </a:xfrm>
          <a:prstGeom prst="rect">
            <a:avLst/>
          </a:prstGeom>
          <a:noFill/>
        </p:spPr>
        <p:txBody>
          <a:bodyPr wrap="square" rtlCol="0">
            <a:spAutoFit/>
          </a:bodyPr>
          <a:lstStyle/>
          <a:p>
            <a:r>
              <a:rPr lang="en-US" sz="900" b="1" dirty="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rPr>
              <a:t>SUPPLY</a:t>
            </a:r>
          </a:p>
        </p:txBody>
      </p:sp>
    </p:spTree>
    <p:extLst>
      <p:ext uri="{BB962C8B-B14F-4D97-AF65-F5344CB8AC3E}">
        <p14:creationId xmlns:p14="http://schemas.microsoft.com/office/powerpoint/2010/main" val="12850616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78C2B36-A1EF-4308-97C1-B1AE1B5873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691043" cy="6858000"/>
          </a:xfrm>
          <a:prstGeom prst="rect">
            <a:avLst/>
          </a:prstGeom>
        </p:spPr>
      </p:pic>
      <p:pic>
        <p:nvPicPr>
          <p:cNvPr id="9" name="Picture 8">
            <a:extLst>
              <a:ext uri="{FF2B5EF4-FFF2-40B4-BE49-F238E27FC236}">
                <a16:creationId xmlns:a16="http://schemas.microsoft.com/office/drawing/2014/main" id="{87C4DC9F-D94E-4B61-A4E0-CED9457D3166}"/>
              </a:ext>
            </a:extLst>
          </p:cNvPr>
          <p:cNvPicPr>
            <a:picLocks noChangeAspect="1"/>
          </p:cNvPicPr>
          <p:nvPr/>
        </p:nvPicPr>
        <p:blipFill rotWithShape="1">
          <a:blip r:embed="rId3">
            <a:extLst>
              <a:ext uri="{28A0092B-C50C-407E-A947-70E740481C1C}">
                <a14:useLocalDpi xmlns:a14="http://schemas.microsoft.com/office/drawing/2010/main" val="0"/>
              </a:ext>
            </a:extLst>
          </a:blip>
          <a:srcRect t="23908" b="13235"/>
          <a:stretch/>
        </p:blipFill>
        <p:spPr>
          <a:xfrm>
            <a:off x="0" y="0"/>
            <a:ext cx="12192000" cy="6858000"/>
          </a:xfrm>
          <a:prstGeom prst="rect">
            <a:avLst/>
          </a:prstGeom>
        </p:spPr>
      </p:pic>
      <p:sp>
        <p:nvSpPr>
          <p:cNvPr id="10" name="Content Placeholder 2">
            <a:extLst>
              <a:ext uri="{FF2B5EF4-FFF2-40B4-BE49-F238E27FC236}">
                <a16:creationId xmlns:a16="http://schemas.microsoft.com/office/drawing/2014/main" id="{A5D8C5A4-B2AA-45BA-982E-2A8EE63F326C}"/>
              </a:ext>
            </a:extLst>
          </p:cNvPr>
          <p:cNvSpPr txBox="1">
            <a:spLocks/>
          </p:cNvSpPr>
          <p:nvPr/>
        </p:nvSpPr>
        <p:spPr>
          <a:xfrm>
            <a:off x="9140368" y="1643852"/>
            <a:ext cx="3483937" cy="2889115"/>
          </a:xfrm>
          <a:prstGeom prst="rect">
            <a:avLst/>
          </a:prstGeom>
        </p:spPr>
        <p:txBody>
          <a:bodyPr vert="horz" lIns="91440" tIns="45720" rIns="91440" bIns="45720" rtlCol="0" anchor="b">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indent="0" defTabSz="914354">
              <a:lnSpc>
                <a:spcPct val="100000"/>
              </a:lnSpc>
              <a:spcBef>
                <a:spcPct val="0"/>
              </a:spcBef>
              <a:buNone/>
            </a:pPr>
            <a:endParaRPr lang="en-US" sz="4200" b="1" spc="-136" dirty="0">
              <a:effectLst>
                <a:outerShdw blurRad="38100" dist="38100" dir="2700000" algn="tl">
                  <a:srgbClr val="000000">
                    <a:alpha val="43137"/>
                  </a:srgbClr>
                </a:outerShdw>
              </a:effectLst>
              <a:latin typeface="+mj-lt"/>
              <a:ea typeface="+mj-ea"/>
              <a:cs typeface="+mj-cs"/>
            </a:endParaRPr>
          </a:p>
        </p:txBody>
      </p:sp>
      <p:sp>
        <p:nvSpPr>
          <p:cNvPr id="11" name="Rectangle 10">
            <a:extLst>
              <a:ext uri="{FF2B5EF4-FFF2-40B4-BE49-F238E27FC236}">
                <a16:creationId xmlns:a16="http://schemas.microsoft.com/office/drawing/2014/main" id="{5837F0F3-3196-4022-9F23-820BE22E7927}"/>
              </a:ext>
            </a:extLst>
          </p:cNvPr>
          <p:cNvSpPr/>
          <p:nvPr/>
        </p:nvSpPr>
        <p:spPr>
          <a:xfrm>
            <a:off x="6686065" y="2611357"/>
            <a:ext cx="5048743" cy="1384995"/>
          </a:xfrm>
          <a:prstGeom prst="rect">
            <a:avLst/>
          </a:prstGeom>
          <a:noFill/>
        </p:spPr>
        <p:txBody>
          <a:bodyPr wrap="square">
            <a:spAutoFit/>
          </a:bodyPr>
          <a:lstStyle/>
          <a:p>
            <a:pPr lvl="0">
              <a:defRPr/>
            </a:pPr>
            <a:r>
              <a:rPr lang="en-US" sz="2800" b="1" dirty="0">
                <a:solidFill>
                  <a:schemeClr val="bg1"/>
                </a:solidFill>
                <a:effectLst>
                  <a:outerShdw blurRad="38100" dist="38100" dir="2700000" algn="tl">
                    <a:srgbClr val="000000">
                      <a:alpha val="43137"/>
                    </a:srgbClr>
                  </a:outerShdw>
                </a:effectLst>
                <a:latin typeface="Montserrat" panose="02000505000000020004" pitchFamily="2" charset="0"/>
                <a:ea typeface="Roboto" pitchFamily="2" charset="0"/>
                <a:cs typeface="Arial" panose="020B0604020202020204" pitchFamily="34" charset="0"/>
              </a:rPr>
              <a:t>Polypropylene Homopolymer CUSTOMER ANALYSIS</a:t>
            </a:r>
          </a:p>
        </p:txBody>
      </p:sp>
    </p:spTree>
    <p:extLst>
      <p:ext uri="{BB962C8B-B14F-4D97-AF65-F5344CB8AC3E}">
        <p14:creationId xmlns:p14="http://schemas.microsoft.com/office/powerpoint/2010/main" val="2350015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5E819A-6FFF-4C7E-A922-981CCAF56D2C}"/>
              </a:ext>
            </a:extLst>
          </p:cNvPr>
          <p:cNvSpPr>
            <a:spLocks noGrp="1"/>
          </p:cNvSpPr>
          <p:nvPr>
            <p:ph type="body" sz="quarter" idx="14"/>
          </p:nvPr>
        </p:nvSpPr>
        <p:spPr/>
        <p:txBody>
          <a:bodyPr>
            <a:normAutofit/>
          </a:bodyPr>
          <a:lstStyle/>
          <a:p>
            <a:r>
              <a:rPr lang="en-US" dirty="0">
                <a:solidFill>
                  <a:srgbClr val="0F4061"/>
                </a:solidFill>
              </a:rPr>
              <a:t>List of Customers in India</a:t>
            </a:r>
          </a:p>
        </p:txBody>
      </p:sp>
      <p:graphicFrame>
        <p:nvGraphicFramePr>
          <p:cNvPr id="5" name="Table 4">
            <a:extLst>
              <a:ext uri="{FF2B5EF4-FFF2-40B4-BE49-F238E27FC236}">
                <a16:creationId xmlns:a16="http://schemas.microsoft.com/office/drawing/2014/main" id="{66F011F4-2656-476A-A413-2D03509BCDAF}"/>
              </a:ext>
            </a:extLst>
          </p:cNvPr>
          <p:cNvGraphicFramePr>
            <a:graphicFrameLocks noGrp="1"/>
          </p:cNvGraphicFramePr>
          <p:nvPr>
            <p:extLst>
              <p:ext uri="{D42A27DB-BD31-4B8C-83A1-F6EECF244321}">
                <p14:modId xmlns:p14="http://schemas.microsoft.com/office/powerpoint/2010/main" val="3672627809"/>
              </p:ext>
            </p:extLst>
          </p:nvPr>
        </p:nvGraphicFramePr>
        <p:xfrm>
          <a:off x="0" y="813932"/>
          <a:ext cx="12191999" cy="5718823"/>
        </p:xfrm>
        <a:graphic>
          <a:graphicData uri="http://schemas.openxmlformats.org/drawingml/2006/table">
            <a:tbl>
              <a:tblPr>
                <a:tableStyleId>{5C22544A-7EE6-4342-B048-85BDC9FD1C3A}</a:tableStyleId>
              </a:tblPr>
              <a:tblGrid>
                <a:gridCol w="643501">
                  <a:extLst>
                    <a:ext uri="{9D8B030D-6E8A-4147-A177-3AD203B41FA5}">
                      <a16:colId xmlns:a16="http://schemas.microsoft.com/office/drawing/2014/main" val="834189307"/>
                    </a:ext>
                  </a:extLst>
                </a:gridCol>
                <a:gridCol w="3330501">
                  <a:extLst>
                    <a:ext uri="{9D8B030D-6E8A-4147-A177-3AD203B41FA5}">
                      <a16:colId xmlns:a16="http://schemas.microsoft.com/office/drawing/2014/main" val="4038550633"/>
                    </a:ext>
                  </a:extLst>
                </a:gridCol>
                <a:gridCol w="3251528">
                  <a:extLst>
                    <a:ext uri="{9D8B030D-6E8A-4147-A177-3AD203B41FA5}">
                      <a16:colId xmlns:a16="http://schemas.microsoft.com/office/drawing/2014/main" val="1200418842"/>
                    </a:ext>
                  </a:extLst>
                </a:gridCol>
                <a:gridCol w="3203931">
                  <a:extLst>
                    <a:ext uri="{9D8B030D-6E8A-4147-A177-3AD203B41FA5}">
                      <a16:colId xmlns:a16="http://schemas.microsoft.com/office/drawing/2014/main" val="2138762047"/>
                    </a:ext>
                  </a:extLst>
                </a:gridCol>
                <a:gridCol w="1762538">
                  <a:extLst>
                    <a:ext uri="{9D8B030D-6E8A-4147-A177-3AD203B41FA5}">
                      <a16:colId xmlns:a16="http://schemas.microsoft.com/office/drawing/2014/main" val="2830922802"/>
                    </a:ext>
                  </a:extLst>
                </a:gridCol>
              </a:tblGrid>
              <a:tr h="602408">
                <a:tc>
                  <a:txBody>
                    <a:bodyPr/>
                    <a:lstStyle/>
                    <a:p>
                      <a:pPr algn="ctr" fontAlgn="ctr"/>
                      <a:r>
                        <a:rPr lang="en-US" sz="1000" b="1" i="0" u="none" strike="noStrike" dirty="0" err="1">
                          <a:solidFill>
                            <a:schemeClr val="bg1"/>
                          </a:solidFill>
                          <a:effectLst/>
                          <a:latin typeface="Verdana" panose="020B0604030504040204" pitchFamily="34" charset="0"/>
                          <a:ea typeface="Verdana" panose="020B0604030504040204" pitchFamily="34" charset="0"/>
                          <a:cs typeface="Verdana" panose="020B0604030504040204" pitchFamily="34" charset="0"/>
                        </a:rPr>
                        <a:t>S.No</a:t>
                      </a: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a:t>
                      </a:r>
                    </a:p>
                  </a:txBody>
                  <a:tcPr marL="0" marR="0" marT="0" marB="0" anchor="ctr">
                    <a:solidFill>
                      <a:schemeClr val="tx2">
                        <a:lumMod val="75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Company Name</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tx2">
                        <a:lumMod val="75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Location</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tx2">
                        <a:lumMod val="75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End-Product Applications</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tx2">
                        <a:lumMod val="75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 Monthly Consumption  in FY 2021</a:t>
                      </a:r>
                    </a:p>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(Tonnes)</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tx2">
                        <a:lumMod val="75000"/>
                      </a:schemeClr>
                    </a:solidFill>
                  </a:tcPr>
                </a:tc>
                <a:extLst>
                  <a:ext uri="{0D108BD9-81ED-4DB2-BD59-A6C34878D82A}">
                    <a16:rowId xmlns:a16="http://schemas.microsoft.com/office/drawing/2014/main" val="3637699394"/>
                  </a:ext>
                </a:extLst>
              </a:tr>
              <a:tr h="215398">
                <a:tc>
                  <a:txBody>
                    <a:bodyPr/>
                    <a:lstStyle/>
                    <a:p>
                      <a:pPr algn="ctr" rtl="0" fontAlgn="t"/>
                      <a:r>
                        <a:rPr lang="en-IN" sz="1000" b="0" i="0" u="none" strike="noStrike">
                          <a:solidFill>
                            <a:srgbClr val="000000"/>
                          </a:solidFill>
                          <a:effectLst/>
                          <a:latin typeface="Verdana" panose="020B0604030504040204" pitchFamily="34" charset="0"/>
                        </a:rPr>
                        <a:t>1</a:t>
                      </a:r>
                    </a:p>
                  </a:txBody>
                  <a:tcPr marL="9525" marR="9525" marT="9525" marB="0" anchor="ctr"/>
                </a:tc>
                <a:tc>
                  <a:txBody>
                    <a:bodyPr/>
                    <a:lstStyle/>
                    <a:p>
                      <a:pPr algn="ctr" rtl="0" fontAlgn="t"/>
                      <a:r>
                        <a:rPr lang="en-IN" sz="1000" b="0" i="0" u="none" strike="noStrike">
                          <a:solidFill>
                            <a:srgbClr val="000000"/>
                          </a:solidFill>
                          <a:effectLst/>
                          <a:latin typeface="Verdana" panose="020B0604030504040204" pitchFamily="34" charset="0"/>
                        </a:rPr>
                        <a:t>Lanxess India Pvt. Ltd</a:t>
                      </a:r>
                    </a:p>
                  </a:txBody>
                  <a:tcPr marL="9525" marR="9525" marT="9525" marB="0" anchor="ctr"/>
                </a:tc>
                <a:tc>
                  <a:txBody>
                    <a:bodyPr/>
                    <a:lstStyle/>
                    <a:p>
                      <a:pPr algn="ctr" rtl="0" fontAlgn="t"/>
                      <a:r>
                        <a:rPr lang="en-IN" sz="1000" b="0" i="0" u="none" strike="noStrike">
                          <a:solidFill>
                            <a:srgbClr val="000000"/>
                          </a:solidFill>
                          <a:effectLst/>
                          <a:latin typeface="Verdana" panose="020B0604030504040204" pitchFamily="34" charset="0"/>
                        </a:rPr>
                        <a:t>Jhagadia, Gujarat</a:t>
                      </a:r>
                    </a:p>
                  </a:txBody>
                  <a:tcPr marL="9525" marR="9525" marT="9525" marB="0" anchor="ctr"/>
                </a:tc>
                <a:tc>
                  <a:txBody>
                    <a:bodyPr/>
                    <a:lstStyle/>
                    <a:p>
                      <a:pPr algn="ctr" rtl="0" fontAlgn="t"/>
                      <a:r>
                        <a:rPr lang="en-IN" sz="1000" b="0" i="0" u="none" strike="noStrike" dirty="0" err="1">
                          <a:solidFill>
                            <a:srgbClr val="000000"/>
                          </a:solidFill>
                          <a:effectLst/>
                          <a:latin typeface="Verdana" panose="020B0604030504040204" pitchFamily="34" charset="0"/>
                        </a:rPr>
                        <a:t>ChloroPolypropylene</a:t>
                      </a:r>
                      <a:r>
                        <a:rPr lang="en-IN" sz="1000" b="0" i="0" u="none" strike="noStrike" dirty="0">
                          <a:solidFill>
                            <a:srgbClr val="000000"/>
                          </a:solidFill>
                          <a:effectLst/>
                          <a:latin typeface="Verdana" panose="020B0604030504040204" pitchFamily="34" charset="0"/>
                        </a:rPr>
                        <a:t> Homopolymer</a:t>
                      </a:r>
                    </a:p>
                  </a:txBody>
                  <a:tcPr marL="9525" marR="9525" marT="9525" marB="0" anchor="ctr"/>
                </a:tc>
                <a:tc>
                  <a:txBody>
                    <a:bodyPr/>
                    <a:lstStyle/>
                    <a:p>
                      <a:pPr algn="ctr" rtl="0" fontAlgn="t"/>
                      <a:r>
                        <a:rPr lang="en-IN" sz="1000" b="0" i="0" u="none" strike="noStrike">
                          <a:solidFill>
                            <a:srgbClr val="000000"/>
                          </a:solidFill>
                          <a:effectLst/>
                          <a:latin typeface="Verdana" panose="020B0604030504040204" pitchFamily="34" charset="0"/>
                        </a:rPr>
                        <a:t>8500</a:t>
                      </a:r>
                    </a:p>
                  </a:txBody>
                  <a:tcPr marL="9525" marR="9525" marT="9525" marB="0" anchor="ctr"/>
                </a:tc>
                <a:extLst>
                  <a:ext uri="{0D108BD9-81ED-4DB2-BD59-A6C34878D82A}">
                    <a16:rowId xmlns:a16="http://schemas.microsoft.com/office/drawing/2014/main" val="4026590733"/>
                  </a:ext>
                </a:extLst>
              </a:tr>
              <a:tr h="301640">
                <a:tc>
                  <a:txBody>
                    <a:bodyPr/>
                    <a:lstStyle/>
                    <a:p>
                      <a:pPr algn="ctr" rtl="0" fontAlgn="ctr"/>
                      <a:r>
                        <a:rPr lang="en-IN" sz="1000" b="0" i="0" u="none" strike="noStrike">
                          <a:solidFill>
                            <a:srgbClr val="000000"/>
                          </a:solidFill>
                          <a:effectLst/>
                          <a:latin typeface="Verdana" panose="020B0604030504040204" pitchFamily="34" charset="0"/>
                        </a:rPr>
                        <a:t>2</a:t>
                      </a:r>
                    </a:p>
                  </a:txBody>
                  <a:tcPr marL="9525" marR="9525" marT="9525" marB="0" anchor="ctr"/>
                </a:tc>
                <a:tc>
                  <a:txBody>
                    <a:bodyPr/>
                    <a:lstStyle/>
                    <a:p>
                      <a:pPr algn="ctr" rtl="0" fontAlgn="ctr"/>
                      <a:r>
                        <a:rPr lang="en-IN" sz="1000" b="0" i="0" u="none" strike="noStrike">
                          <a:solidFill>
                            <a:srgbClr val="000000"/>
                          </a:solidFill>
                          <a:effectLst/>
                          <a:latin typeface="Verdana" panose="020B0604030504040204" pitchFamily="34" charset="0"/>
                        </a:rPr>
                        <a:t>Gujarat Narmada Valley Fertilizers &amp; Chemicals Ltd</a:t>
                      </a:r>
                    </a:p>
                  </a:txBody>
                  <a:tcPr marL="9525" marR="9525" marT="9525" marB="0" anchor="ctr"/>
                </a:tc>
                <a:tc>
                  <a:txBody>
                    <a:bodyPr/>
                    <a:lstStyle/>
                    <a:p>
                      <a:pPr algn="ctr" rtl="0" fontAlgn="ctr"/>
                      <a:r>
                        <a:rPr lang="en-IN" sz="1000" b="0" i="0" u="none" strike="noStrike">
                          <a:solidFill>
                            <a:srgbClr val="000000"/>
                          </a:solidFill>
                          <a:effectLst/>
                          <a:latin typeface="Verdana" panose="020B0604030504040204" pitchFamily="34" charset="0"/>
                        </a:rPr>
                        <a:t>Bharuch, Gujarat</a:t>
                      </a:r>
                    </a:p>
                  </a:txBody>
                  <a:tcPr marL="9525" marR="9525" marT="9525" marB="0" anchor="ctr"/>
                </a:tc>
                <a:tc>
                  <a:txBody>
                    <a:bodyPr/>
                    <a:lstStyle/>
                    <a:p>
                      <a:pPr algn="ctr" rtl="0" fontAlgn="t"/>
                      <a:r>
                        <a:rPr lang="en-IN" sz="1000" b="0" i="0" u="none" strike="noStrike" dirty="0">
                          <a:solidFill>
                            <a:srgbClr val="000000"/>
                          </a:solidFill>
                          <a:effectLst/>
                          <a:latin typeface="Verdana" panose="020B0604030504040204" pitchFamily="34" charset="0"/>
                        </a:rPr>
                        <a:t>Polypropylene Homopolymer di-</a:t>
                      </a:r>
                      <a:r>
                        <a:rPr lang="en-IN" sz="1000" b="0" i="0" u="none" strike="noStrike" dirty="0" err="1">
                          <a:solidFill>
                            <a:srgbClr val="000000"/>
                          </a:solidFill>
                          <a:effectLst/>
                          <a:latin typeface="Verdana" panose="020B0604030504040204" pitchFamily="34" charset="0"/>
                        </a:rPr>
                        <a:t>isocynate</a:t>
                      </a:r>
                      <a:r>
                        <a:rPr lang="en-IN" sz="1000" b="0" i="0" u="none" strike="noStrike" dirty="0">
                          <a:solidFill>
                            <a:srgbClr val="000000"/>
                          </a:solidFill>
                          <a:effectLst/>
                          <a:latin typeface="Verdana" panose="020B0604030504040204" pitchFamily="34" charset="0"/>
                        </a:rPr>
                        <a:t> (TDI) &amp; Derivatives</a:t>
                      </a:r>
                    </a:p>
                  </a:txBody>
                  <a:tcPr marL="9525" marR="9525" marT="9525" marB="0" anchor="ctr"/>
                </a:tc>
                <a:tc>
                  <a:txBody>
                    <a:bodyPr/>
                    <a:lstStyle/>
                    <a:p>
                      <a:pPr algn="ctr" rtl="0" fontAlgn="t"/>
                      <a:r>
                        <a:rPr lang="en-IN" sz="1000" b="0" i="0" u="none" strike="noStrike">
                          <a:solidFill>
                            <a:srgbClr val="000000"/>
                          </a:solidFill>
                          <a:effectLst/>
                          <a:latin typeface="Verdana" panose="020B0604030504040204" pitchFamily="34" charset="0"/>
                        </a:rPr>
                        <a:t>5000</a:t>
                      </a:r>
                    </a:p>
                  </a:txBody>
                  <a:tcPr marL="9525" marR="9525" marT="9525" marB="0" anchor="ctr"/>
                </a:tc>
                <a:extLst>
                  <a:ext uri="{0D108BD9-81ED-4DB2-BD59-A6C34878D82A}">
                    <a16:rowId xmlns:a16="http://schemas.microsoft.com/office/drawing/2014/main" val="125439802"/>
                  </a:ext>
                </a:extLst>
              </a:tr>
              <a:tr h="250100">
                <a:tc>
                  <a:txBody>
                    <a:bodyPr/>
                    <a:lstStyle/>
                    <a:p>
                      <a:pPr algn="ctr" rtl="0" fontAlgn="ctr"/>
                      <a:r>
                        <a:rPr lang="en-IN" sz="1000" b="0" i="0" u="none" strike="noStrike">
                          <a:solidFill>
                            <a:srgbClr val="000000"/>
                          </a:solidFill>
                          <a:effectLst/>
                          <a:latin typeface="Verdana" panose="020B0604030504040204" pitchFamily="34" charset="0"/>
                        </a:rPr>
                        <a:t>3</a:t>
                      </a:r>
                    </a:p>
                  </a:txBody>
                  <a:tcPr marL="9525" marR="9525" marT="9525" marB="0" anchor="ctr"/>
                </a:tc>
                <a:tc>
                  <a:txBody>
                    <a:bodyPr/>
                    <a:lstStyle/>
                    <a:p>
                      <a:pPr algn="ctr" rtl="0" fontAlgn="ctr"/>
                      <a:r>
                        <a:rPr lang="en-IN" sz="1000" b="0" i="0" u="none" strike="noStrike">
                          <a:solidFill>
                            <a:srgbClr val="000000"/>
                          </a:solidFill>
                          <a:effectLst/>
                          <a:latin typeface="Verdana" panose="020B0604030504040204" pitchFamily="34" charset="0"/>
                        </a:rPr>
                        <a:t>KLJ Resources Limited</a:t>
                      </a:r>
                    </a:p>
                  </a:txBody>
                  <a:tcPr marL="9525" marR="9525" marT="9525" marB="0" anchor="ctr"/>
                </a:tc>
                <a:tc>
                  <a:txBody>
                    <a:bodyPr/>
                    <a:lstStyle/>
                    <a:p>
                      <a:pPr algn="ctr" rtl="0" fontAlgn="ctr"/>
                      <a:r>
                        <a:rPr lang="en-IN" sz="1000" b="0" i="0" u="none" strike="noStrike">
                          <a:solidFill>
                            <a:srgbClr val="000000"/>
                          </a:solidFill>
                          <a:effectLst/>
                          <a:latin typeface="Verdana" panose="020B0604030504040204" pitchFamily="34" charset="0"/>
                        </a:rPr>
                        <a:t> Silvassa &amp; Bharuch, Gujarat</a:t>
                      </a:r>
                    </a:p>
                  </a:txBody>
                  <a:tcPr marL="9525" marR="9525" marT="9525" marB="0" anchor="ctr"/>
                </a:tc>
                <a:tc>
                  <a:txBody>
                    <a:bodyPr/>
                    <a:lstStyle/>
                    <a:p>
                      <a:pPr algn="ctr" rtl="0" fontAlgn="t"/>
                      <a:r>
                        <a:rPr lang="en-IN" sz="1000" b="0" i="0" u="none" strike="noStrike">
                          <a:solidFill>
                            <a:srgbClr val="000000"/>
                          </a:solidFill>
                          <a:effectLst/>
                          <a:latin typeface="Verdana" panose="020B0604030504040204" pitchFamily="34" charset="0"/>
                        </a:rPr>
                        <a:t>Plasticizer and polymers Compound.</a:t>
                      </a:r>
                    </a:p>
                  </a:txBody>
                  <a:tcPr marL="9525" marR="9525" marT="9525" marB="0" anchor="ctr"/>
                </a:tc>
                <a:tc>
                  <a:txBody>
                    <a:bodyPr/>
                    <a:lstStyle/>
                    <a:p>
                      <a:pPr algn="ctr" rtl="0" fontAlgn="t"/>
                      <a:r>
                        <a:rPr lang="en-IN" sz="1000" b="0" i="0" u="none" strike="noStrike">
                          <a:solidFill>
                            <a:srgbClr val="000000"/>
                          </a:solidFill>
                          <a:effectLst/>
                          <a:latin typeface="Verdana" panose="020B0604030504040204" pitchFamily="34" charset="0"/>
                        </a:rPr>
                        <a:t>2500</a:t>
                      </a:r>
                    </a:p>
                  </a:txBody>
                  <a:tcPr marL="9525" marR="9525" marT="9525" marB="0" anchor="ctr"/>
                </a:tc>
                <a:extLst>
                  <a:ext uri="{0D108BD9-81ED-4DB2-BD59-A6C34878D82A}">
                    <a16:rowId xmlns:a16="http://schemas.microsoft.com/office/drawing/2014/main" val="501651226"/>
                  </a:ext>
                </a:extLst>
              </a:tr>
              <a:tr h="296304">
                <a:tc>
                  <a:txBody>
                    <a:bodyPr/>
                    <a:lstStyle/>
                    <a:p>
                      <a:pPr algn="ctr" rtl="0" fontAlgn="ctr"/>
                      <a:r>
                        <a:rPr lang="en-IN" sz="1000" b="0" i="0" u="none" strike="noStrike">
                          <a:solidFill>
                            <a:srgbClr val="000000"/>
                          </a:solidFill>
                          <a:effectLst/>
                          <a:latin typeface="Verdana" panose="020B0604030504040204" pitchFamily="34" charset="0"/>
                        </a:rPr>
                        <a:t>4</a:t>
                      </a:r>
                    </a:p>
                  </a:txBody>
                  <a:tcPr marL="9525" marR="9525" marT="9525" marB="0" anchor="ctr"/>
                </a:tc>
                <a:tc>
                  <a:txBody>
                    <a:bodyPr/>
                    <a:lstStyle/>
                    <a:p>
                      <a:pPr algn="ctr" rtl="0" fontAlgn="t"/>
                      <a:r>
                        <a:rPr lang="en-IN" sz="1000" b="0" i="0" u="none" strike="noStrike">
                          <a:solidFill>
                            <a:srgbClr val="000000"/>
                          </a:solidFill>
                          <a:effectLst/>
                          <a:latin typeface="Verdana" panose="020B0604030504040204" pitchFamily="34" charset="0"/>
                        </a:rPr>
                        <a:t>Atul Ltd</a:t>
                      </a:r>
                    </a:p>
                  </a:txBody>
                  <a:tcPr marL="9525" marR="9525" marT="9525" marB="0" anchor="ctr"/>
                </a:tc>
                <a:tc>
                  <a:txBody>
                    <a:bodyPr/>
                    <a:lstStyle/>
                    <a:p>
                      <a:pPr algn="ctr" rtl="0" fontAlgn="t"/>
                      <a:r>
                        <a:rPr lang="en-IN" sz="1000" b="0" i="0" u="none" strike="noStrike">
                          <a:solidFill>
                            <a:srgbClr val="000000"/>
                          </a:solidFill>
                          <a:effectLst/>
                          <a:latin typeface="Verdana" panose="020B0604030504040204" pitchFamily="34" charset="0"/>
                        </a:rPr>
                        <a:t>Gujarat</a:t>
                      </a:r>
                    </a:p>
                  </a:txBody>
                  <a:tcPr marL="9525" marR="9525" marT="9525" marB="0" anchor="ctr"/>
                </a:tc>
                <a:tc>
                  <a:txBody>
                    <a:bodyPr/>
                    <a:lstStyle/>
                    <a:p>
                      <a:pPr algn="ctr" rtl="0" fontAlgn="t"/>
                      <a:r>
                        <a:rPr lang="en-IN" sz="1000" b="0" i="0" u="none" strike="noStrike">
                          <a:solidFill>
                            <a:srgbClr val="000000"/>
                          </a:solidFill>
                          <a:effectLst/>
                          <a:latin typeface="Verdana" panose="020B0604030504040204" pitchFamily="34" charset="0"/>
                        </a:rPr>
                        <a:t>Specialty Chemicals, Resins</a:t>
                      </a:r>
                    </a:p>
                  </a:txBody>
                  <a:tcPr marL="9525" marR="9525" marT="9525" marB="0" anchor="ctr"/>
                </a:tc>
                <a:tc>
                  <a:txBody>
                    <a:bodyPr/>
                    <a:lstStyle/>
                    <a:p>
                      <a:pPr algn="ctr" rtl="0" fontAlgn="t"/>
                      <a:r>
                        <a:rPr lang="en-IN" sz="1000" b="0" i="0" u="none" strike="noStrike">
                          <a:solidFill>
                            <a:srgbClr val="000000"/>
                          </a:solidFill>
                          <a:effectLst/>
                          <a:latin typeface="Verdana" panose="020B0604030504040204" pitchFamily="34" charset="0"/>
                        </a:rPr>
                        <a:t>2500</a:t>
                      </a:r>
                    </a:p>
                  </a:txBody>
                  <a:tcPr marL="9525" marR="9525" marT="9525" marB="0" anchor="ctr"/>
                </a:tc>
                <a:extLst>
                  <a:ext uri="{0D108BD9-81ED-4DB2-BD59-A6C34878D82A}">
                    <a16:rowId xmlns:a16="http://schemas.microsoft.com/office/drawing/2014/main" val="2790042823"/>
                  </a:ext>
                </a:extLst>
              </a:tr>
              <a:tr h="286087">
                <a:tc>
                  <a:txBody>
                    <a:bodyPr/>
                    <a:lstStyle/>
                    <a:p>
                      <a:pPr algn="ctr" rtl="0" fontAlgn="ctr"/>
                      <a:r>
                        <a:rPr lang="en-IN" sz="1000" b="0" i="0" u="none" strike="noStrike">
                          <a:solidFill>
                            <a:srgbClr val="000000"/>
                          </a:solidFill>
                          <a:effectLst/>
                          <a:latin typeface="Verdana" panose="020B0604030504040204" pitchFamily="34" charset="0"/>
                        </a:rPr>
                        <a:t>5</a:t>
                      </a:r>
                    </a:p>
                  </a:txBody>
                  <a:tcPr marL="9525" marR="9525" marT="9525" marB="0" anchor="ctr"/>
                </a:tc>
                <a:tc>
                  <a:txBody>
                    <a:bodyPr/>
                    <a:lstStyle/>
                    <a:p>
                      <a:pPr algn="ctr" rtl="0" fontAlgn="ctr"/>
                      <a:r>
                        <a:rPr lang="en-IN" sz="1000" b="0" i="0" u="none" strike="noStrike">
                          <a:solidFill>
                            <a:srgbClr val="000000"/>
                          </a:solidFill>
                          <a:effectLst/>
                          <a:latin typeface="Verdana" panose="020B0604030504040204" pitchFamily="34" charset="0"/>
                        </a:rPr>
                        <a:t>Gujarat Alkalies &amp; Chemicals Limited</a:t>
                      </a:r>
                    </a:p>
                  </a:txBody>
                  <a:tcPr marL="9525" marR="9525" marT="9525" marB="0" anchor="ctr"/>
                </a:tc>
                <a:tc>
                  <a:txBody>
                    <a:bodyPr/>
                    <a:lstStyle/>
                    <a:p>
                      <a:pPr algn="ctr" rtl="0" fontAlgn="ctr"/>
                      <a:r>
                        <a:rPr lang="en-IN" sz="1000" b="0" i="0" u="none" strike="noStrike">
                          <a:solidFill>
                            <a:srgbClr val="000000"/>
                          </a:solidFill>
                          <a:effectLst/>
                          <a:latin typeface="Verdana" panose="020B0604030504040204" pitchFamily="34" charset="0"/>
                        </a:rPr>
                        <a:t>Dahej, Gujarat</a:t>
                      </a:r>
                    </a:p>
                  </a:txBody>
                  <a:tcPr marL="9525" marR="9525" marT="9525" marB="0" anchor="ctr"/>
                </a:tc>
                <a:tc>
                  <a:txBody>
                    <a:bodyPr/>
                    <a:lstStyle/>
                    <a:p>
                      <a:pPr algn="ctr" rtl="0" fontAlgn="t"/>
                      <a:r>
                        <a:rPr lang="en-IN" sz="1000" b="0" i="0" u="none" strike="noStrike" dirty="0" err="1">
                          <a:solidFill>
                            <a:srgbClr val="000000"/>
                          </a:solidFill>
                          <a:effectLst/>
                          <a:latin typeface="Verdana" panose="020B0604030504040204" pitchFamily="34" charset="0"/>
                        </a:rPr>
                        <a:t>ChloroPolypropylene</a:t>
                      </a:r>
                      <a:r>
                        <a:rPr lang="en-IN" sz="1000" b="0" i="0" u="none" strike="noStrike" dirty="0">
                          <a:solidFill>
                            <a:srgbClr val="000000"/>
                          </a:solidFill>
                          <a:effectLst/>
                          <a:latin typeface="Verdana" panose="020B0604030504040204" pitchFamily="34" charset="0"/>
                        </a:rPr>
                        <a:t> Homopolymer</a:t>
                      </a:r>
                    </a:p>
                  </a:txBody>
                  <a:tcPr marL="9525" marR="9525" marT="9525" marB="0" anchor="ctr"/>
                </a:tc>
                <a:tc>
                  <a:txBody>
                    <a:bodyPr/>
                    <a:lstStyle/>
                    <a:p>
                      <a:pPr algn="ctr" rtl="0" fontAlgn="t"/>
                      <a:r>
                        <a:rPr lang="en-IN" sz="1000" b="0" i="0" u="none" strike="noStrike">
                          <a:solidFill>
                            <a:srgbClr val="000000"/>
                          </a:solidFill>
                          <a:effectLst/>
                          <a:latin typeface="Verdana" panose="020B0604030504040204" pitchFamily="34" charset="0"/>
                        </a:rPr>
                        <a:t>2300</a:t>
                      </a:r>
                    </a:p>
                  </a:txBody>
                  <a:tcPr marL="9525" marR="9525" marT="9525" marB="0" anchor="ctr"/>
                </a:tc>
                <a:extLst>
                  <a:ext uri="{0D108BD9-81ED-4DB2-BD59-A6C34878D82A}">
                    <a16:rowId xmlns:a16="http://schemas.microsoft.com/office/drawing/2014/main" val="1680555125"/>
                  </a:ext>
                </a:extLst>
              </a:tr>
              <a:tr h="316568">
                <a:tc>
                  <a:txBody>
                    <a:bodyPr/>
                    <a:lstStyle/>
                    <a:p>
                      <a:pPr algn="ctr" rtl="0" fontAlgn="ctr"/>
                      <a:r>
                        <a:rPr lang="en-IN" sz="1000" b="0" i="0" u="none" strike="noStrike">
                          <a:solidFill>
                            <a:srgbClr val="000000"/>
                          </a:solidFill>
                          <a:effectLst/>
                          <a:latin typeface="Verdana" panose="020B0604030504040204" pitchFamily="34" charset="0"/>
                        </a:rPr>
                        <a:t>6</a:t>
                      </a:r>
                    </a:p>
                  </a:txBody>
                  <a:tcPr marL="9525" marR="9525" marT="9525" marB="0" anchor="ctr"/>
                </a:tc>
                <a:tc>
                  <a:txBody>
                    <a:bodyPr/>
                    <a:lstStyle/>
                    <a:p>
                      <a:pPr algn="ctr" rtl="0" fontAlgn="ctr"/>
                      <a:r>
                        <a:rPr lang="en-IN" sz="1000" b="0" i="0" u="none" strike="noStrike">
                          <a:solidFill>
                            <a:srgbClr val="000000"/>
                          </a:solidFill>
                          <a:effectLst/>
                          <a:latin typeface="Verdana" panose="020B0604030504040204" pitchFamily="34" charset="0"/>
                        </a:rPr>
                        <a:t>Divis Laboratories Ltd</a:t>
                      </a:r>
                    </a:p>
                  </a:txBody>
                  <a:tcPr marL="9525" marR="9525" marT="9525" marB="0" anchor="ctr"/>
                </a:tc>
                <a:tc>
                  <a:txBody>
                    <a:bodyPr/>
                    <a:lstStyle/>
                    <a:p>
                      <a:pPr algn="ctr" rtl="0" fontAlgn="ctr"/>
                      <a:r>
                        <a:rPr lang="en-IN" sz="1000" b="0" i="0" u="none" strike="noStrike">
                          <a:solidFill>
                            <a:srgbClr val="000000"/>
                          </a:solidFill>
                          <a:effectLst/>
                          <a:latin typeface="Verdana" panose="020B0604030504040204" pitchFamily="34" charset="0"/>
                        </a:rPr>
                        <a:t>Visakhapatnam, Andhra Pradesh </a:t>
                      </a:r>
                    </a:p>
                  </a:txBody>
                  <a:tcPr marL="9525" marR="9525" marT="9525" marB="0" anchor="ctr"/>
                </a:tc>
                <a:tc>
                  <a:txBody>
                    <a:bodyPr/>
                    <a:lstStyle/>
                    <a:p>
                      <a:pPr algn="ctr" rtl="0" fontAlgn="t"/>
                      <a:r>
                        <a:rPr lang="en-IN" sz="1000" b="0" i="0" u="none" strike="noStrike">
                          <a:solidFill>
                            <a:srgbClr val="000000"/>
                          </a:solidFill>
                          <a:effectLst/>
                          <a:latin typeface="Verdana" panose="020B0604030504040204" pitchFamily="34" charset="0"/>
                        </a:rPr>
                        <a:t>Active Pharmaceutical Ingredients (API)</a:t>
                      </a:r>
                    </a:p>
                  </a:txBody>
                  <a:tcPr marL="9525" marR="9525" marT="9525" marB="0" anchor="ctr"/>
                </a:tc>
                <a:tc>
                  <a:txBody>
                    <a:bodyPr/>
                    <a:lstStyle/>
                    <a:p>
                      <a:pPr algn="ctr" rtl="0" fontAlgn="t"/>
                      <a:r>
                        <a:rPr lang="en-IN" sz="1000" b="0" i="0" u="none" strike="noStrike">
                          <a:solidFill>
                            <a:srgbClr val="000000"/>
                          </a:solidFill>
                          <a:effectLst/>
                          <a:latin typeface="Verdana" panose="020B0604030504040204" pitchFamily="34" charset="0"/>
                        </a:rPr>
                        <a:t>2100</a:t>
                      </a:r>
                    </a:p>
                  </a:txBody>
                  <a:tcPr marL="9525" marR="9525" marT="9525" marB="0" anchor="ctr"/>
                </a:tc>
                <a:extLst>
                  <a:ext uri="{0D108BD9-81ED-4DB2-BD59-A6C34878D82A}">
                    <a16:rowId xmlns:a16="http://schemas.microsoft.com/office/drawing/2014/main" val="516157368"/>
                  </a:ext>
                </a:extLst>
              </a:tr>
              <a:tr h="231058">
                <a:tc>
                  <a:txBody>
                    <a:bodyPr/>
                    <a:lstStyle/>
                    <a:p>
                      <a:pPr algn="ctr" rtl="0" fontAlgn="ctr"/>
                      <a:r>
                        <a:rPr lang="en-IN" sz="1000" b="0" i="0" u="none" strike="noStrike">
                          <a:solidFill>
                            <a:srgbClr val="000000"/>
                          </a:solidFill>
                          <a:effectLst/>
                          <a:latin typeface="Verdana" panose="020B0604030504040204" pitchFamily="34" charset="0"/>
                        </a:rPr>
                        <a:t>7</a:t>
                      </a:r>
                    </a:p>
                  </a:txBody>
                  <a:tcPr marL="9525" marR="9525" marT="9525" marB="0" anchor="ctr"/>
                </a:tc>
                <a:tc>
                  <a:txBody>
                    <a:bodyPr/>
                    <a:lstStyle/>
                    <a:p>
                      <a:pPr algn="ctr" rtl="0" fontAlgn="ctr"/>
                      <a:r>
                        <a:rPr lang="en-IN" sz="1000" b="0" i="0" u="none" strike="noStrike">
                          <a:solidFill>
                            <a:srgbClr val="000000"/>
                          </a:solidFill>
                          <a:effectLst/>
                          <a:latin typeface="Verdana" panose="020B0604030504040204" pitchFamily="34" charset="0"/>
                        </a:rPr>
                        <a:t>DCM Shriram Industries limited.</a:t>
                      </a:r>
                    </a:p>
                  </a:txBody>
                  <a:tcPr marL="9525" marR="9525" marT="9525" marB="0" anchor="ctr"/>
                </a:tc>
                <a:tc>
                  <a:txBody>
                    <a:bodyPr/>
                    <a:lstStyle/>
                    <a:p>
                      <a:pPr algn="ctr" rtl="0" fontAlgn="ctr"/>
                      <a:r>
                        <a:rPr lang="en-IN" sz="1000" b="0" i="0" u="none" strike="noStrike">
                          <a:solidFill>
                            <a:srgbClr val="000000"/>
                          </a:solidFill>
                          <a:effectLst/>
                          <a:latin typeface="Verdana" panose="020B0604030504040204" pitchFamily="34" charset="0"/>
                        </a:rPr>
                        <a:t>Kota, Rajasthan</a:t>
                      </a:r>
                    </a:p>
                  </a:txBody>
                  <a:tcPr marL="9525" marR="9525" marT="9525" marB="0" anchor="ctr"/>
                </a:tc>
                <a:tc>
                  <a:txBody>
                    <a:bodyPr/>
                    <a:lstStyle/>
                    <a:p>
                      <a:pPr algn="ctr" rtl="0" fontAlgn="t"/>
                      <a:r>
                        <a:rPr lang="en-IN" sz="1000" b="0" i="0" u="none" strike="noStrike">
                          <a:solidFill>
                            <a:srgbClr val="000000"/>
                          </a:solidFill>
                          <a:effectLst/>
                          <a:latin typeface="Verdana" panose="020B0604030504040204" pitchFamily="34" charset="0"/>
                        </a:rPr>
                        <a:t>Fertilizer &amp; Chemical Manufacturing</a:t>
                      </a:r>
                    </a:p>
                  </a:txBody>
                  <a:tcPr marL="9525" marR="9525" marT="9525" marB="0" anchor="ctr"/>
                </a:tc>
                <a:tc>
                  <a:txBody>
                    <a:bodyPr/>
                    <a:lstStyle/>
                    <a:p>
                      <a:pPr algn="ctr" rtl="0" fontAlgn="t"/>
                      <a:r>
                        <a:rPr lang="en-IN" sz="1000" b="0" i="0" u="none" strike="noStrike">
                          <a:solidFill>
                            <a:srgbClr val="000000"/>
                          </a:solidFill>
                          <a:effectLst/>
                          <a:latin typeface="Verdana" panose="020B0604030504040204" pitchFamily="34" charset="0"/>
                        </a:rPr>
                        <a:t>1700</a:t>
                      </a:r>
                    </a:p>
                  </a:txBody>
                  <a:tcPr marL="9525" marR="9525" marT="9525" marB="0" anchor="ctr"/>
                </a:tc>
                <a:extLst>
                  <a:ext uri="{0D108BD9-81ED-4DB2-BD59-A6C34878D82A}">
                    <a16:rowId xmlns:a16="http://schemas.microsoft.com/office/drawing/2014/main" val="4237564474"/>
                  </a:ext>
                </a:extLst>
              </a:tr>
              <a:tr h="240880">
                <a:tc>
                  <a:txBody>
                    <a:bodyPr/>
                    <a:lstStyle/>
                    <a:p>
                      <a:pPr algn="ctr" rtl="0" fontAlgn="ctr"/>
                      <a:r>
                        <a:rPr lang="en-IN" sz="1000" b="0" i="0" u="none" strike="noStrike">
                          <a:solidFill>
                            <a:srgbClr val="000000"/>
                          </a:solidFill>
                          <a:effectLst/>
                          <a:latin typeface="Verdana" panose="020B0604030504040204" pitchFamily="34" charset="0"/>
                        </a:rPr>
                        <a:t>8</a:t>
                      </a:r>
                    </a:p>
                  </a:txBody>
                  <a:tcPr marL="9525" marR="9525" marT="9525" marB="0" anchor="ctr"/>
                </a:tc>
                <a:tc>
                  <a:txBody>
                    <a:bodyPr/>
                    <a:lstStyle/>
                    <a:p>
                      <a:pPr algn="ctr" rtl="0" fontAlgn="ctr"/>
                      <a:r>
                        <a:rPr lang="en-IN" sz="1000" b="0" i="0" u="none" strike="noStrike">
                          <a:solidFill>
                            <a:srgbClr val="000000"/>
                          </a:solidFill>
                          <a:effectLst/>
                          <a:latin typeface="Verdana" panose="020B0604030504040204" pitchFamily="34" charset="0"/>
                        </a:rPr>
                        <a:t>Aarti Industries limited</a:t>
                      </a:r>
                    </a:p>
                  </a:txBody>
                  <a:tcPr marL="9525" marR="9525" marT="9525" marB="0" anchor="ctr"/>
                </a:tc>
                <a:tc>
                  <a:txBody>
                    <a:bodyPr/>
                    <a:lstStyle/>
                    <a:p>
                      <a:pPr algn="ctr" rtl="0" fontAlgn="ctr"/>
                      <a:r>
                        <a:rPr lang="en-IN" sz="1000" b="0" i="0" u="none" strike="noStrike">
                          <a:solidFill>
                            <a:srgbClr val="000000"/>
                          </a:solidFill>
                          <a:effectLst/>
                          <a:latin typeface="Verdana" panose="020B0604030504040204" pitchFamily="34" charset="0"/>
                        </a:rPr>
                        <a:t> Mumbai, Maharashtra</a:t>
                      </a:r>
                    </a:p>
                  </a:txBody>
                  <a:tcPr marL="9525" marR="9525" marT="9525" marB="0" anchor="ctr"/>
                </a:tc>
                <a:tc>
                  <a:txBody>
                    <a:bodyPr/>
                    <a:lstStyle/>
                    <a:p>
                      <a:pPr algn="ctr" rtl="0" fontAlgn="t"/>
                      <a:r>
                        <a:rPr lang="en-IN" sz="1000" b="0" i="0" u="none" strike="noStrike" dirty="0">
                          <a:solidFill>
                            <a:srgbClr val="000000"/>
                          </a:solidFill>
                          <a:effectLst/>
                          <a:latin typeface="Verdana" panose="020B0604030504040204" pitchFamily="34" charset="0"/>
                        </a:rPr>
                        <a:t> Nitro Polypropylene Homopolymer</a:t>
                      </a:r>
                    </a:p>
                  </a:txBody>
                  <a:tcPr marL="9525" marR="9525" marT="9525" marB="0" anchor="ctr"/>
                </a:tc>
                <a:tc>
                  <a:txBody>
                    <a:bodyPr/>
                    <a:lstStyle/>
                    <a:p>
                      <a:pPr algn="ctr" rtl="0" fontAlgn="t"/>
                      <a:r>
                        <a:rPr lang="en-IN" sz="1000" b="0" i="0" u="none" strike="noStrike">
                          <a:solidFill>
                            <a:srgbClr val="000000"/>
                          </a:solidFill>
                          <a:effectLst/>
                          <a:latin typeface="Verdana" panose="020B0604030504040204" pitchFamily="34" charset="0"/>
                        </a:rPr>
                        <a:t>1500</a:t>
                      </a:r>
                    </a:p>
                  </a:txBody>
                  <a:tcPr marL="9525" marR="9525" marT="9525" marB="0" anchor="ctr"/>
                </a:tc>
                <a:extLst>
                  <a:ext uri="{0D108BD9-81ED-4DB2-BD59-A6C34878D82A}">
                    <a16:rowId xmlns:a16="http://schemas.microsoft.com/office/drawing/2014/main" val="1657352044"/>
                  </a:ext>
                </a:extLst>
              </a:tr>
              <a:tr h="305555">
                <a:tc>
                  <a:txBody>
                    <a:bodyPr/>
                    <a:lstStyle/>
                    <a:p>
                      <a:pPr algn="ctr" rtl="0" fontAlgn="ctr"/>
                      <a:r>
                        <a:rPr lang="en-IN" sz="1000" b="0" i="0" u="none" strike="noStrike">
                          <a:solidFill>
                            <a:srgbClr val="000000"/>
                          </a:solidFill>
                          <a:effectLst/>
                          <a:latin typeface="Verdana" panose="020B0604030504040204" pitchFamily="34" charset="0"/>
                        </a:rPr>
                        <a:t>9</a:t>
                      </a:r>
                    </a:p>
                  </a:txBody>
                  <a:tcPr marL="9525" marR="9525" marT="9525" marB="0" anchor="ctr"/>
                </a:tc>
                <a:tc>
                  <a:txBody>
                    <a:bodyPr/>
                    <a:lstStyle/>
                    <a:p>
                      <a:pPr algn="ctr" rtl="0" fontAlgn="ctr"/>
                      <a:r>
                        <a:rPr lang="en-IN" sz="1000" b="0" i="0" u="none" strike="noStrike">
                          <a:solidFill>
                            <a:srgbClr val="000000"/>
                          </a:solidFill>
                          <a:effectLst/>
                          <a:latin typeface="Verdana" panose="020B0604030504040204" pitchFamily="34" charset="0"/>
                        </a:rPr>
                        <a:t>IOL Chemicals and Pharmaceuticals Ltd</a:t>
                      </a:r>
                    </a:p>
                  </a:txBody>
                  <a:tcPr marL="9525" marR="9525" marT="9525" marB="0" anchor="ctr"/>
                </a:tc>
                <a:tc>
                  <a:txBody>
                    <a:bodyPr/>
                    <a:lstStyle/>
                    <a:p>
                      <a:pPr algn="ctr" rtl="0" fontAlgn="ctr"/>
                      <a:r>
                        <a:rPr lang="en-IN" sz="1000" b="0" i="0" u="none" strike="noStrike">
                          <a:solidFill>
                            <a:srgbClr val="000000"/>
                          </a:solidFill>
                          <a:effectLst/>
                          <a:latin typeface="Verdana" panose="020B0604030504040204" pitchFamily="34" charset="0"/>
                        </a:rPr>
                        <a:t>Ludhiana, Punjab</a:t>
                      </a:r>
                    </a:p>
                  </a:txBody>
                  <a:tcPr marL="9525" marR="9525" marT="9525" marB="0" anchor="ctr"/>
                </a:tc>
                <a:tc>
                  <a:txBody>
                    <a:bodyPr/>
                    <a:lstStyle/>
                    <a:p>
                      <a:pPr algn="ctr" rtl="0" fontAlgn="t"/>
                      <a:r>
                        <a:rPr lang="en-IN" sz="1000" b="0" i="0" u="none" strike="noStrike">
                          <a:solidFill>
                            <a:srgbClr val="000000"/>
                          </a:solidFill>
                          <a:effectLst/>
                          <a:latin typeface="Verdana" panose="020B0604030504040204" pitchFamily="34" charset="0"/>
                        </a:rPr>
                        <a:t>Active Pharmaceutical Ingredients (API)</a:t>
                      </a:r>
                    </a:p>
                  </a:txBody>
                  <a:tcPr marL="9525" marR="9525" marT="9525" marB="0" anchor="ctr"/>
                </a:tc>
                <a:tc>
                  <a:txBody>
                    <a:bodyPr/>
                    <a:lstStyle/>
                    <a:p>
                      <a:pPr algn="ctr" rtl="0" fontAlgn="t"/>
                      <a:r>
                        <a:rPr lang="en-IN" sz="1000" b="0" i="0" u="none" strike="noStrike">
                          <a:solidFill>
                            <a:srgbClr val="000000"/>
                          </a:solidFill>
                          <a:effectLst/>
                          <a:latin typeface="Verdana" panose="020B0604030504040204" pitchFamily="34" charset="0"/>
                        </a:rPr>
                        <a:t>1400</a:t>
                      </a:r>
                    </a:p>
                  </a:txBody>
                  <a:tcPr marL="9525" marR="9525" marT="9525" marB="0" anchor="ctr"/>
                </a:tc>
                <a:extLst>
                  <a:ext uri="{0D108BD9-81ED-4DB2-BD59-A6C34878D82A}">
                    <a16:rowId xmlns:a16="http://schemas.microsoft.com/office/drawing/2014/main" val="3270000326"/>
                  </a:ext>
                </a:extLst>
              </a:tr>
              <a:tr h="266014">
                <a:tc>
                  <a:txBody>
                    <a:bodyPr/>
                    <a:lstStyle/>
                    <a:p>
                      <a:pPr algn="ctr" rtl="0" fontAlgn="ctr"/>
                      <a:r>
                        <a:rPr lang="en-IN" sz="1000" b="0" i="0" u="none" strike="noStrike">
                          <a:solidFill>
                            <a:srgbClr val="000000"/>
                          </a:solidFill>
                          <a:effectLst/>
                          <a:latin typeface="Verdana" panose="020B0604030504040204" pitchFamily="34" charset="0"/>
                        </a:rPr>
                        <a:t>10</a:t>
                      </a:r>
                    </a:p>
                  </a:txBody>
                  <a:tcPr marL="9525" marR="9525" marT="9525" marB="0" anchor="ctr"/>
                </a:tc>
                <a:tc>
                  <a:txBody>
                    <a:bodyPr/>
                    <a:lstStyle/>
                    <a:p>
                      <a:pPr algn="ctr" rtl="0" fontAlgn="ctr"/>
                      <a:r>
                        <a:rPr lang="en-IN" sz="1000" b="0" i="0" u="none" strike="noStrike">
                          <a:solidFill>
                            <a:srgbClr val="000000"/>
                          </a:solidFill>
                          <a:effectLst/>
                          <a:latin typeface="Verdana" panose="020B0604030504040204" pitchFamily="34" charset="0"/>
                        </a:rPr>
                        <a:t>Pidilite Industries Limited.</a:t>
                      </a:r>
                    </a:p>
                  </a:txBody>
                  <a:tcPr marL="9525" marR="9525" marT="9525" marB="0" anchor="ctr"/>
                </a:tc>
                <a:tc>
                  <a:txBody>
                    <a:bodyPr/>
                    <a:lstStyle/>
                    <a:p>
                      <a:pPr algn="ctr" rtl="0" fontAlgn="ctr"/>
                      <a:r>
                        <a:rPr lang="en-IN" sz="1000" b="0" i="0" u="none" strike="noStrike">
                          <a:solidFill>
                            <a:srgbClr val="000000"/>
                          </a:solidFill>
                          <a:effectLst/>
                          <a:latin typeface="Verdana" panose="020B0604030504040204" pitchFamily="34" charset="0"/>
                        </a:rPr>
                        <a:t>Taloja, Mahad Maharashtra</a:t>
                      </a:r>
                    </a:p>
                  </a:txBody>
                  <a:tcPr marL="9525" marR="9525" marT="9525" marB="0" anchor="ctr"/>
                </a:tc>
                <a:tc>
                  <a:txBody>
                    <a:bodyPr/>
                    <a:lstStyle/>
                    <a:p>
                      <a:pPr algn="ctr" rtl="0" fontAlgn="t"/>
                      <a:r>
                        <a:rPr lang="en-IN" sz="1000" b="0" i="0" u="none" strike="noStrike">
                          <a:solidFill>
                            <a:srgbClr val="000000"/>
                          </a:solidFill>
                          <a:effectLst/>
                          <a:latin typeface="Verdana" panose="020B0604030504040204" pitchFamily="34" charset="0"/>
                        </a:rPr>
                        <a:t>Paint &amp; adhesive</a:t>
                      </a:r>
                    </a:p>
                  </a:txBody>
                  <a:tcPr marL="9525" marR="9525" marT="9525" marB="0" anchor="ctr"/>
                </a:tc>
                <a:tc>
                  <a:txBody>
                    <a:bodyPr/>
                    <a:lstStyle/>
                    <a:p>
                      <a:pPr algn="ctr" rtl="0" fontAlgn="t"/>
                      <a:r>
                        <a:rPr lang="en-IN" sz="1000" b="0" i="0" u="none" strike="noStrike">
                          <a:solidFill>
                            <a:srgbClr val="000000"/>
                          </a:solidFill>
                          <a:effectLst/>
                          <a:latin typeface="Verdana" panose="020B0604030504040204" pitchFamily="34" charset="0"/>
                        </a:rPr>
                        <a:t>1400</a:t>
                      </a:r>
                    </a:p>
                  </a:txBody>
                  <a:tcPr marL="9525" marR="9525" marT="9525" marB="0" anchor="ctr"/>
                </a:tc>
                <a:extLst>
                  <a:ext uri="{0D108BD9-81ED-4DB2-BD59-A6C34878D82A}">
                    <a16:rowId xmlns:a16="http://schemas.microsoft.com/office/drawing/2014/main" val="192281857"/>
                  </a:ext>
                </a:extLst>
              </a:tr>
              <a:tr h="266014">
                <a:tc>
                  <a:txBody>
                    <a:bodyPr/>
                    <a:lstStyle/>
                    <a:p>
                      <a:pPr algn="ctr" rtl="0" fontAlgn="ctr"/>
                      <a:r>
                        <a:rPr lang="en-IN" sz="1000" b="0" i="0" u="none" strike="noStrike">
                          <a:solidFill>
                            <a:srgbClr val="000000"/>
                          </a:solidFill>
                          <a:effectLst/>
                          <a:latin typeface="Verdana" panose="020B0604030504040204" pitchFamily="34" charset="0"/>
                        </a:rPr>
                        <a:t>11</a:t>
                      </a:r>
                    </a:p>
                  </a:txBody>
                  <a:tcPr marL="9525" marR="9525" marT="9525" marB="0" anchor="ctr"/>
                </a:tc>
                <a:tc>
                  <a:txBody>
                    <a:bodyPr/>
                    <a:lstStyle/>
                    <a:p>
                      <a:pPr algn="ctr" rtl="0" fontAlgn="ctr"/>
                      <a:r>
                        <a:rPr lang="en-IN" sz="1000" b="0" i="0" u="none" strike="noStrike">
                          <a:solidFill>
                            <a:srgbClr val="000000"/>
                          </a:solidFill>
                          <a:effectLst/>
                          <a:latin typeface="Verdana" panose="020B0604030504040204" pitchFamily="34" charset="0"/>
                        </a:rPr>
                        <a:t>Hubergroup India Pvt. Ltd.</a:t>
                      </a:r>
                    </a:p>
                  </a:txBody>
                  <a:tcPr marL="9525" marR="9525" marT="9525" marB="0" anchor="ctr"/>
                </a:tc>
                <a:tc>
                  <a:txBody>
                    <a:bodyPr/>
                    <a:lstStyle/>
                    <a:p>
                      <a:pPr algn="ctr" rtl="0" fontAlgn="ctr"/>
                      <a:r>
                        <a:rPr lang="en-IN" sz="1000" b="0" i="0" u="none" strike="noStrike">
                          <a:solidFill>
                            <a:srgbClr val="000000"/>
                          </a:solidFill>
                          <a:effectLst/>
                          <a:latin typeface="Verdana" panose="020B0604030504040204" pitchFamily="34" charset="0"/>
                        </a:rPr>
                        <a:t>Vapi, Gujarat</a:t>
                      </a:r>
                    </a:p>
                  </a:txBody>
                  <a:tcPr marL="9525" marR="9525" marT="9525" marB="0" anchor="ctr"/>
                </a:tc>
                <a:tc>
                  <a:txBody>
                    <a:bodyPr/>
                    <a:lstStyle/>
                    <a:p>
                      <a:pPr algn="ctr" rtl="0" fontAlgn="t"/>
                      <a:r>
                        <a:rPr lang="en-IN" sz="1000" b="0" i="0" u="none" strike="noStrike">
                          <a:solidFill>
                            <a:srgbClr val="000000"/>
                          </a:solidFill>
                          <a:effectLst/>
                          <a:latin typeface="Verdana" panose="020B0604030504040204" pitchFamily="34" charset="0"/>
                        </a:rPr>
                        <a:t>Adhesive &amp; Sealants</a:t>
                      </a:r>
                    </a:p>
                  </a:txBody>
                  <a:tcPr marL="9525" marR="9525" marT="9525" marB="0" anchor="ctr"/>
                </a:tc>
                <a:tc>
                  <a:txBody>
                    <a:bodyPr/>
                    <a:lstStyle/>
                    <a:p>
                      <a:pPr algn="ctr" rtl="0" fontAlgn="t"/>
                      <a:r>
                        <a:rPr lang="en-IN" sz="1000" b="0" i="0" u="none" strike="noStrike">
                          <a:solidFill>
                            <a:srgbClr val="000000"/>
                          </a:solidFill>
                          <a:effectLst/>
                          <a:latin typeface="Verdana" panose="020B0604030504040204" pitchFamily="34" charset="0"/>
                        </a:rPr>
                        <a:t>1200</a:t>
                      </a:r>
                    </a:p>
                  </a:txBody>
                  <a:tcPr marL="9525" marR="9525" marT="9525" marB="0" anchor="ctr"/>
                </a:tc>
                <a:extLst>
                  <a:ext uri="{0D108BD9-81ED-4DB2-BD59-A6C34878D82A}">
                    <a16:rowId xmlns:a16="http://schemas.microsoft.com/office/drawing/2014/main" val="439805730"/>
                  </a:ext>
                </a:extLst>
              </a:tr>
              <a:tr h="266014">
                <a:tc>
                  <a:txBody>
                    <a:bodyPr/>
                    <a:lstStyle/>
                    <a:p>
                      <a:pPr algn="ctr" rtl="0" fontAlgn="ctr"/>
                      <a:r>
                        <a:rPr lang="en-IN" sz="1000" b="0" i="0" u="none" strike="noStrike">
                          <a:solidFill>
                            <a:srgbClr val="000000"/>
                          </a:solidFill>
                          <a:effectLst/>
                          <a:latin typeface="Verdana" panose="020B0604030504040204" pitchFamily="34" charset="0"/>
                        </a:rPr>
                        <a:t>12</a:t>
                      </a:r>
                    </a:p>
                  </a:txBody>
                  <a:tcPr marL="9525" marR="9525" marT="9525" marB="0" anchor="ctr"/>
                </a:tc>
                <a:tc>
                  <a:txBody>
                    <a:bodyPr/>
                    <a:lstStyle/>
                    <a:p>
                      <a:pPr algn="ctr" rtl="0" fontAlgn="ctr"/>
                      <a:r>
                        <a:rPr lang="en-IN" sz="1000" b="0" i="0" u="none" strike="noStrike">
                          <a:solidFill>
                            <a:srgbClr val="000000"/>
                          </a:solidFill>
                          <a:effectLst/>
                          <a:latin typeface="Verdana" panose="020B0604030504040204" pitchFamily="34" charset="0"/>
                        </a:rPr>
                        <a:t>Ganesh Benzoplast Ltd</a:t>
                      </a:r>
                    </a:p>
                  </a:txBody>
                  <a:tcPr marL="9525" marR="9525" marT="9525" marB="0" anchor="ctr"/>
                </a:tc>
                <a:tc>
                  <a:txBody>
                    <a:bodyPr/>
                    <a:lstStyle/>
                    <a:p>
                      <a:pPr algn="ctr" rtl="0" fontAlgn="ctr"/>
                      <a:r>
                        <a:rPr lang="en-IN" sz="1000" b="0" i="0" u="none" strike="noStrike">
                          <a:solidFill>
                            <a:srgbClr val="000000"/>
                          </a:solidFill>
                          <a:effectLst/>
                          <a:latin typeface="Verdana" panose="020B0604030504040204" pitchFamily="34" charset="0"/>
                        </a:rPr>
                        <a:t>Tarapur, Maharashtra</a:t>
                      </a:r>
                    </a:p>
                  </a:txBody>
                  <a:tcPr marL="9525" marR="9525" marT="9525" marB="0" anchor="ctr"/>
                </a:tc>
                <a:tc>
                  <a:txBody>
                    <a:bodyPr/>
                    <a:lstStyle/>
                    <a:p>
                      <a:pPr algn="ctr" rtl="0" fontAlgn="t"/>
                      <a:r>
                        <a:rPr lang="en-IN" sz="1000" b="0" i="0" u="none" strike="noStrike">
                          <a:solidFill>
                            <a:srgbClr val="000000"/>
                          </a:solidFill>
                          <a:effectLst/>
                          <a:latin typeface="Verdana" panose="020B0604030504040204" pitchFamily="34" charset="0"/>
                        </a:rPr>
                        <a:t>Benzoic Acid Manufacturing</a:t>
                      </a:r>
                    </a:p>
                  </a:txBody>
                  <a:tcPr marL="9525" marR="9525" marT="9525" marB="0" anchor="ctr"/>
                </a:tc>
                <a:tc>
                  <a:txBody>
                    <a:bodyPr/>
                    <a:lstStyle/>
                    <a:p>
                      <a:pPr algn="ctr" rtl="0" fontAlgn="t"/>
                      <a:r>
                        <a:rPr lang="en-IN" sz="1000" b="0" i="0" u="none" strike="noStrike">
                          <a:solidFill>
                            <a:srgbClr val="000000"/>
                          </a:solidFill>
                          <a:effectLst/>
                          <a:latin typeface="Verdana" panose="020B0604030504040204" pitchFamily="34" charset="0"/>
                        </a:rPr>
                        <a:t>800</a:t>
                      </a:r>
                    </a:p>
                  </a:txBody>
                  <a:tcPr marL="9525" marR="9525" marT="9525" marB="0" anchor="ctr"/>
                </a:tc>
                <a:extLst>
                  <a:ext uri="{0D108BD9-81ED-4DB2-BD59-A6C34878D82A}">
                    <a16:rowId xmlns:a16="http://schemas.microsoft.com/office/drawing/2014/main" val="2660242958"/>
                  </a:ext>
                </a:extLst>
              </a:tr>
              <a:tr h="266014">
                <a:tc>
                  <a:txBody>
                    <a:bodyPr/>
                    <a:lstStyle/>
                    <a:p>
                      <a:pPr algn="ctr" rtl="0" fontAlgn="ctr"/>
                      <a:r>
                        <a:rPr lang="en-IN" sz="1000" b="0" i="0" u="none" strike="noStrike">
                          <a:solidFill>
                            <a:srgbClr val="000000"/>
                          </a:solidFill>
                          <a:effectLst/>
                          <a:latin typeface="Verdana" panose="020B0604030504040204" pitchFamily="34" charset="0"/>
                        </a:rPr>
                        <a:t>13</a:t>
                      </a:r>
                    </a:p>
                  </a:txBody>
                  <a:tcPr marL="9525" marR="9525" marT="9525" marB="0" anchor="ctr"/>
                </a:tc>
                <a:tc>
                  <a:txBody>
                    <a:bodyPr/>
                    <a:lstStyle/>
                    <a:p>
                      <a:pPr algn="ctr" rtl="0" fontAlgn="ctr"/>
                      <a:r>
                        <a:rPr lang="en-IN" sz="1000" b="0" i="0" u="none" strike="noStrike">
                          <a:solidFill>
                            <a:srgbClr val="000000"/>
                          </a:solidFill>
                          <a:effectLst/>
                          <a:latin typeface="Verdana" panose="020B0604030504040204" pitchFamily="34" charset="0"/>
                        </a:rPr>
                        <a:t>Aurobindo Pharma Ltd</a:t>
                      </a:r>
                    </a:p>
                  </a:txBody>
                  <a:tcPr marL="9525" marR="9525" marT="9525" marB="0" anchor="ctr"/>
                </a:tc>
                <a:tc>
                  <a:txBody>
                    <a:bodyPr/>
                    <a:lstStyle/>
                    <a:p>
                      <a:pPr algn="ctr" rtl="0" fontAlgn="ctr"/>
                      <a:r>
                        <a:rPr lang="en-IN" sz="1000" b="0" i="0" u="none" strike="noStrike">
                          <a:solidFill>
                            <a:srgbClr val="000000"/>
                          </a:solidFill>
                          <a:effectLst/>
                          <a:latin typeface="Verdana" panose="020B0604030504040204" pitchFamily="34" charset="0"/>
                        </a:rPr>
                        <a:t>Hyderabad, Telangana </a:t>
                      </a:r>
                    </a:p>
                  </a:txBody>
                  <a:tcPr marL="9525" marR="9525" marT="9525" marB="0" anchor="ctr"/>
                </a:tc>
                <a:tc>
                  <a:txBody>
                    <a:bodyPr/>
                    <a:lstStyle/>
                    <a:p>
                      <a:pPr algn="ctr" rtl="0" fontAlgn="t"/>
                      <a:r>
                        <a:rPr lang="en-IN" sz="1000" b="0" i="0" u="none" strike="noStrike">
                          <a:solidFill>
                            <a:srgbClr val="000000"/>
                          </a:solidFill>
                          <a:effectLst/>
                          <a:latin typeface="Verdana" panose="020B0604030504040204" pitchFamily="34" charset="0"/>
                        </a:rPr>
                        <a:t>Active Pharmaceutical Ingredients (API)</a:t>
                      </a:r>
                    </a:p>
                  </a:txBody>
                  <a:tcPr marL="9525" marR="9525" marT="9525" marB="0" anchor="ctr"/>
                </a:tc>
                <a:tc>
                  <a:txBody>
                    <a:bodyPr/>
                    <a:lstStyle/>
                    <a:p>
                      <a:pPr algn="ctr" rtl="0" fontAlgn="t"/>
                      <a:r>
                        <a:rPr lang="en-IN" sz="1000" b="0" i="0" u="none" strike="noStrike">
                          <a:solidFill>
                            <a:srgbClr val="000000"/>
                          </a:solidFill>
                          <a:effectLst/>
                          <a:latin typeface="Verdana" panose="020B0604030504040204" pitchFamily="34" charset="0"/>
                        </a:rPr>
                        <a:t>800</a:t>
                      </a:r>
                    </a:p>
                  </a:txBody>
                  <a:tcPr marL="9525" marR="9525" marT="9525" marB="0" anchor="ctr"/>
                </a:tc>
                <a:extLst>
                  <a:ext uri="{0D108BD9-81ED-4DB2-BD59-A6C34878D82A}">
                    <a16:rowId xmlns:a16="http://schemas.microsoft.com/office/drawing/2014/main" val="227819998"/>
                  </a:ext>
                </a:extLst>
              </a:tr>
              <a:tr h="266014">
                <a:tc>
                  <a:txBody>
                    <a:bodyPr/>
                    <a:lstStyle/>
                    <a:p>
                      <a:pPr algn="ctr" rtl="0" fontAlgn="ctr"/>
                      <a:r>
                        <a:rPr lang="en-IN" sz="1000" b="0" i="0" u="none" strike="noStrike">
                          <a:solidFill>
                            <a:srgbClr val="000000"/>
                          </a:solidFill>
                          <a:effectLst/>
                          <a:latin typeface="Verdana" panose="020B0604030504040204" pitchFamily="34" charset="0"/>
                        </a:rPr>
                        <a:t>14</a:t>
                      </a:r>
                    </a:p>
                  </a:txBody>
                  <a:tcPr marL="9525" marR="9525" marT="9525" marB="0" anchor="ctr"/>
                </a:tc>
                <a:tc>
                  <a:txBody>
                    <a:bodyPr/>
                    <a:lstStyle/>
                    <a:p>
                      <a:pPr algn="ctr" rtl="0" fontAlgn="ctr"/>
                      <a:r>
                        <a:rPr lang="en-IN" sz="1000" b="0" i="0" u="none" strike="noStrike">
                          <a:solidFill>
                            <a:srgbClr val="000000"/>
                          </a:solidFill>
                          <a:effectLst/>
                          <a:latin typeface="Verdana" panose="020B0604030504040204" pitchFamily="34" charset="0"/>
                        </a:rPr>
                        <a:t>Tagros Chemicals India Ltd</a:t>
                      </a:r>
                    </a:p>
                  </a:txBody>
                  <a:tcPr marL="9525" marR="9525" marT="9525" marB="0" anchor="ctr"/>
                </a:tc>
                <a:tc>
                  <a:txBody>
                    <a:bodyPr/>
                    <a:lstStyle/>
                    <a:p>
                      <a:pPr algn="ctr" rtl="0" fontAlgn="ctr"/>
                      <a:r>
                        <a:rPr lang="en-IN" sz="1000" b="0" i="0" u="none" strike="noStrike">
                          <a:solidFill>
                            <a:srgbClr val="000000"/>
                          </a:solidFill>
                          <a:effectLst/>
                          <a:latin typeface="Verdana" panose="020B0604030504040204" pitchFamily="34" charset="0"/>
                        </a:rPr>
                        <a:t>Chennai, Tamilnadu</a:t>
                      </a:r>
                    </a:p>
                  </a:txBody>
                  <a:tcPr marL="9525" marR="9525" marT="9525" marB="0" anchor="ctr"/>
                </a:tc>
                <a:tc>
                  <a:txBody>
                    <a:bodyPr/>
                    <a:lstStyle/>
                    <a:p>
                      <a:pPr algn="ctr" rtl="0" fontAlgn="t"/>
                      <a:r>
                        <a:rPr lang="en-IN" sz="1000" b="0" i="0" u="none" strike="noStrike">
                          <a:solidFill>
                            <a:srgbClr val="000000"/>
                          </a:solidFill>
                          <a:effectLst/>
                          <a:latin typeface="Verdana" panose="020B0604030504040204" pitchFamily="34" charset="0"/>
                        </a:rPr>
                        <a:t>Agrochemicals</a:t>
                      </a:r>
                    </a:p>
                  </a:txBody>
                  <a:tcPr marL="9525" marR="9525" marT="9525" marB="0" anchor="ctr"/>
                </a:tc>
                <a:tc>
                  <a:txBody>
                    <a:bodyPr/>
                    <a:lstStyle/>
                    <a:p>
                      <a:pPr algn="ctr" rtl="0" fontAlgn="t"/>
                      <a:r>
                        <a:rPr lang="en-IN" sz="1000" b="0" i="0" u="none" strike="noStrike">
                          <a:solidFill>
                            <a:srgbClr val="000000"/>
                          </a:solidFill>
                          <a:effectLst/>
                          <a:latin typeface="Verdana" panose="020B0604030504040204" pitchFamily="34" charset="0"/>
                        </a:rPr>
                        <a:t>750</a:t>
                      </a:r>
                    </a:p>
                  </a:txBody>
                  <a:tcPr marL="9525" marR="9525" marT="9525" marB="0" anchor="ctr"/>
                </a:tc>
                <a:extLst>
                  <a:ext uri="{0D108BD9-81ED-4DB2-BD59-A6C34878D82A}">
                    <a16:rowId xmlns:a16="http://schemas.microsoft.com/office/drawing/2014/main" val="623444859"/>
                  </a:ext>
                </a:extLst>
              </a:tr>
              <a:tr h="266014">
                <a:tc>
                  <a:txBody>
                    <a:bodyPr/>
                    <a:lstStyle/>
                    <a:p>
                      <a:pPr algn="ctr" rtl="0" fontAlgn="ctr"/>
                      <a:r>
                        <a:rPr lang="en-IN" sz="1000" b="0" i="0" u="none" strike="noStrike">
                          <a:solidFill>
                            <a:srgbClr val="000000"/>
                          </a:solidFill>
                          <a:effectLst/>
                          <a:latin typeface="Verdana" panose="020B0604030504040204" pitchFamily="34" charset="0"/>
                        </a:rPr>
                        <a:t>15</a:t>
                      </a:r>
                    </a:p>
                  </a:txBody>
                  <a:tcPr marL="9525" marR="9525" marT="9525" marB="0" anchor="ctr"/>
                </a:tc>
                <a:tc>
                  <a:txBody>
                    <a:bodyPr/>
                    <a:lstStyle/>
                    <a:p>
                      <a:pPr algn="ctr" rtl="0" fontAlgn="ctr"/>
                      <a:r>
                        <a:rPr lang="en-IN" sz="1000" b="0" i="0" u="none" strike="noStrike">
                          <a:solidFill>
                            <a:srgbClr val="000000"/>
                          </a:solidFill>
                          <a:effectLst/>
                          <a:latin typeface="Verdana" panose="020B0604030504040204" pitchFamily="34" charset="0"/>
                        </a:rPr>
                        <a:t>Mylan Laboratories Ltd</a:t>
                      </a:r>
                    </a:p>
                  </a:txBody>
                  <a:tcPr marL="9525" marR="9525" marT="9525" marB="0" anchor="ctr"/>
                </a:tc>
                <a:tc>
                  <a:txBody>
                    <a:bodyPr/>
                    <a:lstStyle/>
                    <a:p>
                      <a:pPr algn="ctr" rtl="0" fontAlgn="ctr"/>
                      <a:r>
                        <a:rPr lang="en-IN" sz="1000" b="0" i="0" u="none" strike="noStrike">
                          <a:solidFill>
                            <a:srgbClr val="000000"/>
                          </a:solidFill>
                          <a:effectLst/>
                          <a:latin typeface="Verdana" panose="020B0604030504040204" pitchFamily="34" charset="0"/>
                        </a:rPr>
                        <a:t>Hyderabad, Telangana </a:t>
                      </a:r>
                    </a:p>
                  </a:txBody>
                  <a:tcPr marL="9525" marR="9525" marT="9525" marB="0" anchor="ctr"/>
                </a:tc>
                <a:tc>
                  <a:txBody>
                    <a:bodyPr/>
                    <a:lstStyle/>
                    <a:p>
                      <a:pPr algn="ctr" rtl="0" fontAlgn="t"/>
                      <a:r>
                        <a:rPr lang="en-IN" sz="1000" b="0" i="0" u="none" strike="noStrike">
                          <a:solidFill>
                            <a:srgbClr val="000000"/>
                          </a:solidFill>
                          <a:effectLst/>
                          <a:latin typeface="Verdana" panose="020B0604030504040204" pitchFamily="34" charset="0"/>
                        </a:rPr>
                        <a:t>Active Pharmaceutical Ingredients (API)</a:t>
                      </a:r>
                    </a:p>
                  </a:txBody>
                  <a:tcPr marL="9525" marR="9525" marT="9525" marB="0" anchor="ctr"/>
                </a:tc>
                <a:tc>
                  <a:txBody>
                    <a:bodyPr/>
                    <a:lstStyle/>
                    <a:p>
                      <a:pPr algn="ctr" rtl="0" fontAlgn="t"/>
                      <a:r>
                        <a:rPr lang="en-IN" sz="1000" b="0" i="0" u="none" strike="noStrike">
                          <a:solidFill>
                            <a:srgbClr val="000000"/>
                          </a:solidFill>
                          <a:effectLst/>
                          <a:latin typeface="Verdana" panose="020B0604030504040204" pitchFamily="34" charset="0"/>
                        </a:rPr>
                        <a:t>600</a:t>
                      </a:r>
                    </a:p>
                  </a:txBody>
                  <a:tcPr marL="9525" marR="9525" marT="9525" marB="0" anchor="ctr"/>
                </a:tc>
                <a:extLst>
                  <a:ext uri="{0D108BD9-81ED-4DB2-BD59-A6C34878D82A}">
                    <a16:rowId xmlns:a16="http://schemas.microsoft.com/office/drawing/2014/main" val="3623107083"/>
                  </a:ext>
                </a:extLst>
              </a:tr>
              <a:tr h="266014">
                <a:tc>
                  <a:txBody>
                    <a:bodyPr/>
                    <a:lstStyle/>
                    <a:p>
                      <a:pPr algn="ctr" rtl="0" fontAlgn="ctr"/>
                      <a:r>
                        <a:rPr lang="en-IN" sz="1000" b="0" i="0" u="none" strike="noStrike" dirty="0">
                          <a:solidFill>
                            <a:srgbClr val="000000"/>
                          </a:solidFill>
                          <a:effectLst/>
                          <a:latin typeface="Verdana" panose="020B0604030504040204" pitchFamily="34" charset="0"/>
                        </a:rPr>
                        <a:t>16</a:t>
                      </a:r>
                    </a:p>
                  </a:txBody>
                  <a:tcPr marL="9525" marR="9525" marT="9525" marB="0" anchor="ctr"/>
                </a:tc>
                <a:tc>
                  <a:txBody>
                    <a:bodyPr/>
                    <a:lstStyle/>
                    <a:p>
                      <a:pPr algn="ctr" rtl="0" fontAlgn="ctr"/>
                      <a:r>
                        <a:rPr lang="en-IN" sz="1000" b="0" i="0" u="none" strike="noStrike">
                          <a:solidFill>
                            <a:srgbClr val="000000"/>
                          </a:solidFill>
                          <a:effectLst/>
                          <a:latin typeface="Verdana" panose="020B0604030504040204" pitchFamily="34" charset="0"/>
                        </a:rPr>
                        <a:t>Hetero Drugs Ltd</a:t>
                      </a:r>
                    </a:p>
                  </a:txBody>
                  <a:tcPr marL="9525" marR="9525" marT="9525" marB="0" anchor="ctr"/>
                </a:tc>
                <a:tc>
                  <a:txBody>
                    <a:bodyPr/>
                    <a:lstStyle/>
                    <a:p>
                      <a:pPr algn="ctr" rtl="0" fontAlgn="ctr"/>
                      <a:r>
                        <a:rPr lang="en-IN" sz="1000" b="0" i="0" u="none" strike="noStrike">
                          <a:solidFill>
                            <a:srgbClr val="000000"/>
                          </a:solidFill>
                          <a:effectLst/>
                          <a:latin typeface="Verdana" panose="020B0604030504040204" pitchFamily="34" charset="0"/>
                        </a:rPr>
                        <a:t>Hyderabad, Telangana</a:t>
                      </a:r>
                    </a:p>
                  </a:txBody>
                  <a:tcPr marL="9525" marR="9525" marT="9525" marB="0" anchor="ctr"/>
                </a:tc>
                <a:tc>
                  <a:txBody>
                    <a:bodyPr/>
                    <a:lstStyle/>
                    <a:p>
                      <a:pPr algn="ctr" rtl="0" fontAlgn="ctr"/>
                      <a:r>
                        <a:rPr lang="en-IN" sz="1000" b="0" i="0" u="none" strike="noStrike">
                          <a:solidFill>
                            <a:srgbClr val="000000"/>
                          </a:solidFill>
                          <a:effectLst/>
                          <a:latin typeface="Verdana" panose="020B0604030504040204" pitchFamily="34" charset="0"/>
                        </a:rPr>
                        <a:t>Active Pharmaceutical Ingredients (API)</a:t>
                      </a:r>
                    </a:p>
                  </a:txBody>
                  <a:tcPr marL="9525" marR="9525" marT="9525" marB="0" anchor="ctr"/>
                </a:tc>
                <a:tc>
                  <a:txBody>
                    <a:bodyPr/>
                    <a:lstStyle/>
                    <a:p>
                      <a:pPr algn="ctr" rtl="0" fontAlgn="ctr"/>
                      <a:r>
                        <a:rPr lang="en-IN" sz="1000" b="0" i="0" u="none" strike="noStrike">
                          <a:solidFill>
                            <a:srgbClr val="000000"/>
                          </a:solidFill>
                          <a:effectLst/>
                          <a:latin typeface="Verdana" panose="020B0604030504040204" pitchFamily="34" charset="0"/>
                        </a:rPr>
                        <a:t>550</a:t>
                      </a:r>
                    </a:p>
                  </a:txBody>
                  <a:tcPr marL="9525" marR="9525" marT="9525" marB="0" anchor="ctr"/>
                </a:tc>
                <a:extLst>
                  <a:ext uri="{0D108BD9-81ED-4DB2-BD59-A6C34878D82A}">
                    <a16:rowId xmlns:a16="http://schemas.microsoft.com/office/drawing/2014/main" val="1027892444"/>
                  </a:ext>
                </a:extLst>
              </a:tr>
              <a:tr h="266014">
                <a:tc>
                  <a:txBody>
                    <a:bodyPr/>
                    <a:lstStyle/>
                    <a:p>
                      <a:pPr algn="ctr" rtl="0" fontAlgn="ctr"/>
                      <a:r>
                        <a:rPr lang="en-IN" sz="1000" b="0" i="0" u="none" strike="noStrike" dirty="0">
                          <a:solidFill>
                            <a:srgbClr val="000000"/>
                          </a:solidFill>
                          <a:effectLst/>
                          <a:latin typeface="Verdana" panose="020B0604030504040204" pitchFamily="34" charset="0"/>
                        </a:rPr>
                        <a:t>17</a:t>
                      </a:r>
                    </a:p>
                  </a:txBody>
                  <a:tcPr marL="9525" marR="9525" marT="9525" marB="0" anchor="ctr"/>
                </a:tc>
                <a:tc>
                  <a:txBody>
                    <a:bodyPr/>
                    <a:lstStyle/>
                    <a:p>
                      <a:pPr algn="ctr" rtl="0" fontAlgn="ctr"/>
                      <a:r>
                        <a:rPr lang="en-IN" sz="1000" b="0" i="0" u="none" strike="noStrike">
                          <a:solidFill>
                            <a:srgbClr val="000000"/>
                          </a:solidFill>
                          <a:effectLst/>
                          <a:latin typeface="Verdana" panose="020B0604030504040204" pitchFamily="34" charset="0"/>
                        </a:rPr>
                        <a:t>Asian Paints Ltd</a:t>
                      </a:r>
                    </a:p>
                  </a:txBody>
                  <a:tcPr marL="9525" marR="9525" marT="9525" marB="0" anchor="ctr"/>
                </a:tc>
                <a:tc>
                  <a:txBody>
                    <a:bodyPr/>
                    <a:lstStyle/>
                    <a:p>
                      <a:pPr algn="ctr" rtl="0" fontAlgn="ctr"/>
                      <a:r>
                        <a:rPr lang="en-IN" sz="1000" b="0" i="0" u="none" strike="noStrike">
                          <a:solidFill>
                            <a:srgbClr val="000000"/>
                          </a:solidFill>
                          <a:effectLst/>
                          <a:latin typeface="Verdana" panose="020B0604030504040204" pitchFamily="34" charset="0"/>
                        </a:rPr>
                        <a:t>Taloja, Maharashtra, Kancheepuram, Tamil Nadu</a:t>
                      </a:r>
                    </a:p>
                  </a:txBody>
                  <a:tcPr marL="9525" marR="9525" marT="9525" marB="0" anchor="ctr"/>
                </a:tc>
                <a:tc>
                  <a:txBody>
                    <a:bodyPr/>
                    <a:lstStyle/>
                    <a:p>
                      <a:pPr algn="ctr" rtl="0" fontAlgn="t"/>
                      <a:r>
                        <a:rPr lang="en-IN" sz="1000" b="0" i="0" u="none" strike="noStrike">
                          <a:solidFill>
                            <a:srgbClr val="000000"/>
                          </a:solidFill>
                          <a:effectLst/>
                          <a:latin typeface="Verdana" panose="020B0604030504040204" pitchFamily="34" charset="0"/>
                        </a:rPr>
                        <a:t>Paint and Coating </a:t>
                      </a:r>
                    </a:p>
                  </a:txBody>
                  <a:tcPr marL="9525" marR="9525" marT="9525" marB="0" anchor="ctr"/>
                </a:tc>
                <a:tc>
                  <a:txBody>
                    <a:bodyPr/>
                    <a:lstStyle/>
                    <a:p>
                      <a:pPr algn="ctr" rtl="0" fontAlgn="t"/>
                      <a:r>
                        <a:rPr lang="en-IN" sz="1000" b="0" i="0" u="none" strike="noStrike">
                          <a:solidFill>
                            <a:srgbClr val="000000"/>
                          </a:solidFill>
                          <a:effectLst/>
                          <a:latin typeface="Verdana" panose="020B0604030504040204" pitchFamily="34" charset="0"/>
                        </a:rPr>
                        <a:t>500</a:t>
                      </a:r>
                    </a:p>
                  </a:txBody>
                  <a:tcPr marL="9525" marR="9525" marT="9525" marB="0" anchor="ctr"/>
                </a:tc>
                <a:extLst>
                  <a:ext uri="{0D108BD9-81ED-4DB2-BD59-A6C34878D82A}">
                    <a16:rowId xmlns:a16="http://schemas.microsoft.com/office/drawing/2014/main" val="446133417"/>
                  </a:ext>
                </a:extLst>
              </a:tr>
              <a:tr h="266014">
                <a:tc>
                  <a:txBody>
                    <a:bodyPr/>
                    <a:lstStyle/>
                    <a:p>
                      <a:pPr algn="ctr" rtl="0" fontAlgn="ctr"/>
                      <a:r>
                        <a:rPr lang="en-IN" sz="1000" b="0" i="0" u="none" strike="noStrike" dirty="0">
                          <a:solidFill>
                            <a:srgbClr val="000000"/>
                          </a:solidFill>
                          <a:effectLst/>
                          <a:latin typeface="Verdana" panose="020B0604030504040204" pitchFamily="34" charset="0"/>
                        </a:rPr>
                        <a:t>18</a:t>
                      </a:r>
                    </a:p>
                  </a:txBody>
                  <a:tcPr marL="9525" marR="9525" marT="9525" marB="0" anchor="ctr"/>
                </a:tc>
                <a:tc>
                  <a:txBody>
                    <a:bodyPr/>
                    <a:lstStyle/>
                    <a:p>
                      <a:pPr algn="ctr" rtl="0" fontAlgn="ctr"/>
                      <a:r>
                        <a:rPr lang="en-IN" sz="1000" b="0" i="0" u="none" strike="noStrike">
                          <a:solidFill>
                            <a:srgbClr val="000000"/>
                          </a:solidFill>
                          <a:effectLst/>
                          <a:latin typeface="Verdana" panose="020B0604030504040204" pitchFamily="34" charset="0"/>
                        </a:rPr>
                        <a:t>PI Industries Ltd</a:t>
                      </a:r>
                    </a:p>
                  </a:txBody>
                  <a:tcPr marL="9525" marR="9525" marT="9525" marB="0" anchor="ctr"/>
                </a:tc>
                <a:tc>
                  <a:txBody>
                    <a:bodyPr/>
                    <a:lstStyle/>
                    <a:p>
                      <a:pPr algn="ctr" rtl="0" fontAlgn="ctr"/>
                      <a:r>
                        <a:rPr lang="en-IN" sz="1000" b="0" i="0" u="none" strike="noStrike">
                          <a:solidFill>
                            <a:srgbClr val="000000"/>
                          </a:solidFill>
                          <a:effectLst/>
                          <a:latin typeface="Verdana" panose="020B0604030504040204" pitchFamily="34" charset="0"/>
                        </a:rPr>
                        <a:t>Ankleshwar, Gujarat</a:t>
                      </a:r>
                    </a:p>
                  </a:txBody>
                  <a:tcPr marL="9525" marR="9525" marT="9525" marB="0" anchor="ctr"/>
                </a:tc>
                <a:tc>
                  <a:txBody>
                    <a:bodyPr/>
                    <a:lstStyle/>
                    <a:p>
                      <a:pPr algn="ctr" rtl="0" fontAlgn="t"/>
                      <a:r>
                        <a:rPr lang="en-IN" sz="1000" b="0" i="0" u="none" strike="noStrike">
                          <a:solidFill>
                            <a:srgbClr val="000000"/>
                          </a:solidFill>
                          <a:effectLst/>
                          <a:latin typeface="Verdana" panose="020B0604030504040204" pitchFamily="34" charset="0"/>
                        </a:rPr>
                        <a:t>Agrochemical Intermediates</a:t>
                      </a:r>
                    </a:p>
                  </a:txBody>
                  <a:tcPr marL="9525" marR="9525" marT="9525" marB="0" anchor="ctr"/>
                </a:tc>
                <a:tc>
                  <a:txBody>
                    <a:bodyPr/>
                    <a:lstStyle/>
                    <a:p>
                      <a:pPr algn="ctr" rtl="0" fontAlgn="t"/>
                      <a:r>
                        <a:rPr lang="en-IN" sz="1000" b="0" i="0" u="none" strike="noStrike">
                          <a:solidFill>
                            <a:srgbClr val="000000"/>
                          </a:solidFill>
                          <a:effectLst/>
                          <a:latin typeface="Verdana" panose="020B0604030504040204" pitchFamily="34" charset="0"/>
                        </a:rPr>
                        <a:t>500</a:t>
                      </a:r>
                    </a:p>
                  </a:txBody>
                  <a:tcPr marL="9525" marR="9525" marT="9525" marB="0" anchor="ctr"/>
                </a:tc>
                <a:extLst>
                  <a:ext uri="{0D108BD9-81ED-4DB2-BD59-A6C34878D82A}">
                    <a16:rowId xmlns:a16="http://schemas.microsoft.com/office/drawing/2014/main" val="2422800092"/>
                  </a:ext>
                </a:extLst>
              </a:tr>
              <a:tr h="266014">
                <a:tc>
                  <a:txBody>
                    <a:bodyPr/>
                    <a:lstStyle/>
                    <a:p>
                      <a:pPr algn="ctr" rtl="0" fontAlgn="ctr"/>
                      <a:r>
                        <a:rPr lang="en-IN" sz="1000" b="0" i="0" u="none" strike="noStrike" dirty="0">
                          <a:solidFill>
                            <a:srgbClr val="000000"/>
                          </a:solidFill>
                          <a:effectLst/>
                          <a:latin typeface="Verdana" panose="020B0604030504040204" pitchFamily="34" charset="0"/>
                        </a:rPr>
                        <a:t>19</a:t>
                      </a:r>
                    </a:p>
                  </a:txBody>
                  <a:tcPr marL="9525" marR="9525" marT="9525" marB="0" anchor="ctr"/>
                </a:tc>
                <a:tc>
                  <a:txBody>
                    <a:bodyPr/>
                    <a:lstStyle/>
                    <a:p>
                      <a:pPr algn="ctr" rtl="0" fontAlgn="ctr"/>
                      <a:r>
                        <a:rPr lang="en-IN" sz="1000" b="0" i="0" u="none" strike="noStrike">
                          <a:solidFill>
                            <a:srgbClr val="000000"/>
                          </a:solidFill>
                          <a:effectLst/>
                          <a:latin typeface="Verdana" panose="020B0604030504040204" pitchFamily="34" charset="0"/>
                        </a:rPr>
                        <a:t>Berger Paint India Limited </a:t>
                      </a:r>
                    </a:p>
                  </a:txBody>
                  <a:tcPr marL="9525" marR="9525" marT="9525" marB="0" anchor="ctr"/>
                </a:tc>
                <a:tc>
                  <a:txBody>
                    <a:bodyPr/>
                    <a:lstStyle/>
                    <a:p>
                      <a:pPr algn="ctr" rtl="0" fontAlgn="ctr"/>
                      <a:r>
                        <a:rPr lang="en-IN" sz="1000" b="0" i="0" u="none" strike="noStrike">
                          <a:solidFill>
                            <a:srgbClr val="000000"/>
                          </a:solidFill>
                          <a:effectLst/>
                          <a:latin typeface="Verdana" panose="020B0604030504040204" pitchFamily="34" charset="0"/>
                        </a:rPr>
                        <a:t>Kolkata, West Bengal</a:t>
                      </a:r>
                    </a:p>
                  </a:txBody>
                  <a:tcPr marL="9525" marR="9525" marT="9525" marB="0" anchor="ctr"/>
                </a:tc>
                <a:tc>
                  <a:txBody>
                    <a:bodyPr/>
                    <a:lstStyle/>
                    <a:p>
                      <a:pPr algn="ctr" rtl="0" fontAlgn="t"/>
                      <a:r>
                        <a:rPr lang="en-IN" sz="1000" b="0" i="0" u="none" strike="noStrike">
                          <a:solidFill>
                            <a:srgbClr val="000000"/>
                          </a:solidFill>
                          <a:effectLst/>
                          <a:latin typeface="Verdana" panose="020B0604030504040204" pitchFamily="34" charset="0"/>
                        </a:rPr>
                        <a:t>Paints/ Coatings</a:t>
                      </a:r>
                    </a:p>
                  </a:txBody>
                  <a:tcPr marL="9525" marR="9525" marT="9525" marB="0" anchor="ctr"/>
                </a:tc>
                <a:tc>
                  <a:txBody>
                    <a:bodyPr/>
                    <a:lstStyle/>
                    <a:p>
                      <a:pPr algn="ctr" rtl="0" fontAlgn="t"/>
                      <a:r>
                        <a:rPr lang="en-IN" sz="1000" b="0" i="0" u="none" strike="noStrike" dirty="0">
                          <a:solidFill>
                            <a:srgbClr val="000000"/>
                          </a:solidFill>
                          <a:effectLst/>
                          <a:latin typeface="Verdana" panose="020B0604030504040204" pitchFamily="34" charset="0"/>
                        </a:rPr>
                        <a:t>350</a:t>
                      </a:r>
                    </a:p>
                  </a:txBody>
                  <a:tcPr marL="9525" marR="9525" marT="9525" marB="0" anchor="ctr"/>
                </a:tc>
                <a:extLst>
                  <a:ext uri="{0D108BD9-81ED-4DB2-BD59-A6C34878D82A}">
                    <a16:rowId xmlns:a16="http://schemas.microsoft.com/office/drawing/2014/main" val="2234552386"/>
                  </a:ext>
                </a:extLst>
              </a:tr>
            </a:tbl>
          </a:graphicData>
        </a:graphic>
      </p:graphicFrame>
    </p:spTree>
    <p:extLst>
      <p:ext uri="{BB962C8B-B14F-4D97-AF65-F5344CB8AC3E}">
        <p14:creationId xmlns:p14="http://schemas.microsoft.com/office/powerpoint/2010/main" val="22538862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5E819A-6FFF-4C7E-A922-981CCAF56D2C}"/>
              </a:ext>
            </a:extLst>
          </p:cNvPr>
          <p:cNvSpPr>
            <a:spLocks noGrp="1"/>
          </p:cNvSpPr>
          <p:nvPr>
            <p:ph type="body" sz="quarter" idx="14"/>
          </p:nvPr>
        </p:nvSpPr>
        <p:spPr/>
        <p:txBody>
          <a:bodyPr>
            <a:normAutofit/>
          </a:bodyPr>
          <a:lstStyle/>
          <a:p>
            <a:r>
              <a:rPr lang="en-US" dirty="0">
                <a:solidFill>
                  <a:srgbClr val="0F4061"/>
                </a:solidFill>
              </a:rPr>
              <a:t>List of Customers in India</a:t>
            </a:r>
          </a:p>
        </p:txBody>
      </p:sp>
      <p:graphicFrame>
        <p:nvGraphicFramePr>
          <p:cNvPr id="5" name="Table 4">
            <a:extLst>
              <a:ext uri="{FF2B5EF4-FFF2-40B4-BE49-F238E27FC236}">
                <a16:creationId xmlns:a16="http://schemas.microsoft.com/office/drawing/2014/main" id="{66F011F4-2656-476A-A413-2D03509BCDAF}"/>
              </a:ext>
            </a:extLst>
          </p:cNvPr>
          <p:cNvGraphicFramePr>
            <a:graphicFrameLocks noGrp="1"/>
          </p:cNvGraphicFramePr>
          <p:nvPr>
            <p:extLst>
              <p:ext uri="{D42A27DB-BD31-4B8C-83A1-F6EECF244321}">
                <p14:modId xmlns:p14="http://schemas.microsoft.com/office/powerpoint/2010/main" val="1909176104"/>
              </p:ext>
            </p:extLst>
          </p:nvPr>
        </p:nvGraphicFramePr>
        <p:xfrm>
          <a:off x="0" y="813931"/>
          <a:ext cx="12191999" cy="3782122"/>
        </p:xfrm>
        <a:graphic>
          <a:graphicData uri="http://schemas.openxmlformats.org/drawingml/2006/table">
            <a:tbl>
              <a:tblPr>
                <a:tableStyleId>{5C22544A-7EE6-4342-B048-85BDC9FD1C3A}</a:tableStyleId>
              </a:tblPr>
              <a:tblGrid>
                <a:gridCol w="643501">
                  <a:extLst>
                    <a:ext uri="{9D8B030D-6E8A-4147-A177-3AD203B41FA5}">
                      <a16:colId xmlns:a16="http://schemas.microsoft.com/office/drawing/2014/main" val="834189307"/>
                    </a:ext>
                  </a:extLst>
                </a:gridCol>
                <a:gridCol w="3330501">
                  <a:extLst>
                    <a:ext uri="{9D8B030D-6E8A-4147-A177-3AD203B41FA5}">
                      <a16:colId xmlns:a16="http://schemas.microsoft.com/office/drawing/2014/main" val="4038550633"/>
                    </a:ext>
                  </a:extLst>
                </a:gridCol>
                <a:gridCol w="3251528">
                  <a:extLst>
                    <a:ext uri="{9D8B030D-6E8A-4147-A177-3AD203B41FA5}">
                      <a16:colId xmlns:a16="http://schemas.microsoft.com/office/drawing/2014/main" val="1200418842"/>
                    </a:ext>
                  </a:extLst>
                </a:gridCol>
                <a:gridCol w="3203931">
                  <a:extLst>
                    <a:ext uri="{9D8B030D-6E8A-4147-A177-3AD203B41FA5}">
                      <a16:colId xmlns:a16="http://schemas.microsoft.com/office/drawing/2014/main" val="2138762047"/>
                    </a:ext>
                  </a:extLst>
                </a:gridCol>
                <a:gridCol w="1762538">
                  <a:extLst>
                    <a:ext uri="{9D8B030D-6E8A-4147-A177-3AD203B41FA5}">
                      <a16:colId xmlns:a16="http://schemas.microsoft.com/office/drawing/2014/main" val="2830922802"/>
                    </a:ext>
                  </a:extLst>
                </a:gridCol>
              </a:tblGrid>
              <a:tr h="659776">
                <a:tc>
                  <a:txBody>
                    <a:bodyPr/>
                    <a:lstStyle/>
                    <a:p>
                      <a:pPr algn="ctr" fontAlgn="ctr"/>
                      <a:r>
                        <a:rPr lang="en-US" sz="1000" b="1" i="0" u="none" strike="noStrike" dirty="0" err="1">
                          <a:solidFill>
                            <a:schemeClr val="bg1"/>
                          </a:solidFill>
                          <a:effectLst/>
                          <a:latin typeface="Verdana" panose="020B0604030504040204" pitchFamily="34" charset="0"/>
                          <a:ea typeface="Verdana" panose="020B0604030504040204" pitchFamily="34" charset="0"/>
                          <a:cs typeface="Verdana" panose="020B0604030504040204" pitchFamily="34" charset="0"/>
                        </a:rPr>
                        <a:t>S.No</a:t>
                      </a:r>
                      <a:r>
                        <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a:t>
                      </a:r>
                    </a:p>
                  </a:txBody>
                  <a:tcPr marL="0" marR="0" marT="0" marB="0" anchor="ctr">
                    <a:solidFill>
                      <a:schemeClr val="tx2">
                        <a:lumMod val="75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Company Name</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tx2">
                        <a:lumMod val="75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Location</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tx2">
                        <a:lumMod val="75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End-Product Applications</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tx2">
                        <a:lumMod val="75000"/>
                      </a:schemeClr>
                    </a:solidFill>
                  </a:tcPr>
                </a:tc>
                <a:tc>
                  <a:txBody>
                    <a:bodyPr/>
                    <a:lstStyle/>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 Monthly Consumption  in FY 2021</a:t>
                      </a:r>
                    </a:p>
                    <a:p>
                      <a:pPr algn="ctr" fontAlgn="ctr"/>
                      <a:r>
                        <a:rPr lang="en-US"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(Tonnes)</a:t>
                      </a:r>
                      <a:endParaRPr lang="en-US"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solidFill>
                      <a:schemeClr val="tx2">
                        <a:lumMod val="75000"/>
                      </a:schemeClr>
                    </a:solidFill>
                  </a:tcPr>
                </a:tc>
                <a:extLst>
                  <a:ext uri="{0D108BD9-81ED-4DB2-BD59-A6C34878D82A}">
                    <a16:rowId xmlns:a16="http://schemas.microsoft.com/office/drawing/2014/main" val="3637699394"/>
                  </a:ext>
                </a:extLst>
              </a:tr>
              <a:tr h="235910">
                <a:tc>
                  <a:txBody>
                    <a:bodyPr/>
                    <a:lstStyle/>
                    <a:p>
                      <a:pPr algn="ctr" fontAlgn="t"/>
                      <a:r>
                        <a:rPr lang="en-US" sz="1000" b="0" i="0" u="none" strike="noStrike" dirty="0">
                          <a:effectLst/>
                          <a:latin typeface="Verdana" panose="020B0604030504040204" pitchFamily="34" charset="0"/>
                          <a:ea typeface="Verdana" panose="020B0604030504040204" pitchFamily="34" charset="0"/>
                          <a:cs typeface="Verdana" panose="020B0604030504040204" pitchFamily="34" charset="0"/>
                        </a:rPr>
                        <a:t>20.</a:t>
                      </a:r>
                    </a:p>
                  </a:txBody>
                  <a:tcPr marL="0" marR="0" marT="0" marB="0" anchor="ctr"/>
                </a:tc>
                <a:tc>
                  <a:txBody>
                    <a:bodyPr/>
                    <a:lstStyle/>
                    <a:p>
                      <a:pPr algn="l" rtl="0" fontAlgn="ctr"/>
                      <a:r>
                        <a:rPr lang="en-IN" sz="1000" b="0" i="0" u="none" strike="noStrike">
                          <a:solidFill>
                            <a:srgbClr val="000000"/>
                          </a:solidFill>
                          <a:effectLst/>
                          <a:latin typeface="Verdana" panose="020B0604030504040204" pitchFamily="34" charset="0"/>
                        </a:rPr>
                        <a:t>Kansai Nerolac Paint ltd.</a:t>
                      </a:r>
                    </a:p>
                  </a:txBody>
                  <a:tcPr marL="9525" marR="9525" marT="9525" marB="0" anchor="ctr"/>
                </a:tc>
                <a:tc>
                  <a:txBody>
                    <a:bodyPr/>
                    <a:lstStyle/>
                    <a:p>
                      <a:pPr algn="ctr" rtl="0" fontAlgn="ctr"/>
                      <a:r>
                        <a:rPr lang="en-IN" sz="1000" b="0" i="0" u="none" strike="noStrike">
                          <a:solidFill>
                            <a:srgbClr val="000000"/>
                          </a:solidFill>
                          <a:effectLst/>
                          <a:latin typeface="Verdana" panose="020B0604030504040204" pitchFamily="34" charset="0"/>
                        </a:rPr>
                        <a:t>Lote, Maharashtra, Bawal, Haryana</a:t>
                      </a:r>
                    </a:p>
                  </a:txBody>
                  <a:tcPr marL="9525" marR="9525" marT="9525" marB="0" anchor="ctr"/>
                </a:tc>
                <a:tc>
                  <a:txBody>
                    <a:bodyPr/>
                    <a:lstStyle/>
                    <a:p>
                      <a:pPr algn="ctr" rtl="0" fontAlgn="t"/>
                      <a:r>
                        <a:rPr lang="en-IN" sz="1000" b="0" i="0" u="none" strike="noStrike">
                          <a:solidFill>
                            <a:srgbClr val="000000"/>
                          </a:solidFill>
                          <a:effectLst/>
                          <a:latin typeface="Verdana" panose="020B0604030504040204" pitchFamily="34" charset="0"/>
                        </a:rPr>
                        <a:t>Paint and Coating </a:t>
                      </a:r>
                    </a:p>
                  </a:txBody>
                  <a:tcPr marL="9525" marR="9525" marT="9525" marB="0"/>
                </a:tc>
                <a:tc>
                  <a:txBody>
                    <a:bodyPr/>
                    <a:lstStyle/>
                    <a:p>
                      <a:pPr algn="ctr" rtl="0" fontAlgn="t"/>
                      <a:r>
                        <a:rPr lang="en-IN" sz="1000" b="0" i="0" u="none" strike="noStrike">
                          <a:solidFill>
                            <a:srgbClr val="000000"/>
                          </a:solidFill>
                          <a:effectLst/>
                          <a:latin typeface="Verdana" panose="020B0604030504040204" pitchFamily="34" charset="0"/>
                        </a:rPr>
                        <a:t>310</a:t>
                      </a:r>
                    </a:p>
                  </a:txBody>
                  <a:tcPr marL="9525" marR="9525" marT="9525" marB="0"/>
                </a:tc>
                <a:extLst>
                  <a:ext uri="{0D108BD9-81ED-4DB2-BD59-A6C34878D82A}">
                    <a16:rowId xmlns:a16="http://schemas.microsoft.com/office/drawing/2014/main" val="4026590733"/>
                  </a:ext>
                </a:extLst>
              </a:tr>
              <a:tr h="330366">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mn-ea"/>
                          <a:cs typeface="+mn-cs"/>
                        </a:rPr>
                        <a:t>21.</a:t>
                      </a:r>
                    </a:p>
                  </a:txBody>
                  <a:tcPr marL="0" marR="0" marT="0" marB="0" anchor="ctr"/>
                </a:tc>
                <a:tc>
                  <a:txBody>
                    <a:bodyPr/>
                    <a:lstStyle/>
                    <a:p>
                      <a:pPr algn="l" rtl="0" fontAlgn="ctr"/>
                      <a:r>
                        <a:rPr lang="en-IN" sz="1000" b="0" i="0" u="none" strike="noStrike">
                          <a:solidFill>
                            <a:srgbClr val="000000"/>
                          </a:solidFill>
                          <a:effectLst/>
                          <a:latin typeface="Verdana" panose="020B0604030504040204" pitchFamily="34" charset="0"/>
                        </a:rPr>
                        <a:t>IPCA Laboratories Ltd</a:t>
                      </a:r>
                    </a:p>
                  </a:txBody>
                  <a:tcPr marL="9525" marR="9525" marT="9525" marB="0" anchor="ctr"/>
                </a:tc>
                <a:tc>
                  <a:txBody>
                    <a:bodyPr/>
                    <a:lstStyle/>
                    <a:p>
                      <a:pPr algn="ctr" rtl="0" fontAlgn="ctr"/>
                      <a:r>
                        <a:rPr lang="en-IN" sz="1000" b="0" i="0" u="none" strike="noStrike">
                          <a:solidFill>
                            <a:srgbClr val="000000"/>
                          </a:solidFill>
                          <a:effectLst/>
                          <a:latin typeface="Verdana" panose="020B0604030504040204" pitchFamily="34" charset="0"/>
                        </a:rPr>
                        <a:t>Pithampur, Madhya Pradesh</a:t>
                      </a:r>
                    </a:p>
                  </a:txBody>
                  <a:tcPr marL="9525" marR="9525" marT="9525" marB="0" anchor="ctr"/>
                </a:tc>
                <a:tc>
                  <a:txBody>
                    <a:bodyPr/>
                    <a:lstStyle/>
                    <a:p>
                      <a:pPr algn="ctr" rtl="0" fontAlgn="ctr"/>
                      <a:r>
                        <a:rPr lang="en-IN" sz="1000" b="0" i="0" u="none" strike="noStrike">
                          <a:solidFill>
                            <a:srgbClr val="000000"/>
                          </a:solidFill>
                          <a:effectLst/>
                          <a:latin typeface="Verdana" panose="020B0604030504040204" pitchFamily="34" charset="0"/>
                        </a:rPr>
                        <a:t>Active Pharmaceutical Ingredients (API)</a:t>
                      </a:r>
                    </a:p>
                  </a:txBody>
                  <a:tcPr marL="9525" marR="9525" marT="9525" marB="0" anchor="ctr"/>
                </a:tc>
                <a:tc>
                  <a:txBody>
                    <a:bodyPr/>
                    <a:lstStyle/>
                    <a:p>
                      <a:pPr algn="ctr" rtl="0" fontAlgn="ctr"/>
                      <a:r>
                        <a:rPr lang="en-IN" sz="1000" b="0" i="0" u="none" strike="noStrike">
                          <a:solidFill>
                            <a:srgbClr val="000000"/>
                          </a:solidFill>
                          <a:effectLst/>
                          <a:latin typeface="Verdana" panose="020B0604030504040204" pitchFamily="34" charset="0"/>
                        </a:rPr>
                        <a:t>240</a:t>
                      </a:r>
                    </a:p>
                  </a:txBody>
                  <a:tcPr marL="9525" marR="9525" marT="9525" marB="0" anchor="ctr"/>
                </a:tc>
                <a:extLst>
                  <a:ext uri="{0D108BD9-81ED-4DB2-BD59-A6C34878D82A}">
                    <a16:rowId xmlns:a16="http://schemas.microsoft.com/office/drawing/2014/main" val="125439802"/>
                  </a:ext>
                </a:extLst>
              </a:tr>
              <a:tr h="273918">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mn-ea"/>
                          <a:cs typeface="+mn-cs"/>
                        </a:rPr>
                        <a:t>22.</a:t>
                      </a:r>
                    </a:p>
                  </a:txBody>
                  <a:tcPr marL="0" marR="0" marT="0" marB="0" anchor="ctr"/>
                </a:tc>
                <a:tc>
                  <a:txBody>
                    <a:bodyPr/>
                    <a:lstStyle/>
                    <a:p>
                      <a:pPr algn="l" rtl="0" fontAlgn="ctr"/>
                      <a:r>
                        <a:rPr lang="en-IN" sz="1000" b="0" i="0" u="none" strike="noStrike">
                          <a:solidFill>
                            <a:srgbClr val="000000"/>
                          </a:solidFill>
                          <a:effectLst/>
                          <a:latin typeface="Verdana" panose="020B0604030504040204" pitchFamily="34" charset="0"/>
                        </a:rPr>
                        <a:t>Laurus Labs Limited</a:t>
                      </a:r>
                    </a:p>
                  </a:txBody>
                  <a:tcPr marL="9525" marR="9525" marT="9525" marB="0" anchor="ctr"/>
                </a:tc>
                <a:tc>
                  <a:txBody>
                    <a:bodyPr/>
                    <a:lstStyle/>
                    <a:p>
                      <a:pPr algn="ctr" rtl="0" fontAlgn="ctr"/>
                      <a:r>
                        <a:rPr lang="en-IN" sz="1000" b="0" i="0" u="none" strike="noStrike">
                          <a:solidFill>
                            <a:srgbClr val="000000"/>
                          </a:solidFill>
                          <a:effectLst/>
                          <a:latin typeface="Verdana" panose="020B0604030504040204" pitchFamily="34" charset="0"/>
                        </a:rPr>
                        <a:t>Hyderabad, Telangana</a:t>
                      </a:r>
                    </a:p>
                  </a:txBody>
                  <a:tcPr marL="9525" marR="9525" marT="9525" marB="0" anchor="ctr"/>
                </a:tc>
                <a:tc>
                  <a:txBody>
                    <a:bodyPr/>
                    <a:lstStyle/>
                    <a:p>
                      <a:pPr algn="ctr" rtl="0" fontAlgn="ctr"/>
                      <a:r>
                        <a:rPr lang="en-IN" sz="1000" b="0" i="0" u="none" strike="noStrike">
                          <a:solidFill>
                            <a:srgbClr val="000000"/>
                          </a:solidFill>
                          <a:effectLst/>
                          <a:latin typeface="Verdana" panose="020B0604030504040204" pitchFamily="34" charset="0"/>
                        </a:rPr>
                        <a:t>Active Pharmaceutical Ingredients (API)</a:t>
                      </a:r>
                    </a:p>
                  </a:txBody>
                  <a:tcPr marL="9525" marR="9525" marT="9525" marB="0" anchor="ctr"/>
                </a:tc>
                <a:tc>
                  <a:txBody>
                    <a:bodyPr/>
                    <a:lstStyle/>
                    <a:p>
                      <a:pPr algn="ctr" rtl="0" fontAlgn="ctr"/>
                      <a:r>
                        <a:rPr lang="en-IN" sz="1000" b="0" i="0" u="none" strike="noStrike">
                          <a:solidFill>
                            <a:srgbClr val="000000"/>
                          </a:solidFill>
                          <a:effectLst/>
                          <a:latin typeface="Verdana" panose="020B0604030504040204" pitchFamily="34" charset="0"/>
                        </a:rPr>
                        <a:t>220</a:t>
                      </a:r>
                    </a:p>
                  </a:txBody>
                  <a:tcPr marL="9525" marR="9525" marT="9525" marB="0" anchor="ctr"/>
                </a:tc>
                <a:extLst>
                  <a:ext uri="{0D108BD9-81ED-4DB2-BD59-A6C34878D82A}">
                    <a16:rowId xmlns:a16="http://schemas.microsoft.com/office/drawing/2014/main" val="501651226"/>
                  </a:ext>
                </a:extLst>
              </a:tr>
              <a:tr h="32452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23.</a:t>
                      </a:r>
                    </a:p>
                  </a:txBody>
                  <a:tcPr marL="0" marR="0" marT="0" marB="0" anchor="ctr"/>
                </a:tc>
                <a:tc>
                  <a:txBody>
                    <a:bodyPr/>
                    <a:lstStyle/>
                    <a:p>
                      <a:pPr algn="l" rtl="0" fontAlgn="ctr"/>
                      <a:r>
                        <a:rPr lang="en-IN" sz="1000" b="0" i="0" u="none" strike="noStrike">
                          <a:solidFill>
                            <a:srgbClr val="000000"/>
                          </a:solidFill>
                          <a:effectLst/>
                          <a:latin typeface="Verdana" panose="020B0604030504040204" pitchFamily="34" charset="0"/>
                        </a:rPr>
                        <a:t>IG Petrochemicals Ltd</a:t>
                      </a:r>
                    </a:p>
                  </a:txBody>
                  <a:tcPr marL="9525" marR="9525" marT="9525" marB="0" anchor="ctr"/>
                </a:tc>
                <a:tc>
                  <a:txBody>
                    <a:bodyPr/>
                    <a:lstStyle/>
                    <a:p>
                      <a:pPr algn="ctr" rtl="0" fontAlgn="ctr"/>
                      <a:r>
                        <a:rPr lang="en-IN" sz="1000" b="0" i="0" u="none" strike="noStrike">
                          <a:solidFill>
                            <a:srgbClr val="000000"/>
                          </a:solidFill>
                          <a:effectLst/>
                          <a:latin typeface="Verdana" panose="020B0604030504040204" pitchFamily="34" charset="0"/>
                        </a:rPr>
                        <a:t>Taloja, Maharashtra</a:t>
                      </a:r>
                    </a:p>
                  </a:txBody>
                  <a:tcPr marL="9525" marR="9525" marT="9525" marB="0" anchor="ctr"/>
                </a:tc>
                <a:tc>
                  <a:txBody>
                    <a:bodyPr/>
                    <a:lstStyle/>
                    <a:p>
                      <a:pPr algn="ctr" rtl="0" fontAlgn="ctr"/>
                      <a:r>
                        <a:rPr lang="en-IN" sz="1000" b="0" i="0" u="none" strike="noStrike">
                          <a:solidFill>
                            <a:srgbClr val="000000"/>
                          </a:solidFill>
                          <a:effectLst/>
                          <a:latin typeface="Verdana" panose="020B0604030504040204" pitchFamily="34" charset="0"/>
                        </a:rPr>
                        <a:t> Phthalic Anhydride Manufacturing</a:t>
                      </a:r>
                    </a:p>
                  </a:txBody>
                  <a:tcPr marL="9525" marR="9525" marT="9525" marB="0" anchor="ctr"/>
                </a:tc>
                <a:tc>
                  <a:txBody>
                    <a:bodyPr/>
                    <a:lstStyle/>
                    <a:p>
                      <a:pPr algn="ctr" rtl="0" fontAlgn="ctr"/>
                      <a:r>
                        <a:rPr lang="en-IN" sz="1000" b="0" i="0" u="none" strike="noStrike">
                          <a:solidFill>
                            <a:srgbClr val="000000"/>
                          </a:solidFill>
                          <a:effectLst/>
                          <a:latin typeface="Verdana" panose="020B0604030504040204" pitchFamily="34" charset="0"/>
                        </a:rPr>
                        <a:t>210</a:t>
                      </a:r>
                    </a:p>
                  </a:txBody>
                  <a:tcPr marL="9525" marR="9525" marT="9525" marB="0" anchor="ctr"/>
                </a:tc>
                <a:extLst>
                  <a:ext uri="{0D108BD9-81ED-4DB2-BD59-A6C34878D82A}">
                    <a16:rowId xmlns:a16="http://schemas.microsoft.com/office/drawing/2014/main" val="2790042823"/>
                  </a:ext>
                </a:extLst>
              </a:tr>
              <a:tr h="31333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mn-ea"/>
                          <a:cs typeface="+mn-cs"/>
                        </a:rPr>
                        <a:t>24.</a:t>
                      </a:r>
                    </a:p>
                  </a:txBody>
                  <a:tcPr marL="0" marR="0" marT="0" marB="0" anchor="ctr"/>
                </a:tc>
                <a:tc>
                  <a:txBody>
                    <a:bodyPr/>
                    <a:lstStyle/>
                    <a:p>
                      <a:pPr algn="l" rtl="0" fontAlgn="ctr"/>
                      <a:r>
                        <a:rPr lang="en-IN" sz="1000" b="0" i="0" u="none" strike="noStrike">
                          <a:solidFill>
                            <a:srgbClr val="000000"/>
                          </a:solidFill>
                          <a:effectLst/>
                          <a:latin typeface="Verdana" panose="020B0604030504040204" pitchFamily="34" charset="0"/>
                        </a:rPr>
                        <a:t>Hikal Limited</a:t>
                      </a:r>
                    </a:p>
                  </a:txBody>
                  <a:tcPr marL="9525" marR="9525" marT="9525" marB="0" anchor="ctr"/>
                </a:tc>
                <a:tc>
                  <a:txBody>
                    <a:bodyPr/>
                    <a:lstStyle/>
                    <a:p>
                      <a:pPr algn="ctr" rtl="0" fontAlgn="ctr"/>
                      <a:r>
                        <a:rPr lang="en-IN" sz="1000" b="0" i="0" u="none" strike="noStrike">
                          <a:solidFill>
                            <a:srgbClr val="000000"/>
                          </a:solidFill>
                          <a:effectLst/>
                          <a:latin typeface="Verdana" panose="020B0604030504040204" pitchFamily="34" charset="0"/>
                        </a:rPr>
                        <a:t>Taloja, Maharashta, Panoli, Gujarat</a:t>
                      </a:r>
                    </a:p>
                  </a:txBody>
                  <a:tcPr marL="9525" marR="9525" marT="9525" marB="0" anchor="ctr"/>
                </a:tc>
                <a:tc>
                  <a:txBody>
                    <a:bodyPr/>
                    <a:lstStyle/>
                    <a:p>
                      <a:pPr algn="ctr" rtl="0" fontAlgn="ctr"/>
                      <a:r>
                        <a:rPr lang="en-IN" sz="1000" b="0" i="0" u="none" strike="noStrike">
                          <a:solidFill>
                            <a:srgbClr val="000000"/>
                          </a:solidFill>
                          <a:effectLst/>
                          <a:latin typeface="Verdana" panose="020B0604030504040204" pitchFamily="34" charset="0"/>
                        </a:rPr>
                        <a:t>Active Pharmaceutical Ingredients (API)</a:t>
                      </a:r>
                    </a:p>
                  </a:txBody>
                  <a:tcPr marL="9525" marR="9525" marT="9525" marB="0" anchor="ctr"/>
                </a:tc>
                <a:tc>
                  <a:txBody>
                    <a:bodyPr/>
                    <a:lstStyle/>
                    <a:p>
                      <a:pPr algn="ctr" rtl="0" fontAlgn="ctr"/>
                      <a:r>
                        <a:rPr lang="en-IN" sz="1000" b="0" i="0" u="none" strike="noStrike">
                          <a:solidFill>
                            <a:srgbClr val="000000"/>
                          </a:solidFill>
                          <a:effectLst/>
                          <a:latin typeface="Verdana" panose="020B0604030504040204" pitchFamily="34" charset="0"/>
                        </a:rPr>
                        <a:t>200</a:t>
                      </a:r>
                    </a:p>
                  </a:txBody>
                  <a:tcPr marL="9525" marR="9525" marT="9525" marB="0" anchor="ctr"/>
                </a:tc>
                <a:extLst>
                  <a:ext uri="{0D108BD9-81ED-4DB2-BD59-A6C34878D82A}">
                    <a16:rowId xmlns:a16="http://schemas.microsoft.com/office/drawing/2014/main" val="1680555125"/>
                  </a:ext>
                </a:extLst>
              </a:tr>
              <a:tr h="346715">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mn-ea"/>
                          <a:cs typeface="+mn-cs"/>
                        </a:rPr>
                        <a:t>25.</a:t>
                      </a:r>
                    </a:p>
                  </a:txBody>
                  <a:tcPr marL="0" marR="0" marT="0" marB="0" anchor="ctr"/>
                </a:tc>
                <a:tc>
                  <a:txBody>
                    <a:bodyPr/>
                    <a:lstStyle/>
                    <a:p>
                      <a:pPr algn="l" rtl="0" fontAlgn="ctr"/>
                      <a:r>
                        <a:rPr lang="en-IN" sz="1000" b="0" i="0" u="none" strike="noStrike">
                          <a:solidFill>
                            <a:srgbClr val="000000"/>
                          </a:solidFill>
                          <a:effectLst/>
                          <a:latin typeface="Verdana" panose="020B0604030504040204" pitchFamily="34" charset="0"/>
                        </a:rPr>
                        <a:t>Piramal Enterprises Ltd </a:t>
                      </a:r>
                    </a:p>
                  </a:txBody>
                  <a:tcPr marL="9525" marR="9525" marT="9525" marB="0" anchor="ctr"/>
                </a:tc>
                <a:tc>
                  <a:txBody>
                    <a:bodyPr/>
                    <a:lstStyle/>
                    <a:p>
                      <a:pPr algn="ctr" rtl="0" fontAlgn="ctr"/>
                      <a:r>
                        <a:rPr lang="en-IN" sz="1000" b="0" i="0" u="none" strike="noStrike">
                          <a:solidFill>
                            <a:srgbClr val="000000"/>
                          </a:solidFill>
                          <a:effectLst/>
                          <a:latin typeface="Verdana" panose="020B0604030504040204" pitchFamily="34" charset="0"/>
                        </a:rPr>
                        <a:t>Mumbai, Maharashtra</a:t>
                      </a:r>
                    </a:p>
                  </a:txBody>
                  <a:tcPr marL="9525" marR="9525" marT="9525" marB="0" anchor="ctr"/>
                </a:tc>
                <a:tc>
                  <a:txBody>
                    <a:bodyPr/>
                    <a:lstStyle/>
                    <a:p>
                      <a:pPr algn="ctr" rtl="0" fontAlgn="t"/>
                      <a:r>
                        <a:rPr lang="en-IN" sz="1000" b="0" i="0" u="none" strike="noStrike">
                          <a:solidFill>
                            <a:srgbClr val="000000"/>
                          </a:solidFill>
                          <a:effectLst/>
                          <a:latin typeface="Verdana" panose="020B0604030504040204" pitchFamily="34" charset="0"/>
                        </a:rPr>
                        <a:t>Active Pharmaceutical Ingredients (API)</a:t>
                      </a:r>
                    </a:p>
                  </a:txBody>
                  <a:tcPr marL="9525" marR="9525" marT="9525" marB="0"/>
                </a:tc>
                <a:tc>
                  <a:txBody>
                    <a:bodyPr/>
                    <a:lstStyle/>
                    <a:p>
                      <a:pPr algn="ctr" rtl="0" fontAlgn="t"/>
                      <a:r>
                        <a:rPr lang="en-IN" sz="1000" b="0" i="0" u="none" strike="noStrike">
                          <a:solidFill>
                            <a:srgbClr val="000000"/>
                          </a:solidFill>
                          <a:effectLst/>
                          <a:latin typeface="Verdana" panose="020B0604030504040204" pitchFamily="34" charset="0"/>
                        </a:rPr>
                        <a:t>180</a:t>
                      </a:r>
                    </a:p>
                  </a:txBody>
                  <a:tcPr marL="9525" marR="9525" marT="9525" marB="0"/>
                </a:tc>
                <a:extLst>
                  <a:ext uri="{0D108BD9-81ED-4DB2-BD59-A6C34878D82A}">
                    <a16:rowId xmlns:a16="http://schemas.microsoft.com/office/drawing/2014/main" val="516157368"/>
                  </a:ext>
                </a:extLst>
              </a:tr>
              <a:tr h="253063">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mn-ea"/>
                          <a:cs typeface="+mn-cs"/>
                        </a:rPr>
                        <a:t>26.</a:t>
                      </a:r>
                    </a:p>
                  </a:txBody>
                  <a:tcPr marL="0" marR="0" marT="0" marB="0" anchor="ctr"/>
                </a:tc>
                <a:tc>
                  <a:txBody>
                    <a:bodyPr/>
                    <a:lstStyle/>
                    <a:p>
                      <a:pPr algn="l" rtl="0" fontAlgn="ctr"/>
                      <a:r>
                        <a:rPr lang="en-IN" sz="1000" b="0" i="0" u="none" strike="noStrike">
                          <a:solidFill>
                            <a:srgbClr val="000000"/>
                          </a:solidFill>
                          <a:effectLst/>
                          <a:latin typeface="Verdana" panose="020B0604030504040204" pitchFamily="34" charset="0"/>
                        </a:rPr>
                        <a:t>Hindustan Flex Limited</a:t>
                      </a:r>
                    </a:p>
                  </a:txBody>
                  <a:tcPr marL="9525" marR="9525" marT="9525" marB="0" anchor="ctr"/>
                </a:tc>
                <a:tc>
                  <a:txBody>
                    <a:bodyPr/>
                    <a:lstStyle/>
                    <a:p>
                      <a:pPr algn="ctr" rtl="0" fontAlgn="ctr"/>
                      <a:r>
                        <a:rPr lang="en-IN" sz="1000" b="0" i="0" u="none" strike="noStrike">
                          <a:solidFill>
                            <a:srgbClr val="000000"/>
                          </a:solidFill>
                          <a:effectLst/>
                          <a:latin typeface="Verdana" panose="020B0604030504040204" pitchFamily="34" charset="0"/>
                        </a:rPr>
                        <a:t>Kanpur, Uttar Pradesh</a:t>
                      </a:r>
                    </a:p>
                  </a:txBody>
                  <a:tcPr marL="9525" marR="9525" marT="9525" marB="0" anchor="ctr"/>
                </a:tc>
                <a:tc>
                  <a:txBody>
                    <a:bodyPr/>
                    <a:lstStyle/>
                    <a:p>
                      <a:pPr algn="ctr" rtl="0" fontAlgn="t"/>
                      <a:r>
                        <a:rPr lang="en-IN" sz="1000" b="0" i="0" u="none" strike="noStrike">
                          <a:solidFill>
                            <a:srgbClr val="000000"/>
                          </a:solidFill>
                          <a:effectLst/>
                          <a:latin typeface="Verdana" panose="020B0604030504040204" pitchFamily="34" charset="0"/>
                        </a:rPr>
                        <a:t>Printing Ink</a:t>
                      </a:r>
                    </a:p>
                  </a:txBody>
                  <a:tcPr marL="9525" marR="9525" marT="9525" marB="0"/>
                </a:tc>
                <a:tc>
                  <a:txBody>
                    <a:bodyPr/>
                    <a:lstStyle/>
                    <a:p>
                      <a:pPr algn="ctr" rtl="0" fontAlgn="t"/>
                      <a:r>
                        <a:rPr lang="en-IN" sz="1000" b="0" i="0" u="none" strike="noStrike">
                          <a:solidFill>
                            <a:srgbClr val="000000"/>
                          </a:solidFill>
                          <a:effectLst/>
                          <a:latin typeface="Verdana" panose="020B0604030504040204" pitchFamily="34" charset="0"/>
                        </a:rPr>
                        <a:t>150</a:t>
                      </a:r>
                    </a:p>
                  </a:txBody>
                  <a:tcPr marL="9525" marR="9525" marT="9525" marB="0"/>
                </a:tc>
                <a:extLst>
                  <a:ext uri="{0D108BD9-81ED-4DB2-BD59-A6C34878D82A}">
                    <a16:rowId xmlns:a16="http://schemas.microsoft.com/office/drawing/2014/main" val="3899900734"/>
                  </a:ext>
                </a:extLst>
              </a:tr>
              <a:tr h="253063">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mn-ea"/>
                          <a:cs typeface="+mn-cs"/>
                        </a:rPr>
                        <a:t>27.</a:t>
                      </a:r>
                    </a:p>
                  </a:txBody>
                  <a:tcPr marL="0" marR="0" marT="0" marB="0" anchor="ctr"/>
                </a:tc>
                <a:tc>
                  <a:txBody>
                    <a:bodyPr/>
                    <a:lstStyle/>
                    <a:p>
                      <a:pPr algn="l" rtl="0" fontAlgn="ctr"/>
                      <a:r>
                        <a:rPr lang="en-IN" sz="1000" b="0" i="0" u="none" strike="noStrike">
                          <a:solidFill>
                            <a:srgbClr val="000000"/>
                          </a:solidFill>
                          <a:effectLst/>
                          <a:latin typeface="Verdana" panose="020B0604030504040204" pitchFamily="34" charset="0"/>
                        </a:rPr>
                        <a:t>Jubilant Pharmova Ltd</a:t>
                      </a:r>
                    </a:p>
                  </a:txBody>
                  <a:tcPr marL="9525" marR="9525" marT="9525" marB="0" anchor="ctr"/>
                </a:tc>
                <a:tc>
                  <a:txBody>
                    <a:bodyPr/>
                    <a:lstStyle/>
                    <a:p>
                      <a:pPr algn="ctr" rtl="0" fontAlgn="ctr"/>
                      <a:r>
                        <a:rPr lang="en-IN" sz="1000" b="0" i="0" u="none" strike="noStrike">
                          <a:solidFill>
                            <a:srgbClr val="000000"/>
                          </a:solidFill>
                          <a:effectLst/>
                          <a:latin typeface="Verdana" panose="020B0604030504040204" pitchFamily="34" charset="0"/>
                        </a:rPr>
                        <a:t>Noida, Uttar Pradesh</a:t>
                      </a:r>
                    </a:p>
                  </a:txBody>
                  <a:tcPr marL="9525" marR="9525" marT="9525" marB="0" anchor="ctr"/>
                </a:tc>
                <a:tc>
                  <a:txBody>
                    <a:bodyPr/>
                    <a:lstStyle/>
                    <a:p>
                      <a:pPr algn="ctr" rtl="0" fontAlgn="t"/>
                      <a:r>
                        <a:rPr lang="en-IN" sz="1000" b="0" i="0" u="none" strike="noStrike">
                          <a:solidFill>
                            <a:srgbClr val="000000"/>
                          </a:solidFill>
                          <a:effectLst/>
                          <a:latin typeface="Verdana" panose="020B0604030504040204" pitchFamily="34" charset="0"/>
                        </a:rPr>
                        <a:t>Active Pharmaceutical Ingredients (API)</a:t>
                      </a:r>
                    </a:p>
                  </a:txBody>
                  <a:tcPr marL="9525" marR="9525" marT="9525" marB="0"/>
                </a:tc>
                <a:tc>
                  <a:txBody>
                    <a:bodyPr/>
                    <a:lstStyle/>
                    <a:p>
                      <a:pPr algn="ctr" rtl="0" fontAlgn="t"/>
                      <a:r>
                        <a:rPr lang="en-IN" sz="1000" b="0" i="0" u="none" strike="noStrike">
                          <a:solidFill>
                            <a:srgbClr val="000000"/>
                          </a:solidFill>
                          <a:effectLst/>
                          <a:latin typeface="Verdana" panose="020B0604030504040204" pitchFamily="34" charset="0"/>
                        </a:rPr>
                        <a:t>140</a:t>
                      </a:r>
                    </a:p>
                  </a:txBody>
                  <a:tcPr marL="9525" marR="9525" marT="9525" marB="0"/>
                </a:tc>
                <a:extLst>
                  <a:ext uri="{0D108BD9-81ED-4DB2-BD59-A6C34878D82A}">
                    <a16:rowId xmlns:a16="http://schemas.microsoft.com/office/drawing/2014/main" val="4237564474"/>
                  </a:ext>
                </a:extLst>
              </a:tr>
              <a:tr h="263819">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mn-ea"/>
                          <a:cs typeface="+mn-cs"/>
                        </a:rPr>
                        <a:t>28.</a:t>
                      </a:r>
                    </a:p>
                  </a:txBody>
                  <a:tcPr marL="0" marR="0" marT="0" marB="0" anchor="ctr"/>
                </a:tc>
                <a:tc>
                  <a:txBody>
                    <a:bodyPr/>
                    <a:lstStyle/>
                    <a:p>
                      <a:pPr algn="l" rtl="0" fontAlgn="ctr"/>
                      <a:r>
                        <a:rPr lang="en-IN" sz="1000" b="0" i="0" u="none" strike="noStrike">
                          <a:solidFill>
                            <a:srgbClr val="000000"/>
                          </a:solidFill>
                          <a:effectLst/>
                          <a:latin typeface="Verdana" panose="020B0604030504040204" pitchFamily="34" charset="0"/>
                        </a:rPr>
                        <a:t>Panaorama Aromatics Limited</a:t>
                      </a:r>
                    </a:p>
                  </a:txBody>
                  <a:tcPr marL="9525" marR="9525" marT="9525" marB="0" anchor="ctr"/>
                </a:tc>
                <a:tc>
                  <a:txBody>
                    <a:bodyPr/>
                    <a:lstStyle/>
                    <a:p>
                      <a:pPr algn="ctr" rtl="0" fontAlgn="ctr"/>
                      <a:r>
                        <a:rPr lang="en-IN" sz="1000" b="0" i="0" u="none" strike="noStrike">
                          <a:solidFill>
                            <a:srgbClr val="000000"/>
                          </a:solidFill>
                          <a:effectLst/>
                          <a:latin typeface="Verdana" panose="020B0604030504040204" pitchFamily="34" charset="0"/>
                        </a:rPr>
                        <a:t>Vadora, Gujrat</a:t>
                      </a:r>
                    </a:p>
                  </a:txBody>
                  <a:tcPr marL="9525" marR="9525" marT="9525" marB="0" anchor="ctr"/>
                </a:tc>
                <a:tc>
                  <a:txBody>
                    <a:bodyPr/>
                    <a:lstStyle/>
                    <a:p>
                      <a:pPr algn="ctr" rtl="0" fontAlgn="t"/>
                      <a:r>
                        <a:rPr lang="en-IN" sz="1000" b="0" i="0" u="none" strike="noStrike">
                          <a:solidFill>
                            <a:srgbClr val="000000"/>
                          </a:solidFill>
                          <a:effectLst/>
                          <a:latin typeface="Verdana" panose="020B0604030504040204" pitchFamily="34" charset="0"/>
                        </a:rPr>
                        <a:t>Benzaldehyde Manufacturing</a:t>
                      </a:r>
                    </a:p>
                  </a:txBody>
                  <a:tcPr marL="9525" marR="9525" marT="9525" marB="0"/>
                </a:tc>
                <a:tc>
                  <a:txBody>
                    <a:bodyPr/>
                    <a:lstStyle/>
                    <a:p>
                      <a:pPr algn="ctr" rtl="0" fontAlgn="t"/>
                      <a:r>
                        <a:rPr lang="en-IN" sz="1000" b="0" i="0" u="none" strike="noStrike">
                          <a:solidFill>
                            <a:srgbClr val="000000"/>
                          </a:solidFill>
                          <a:effectLst/>
                          <a:latin typeface="Verdana" panose="020B0604030504040204" pitchFamily="34" charset="0"/>
                        </a:rPr>
                        <a:t>130</a:t>
                      </a:r>
                    </a:p>
                  </a:txBody>
                  <a:tcPr marL="9525" marR="9525" marT="9525" marB="0"/>
                </a:tc>
                <a:extLst>
                  <a:ext uri="{0D108BD9-81ED-4DB2-BD59-A6C34878D82A}">
                    <a16:rowId xmlns:a16="http://schemas.microsoft.com/office/drawing/2014/main" val="1657352044"/>
                  </a:ext>
                </a:extLst>
              </a:tr>
              <a:tr h="263819">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mn-ea"/>
                          <a:cs typeface="+mn-cs"/>
                        </a:rPr>
                        <a:t>29.</a:t>
                      </a:r>
                    </a:p>
                  </a:txBody>
                  <a:tcPr marL="0" marR="0" marT="0" marB="0" anchor="ctr"/>
                </a:tc>
                <a:tc>
                  <a:txBody>
                    <a:bodyPr/>
                    <a:lstStyle/>
                    <a:p>
                      <a:pPr algn="l" rtl="0" fontAlgn="ctr"/>
                      <a:r>
                        <a:rPr lang="en-IN" sz="1000" b="0" i="0" u="none" strike="noStrike">
                          <a:solidFill>
                            <a:srgbClr val="000000"/>
                          </a:solidFill>
                          <a:effectLst/>
                          <a:latin typeface="Verdana" panose="020B0604030504040204" pitchFamily="34" charset="0"/>
                        </a:rPr>
                        <a:t>Indigo Paints Ltd</a:t>
                      </a:r>
                    </a:p>
                  </a:txBody>
                  <a:tcPr marL="9525" marR="9525" marT="9525" marB="0" anchor="ctr"/>
                </a:tc>
                <a:tc>
                  <a:txBody>
                    <a:bodyPr/>
                    <a:lstStyle/>
                    <a:p>
                      <a:pPr algn="ctr" rtl="0" fontAlgn="ctr"/>
                      <a:r>
                        <a:rPr lang="en-IN" sz="1000" b="0" i="0" u="none" strike="noStrike">
                          <a:solidFill>
                            <a:srgbClr val="000000"/>
                          </a:solidFill>
                          <a:effectLst/>
                          <a:latin typeface="Verdana" panose="020B0604030504040204" pitchFamily="34" charset="0"/>
                        </a:rPr>
                        <a:t>Trichi, Tamil Nadu</a:t>
                      </a:r>
                    </a:p>
                  </a:txBody>
                  <a:tcPr marL="9525" marR="9525" marT="9525" marB="0" anchor="ctr"/>
                </a:tc>
                <a:tc>
                  <a:txBody>
                    <a:bodyPr/>
                    <a:lstStyle/>
                    <a:p>
                      <a:pPr algn="ctr" rtl="0" fontAlgn="t"/>
                      <a:r>
                        <a:rPr lang="en-IN" sz="1000" b="0" i="0" u="none" strike="noStrike">
                          <a:solidFill>
                            <a:srgbClr val="000000"/>
                          </a:solidFill>
                          <a:effectLst/>
                          <a:latin typeface="Verdana" panose="020B0604030504040204" pitchFamily="34" charset="0"/>
                        </a:rPr>
                        <a:t>Paints </a:t>
                      </a:r>
                    </a:p>
                  </a:txBody>
                  <a:tcPr marL="9525" marR="9525" marT="9525" marB="0"/>
                </a:tc>
                <a:tc>
                  <a:txBody>
                    <a:bodyPr/>
                    <a:lstStyle/>
                    <a:p>
                      <a:pPr algn="ctr" rtl="0" fontAlgn="t"/>
                      <a:r>
                        <a:rPr lang="en-IN" sz="1000" b="0" i="0" u="none" strike="noStrike">
                          <a:solidFill>
                            <a:srgbClr val="000000"/>
                          </a:solidFill>
                          <a:effectLst/>
                          <a:latin typeface="Verdana" panose="020B0604030504040204" pitchFamily="34" charset="0"/>
                        </a:rPr>
                        <a:t>100</a:t>
                      </a:r>
                    </a:p>
                  </a:txBody>
                  <a:tcPr marL="9525" marR="9525" marT="9525" marB="0"/>
                </a:tc>
                <a:extLst>
                  <a:ext uri="{0D108BD9-81ED-4DB2-BD59-A6C34878D82A}">
                    <a16:rowId xmlns:a16="http://schemas.microsoft.com/office/drawing/2014/main" val="4081809826"/>
                  </a:ext>
                </a:extLst>
              </a:tr>
              <a:tr h="263819">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mn-ea"/>
                          <a:cs typeface="+mn-cs"/>
                        </a:rPr>
                        <a:t>30.</a:t>
                      </a:r>
                    </a:p>
                  </a:txBody>
                  <a:tcPr marL="0" marR="0" marT="0" marB="0" anchor="ctr"/>
                </a:tc>
                <a:tc>
                  <a:txBody>
                    <a:bodyPr/>
                    <a:lstStyle/>
                    <a:p>
                      <a:pPr algn="l" rtl="0" fontAlgn="ctr"/>
                      <a:r>
                        <a:rPr lang="en-IN" sz="1000" b="0" i="0" u="none" strike="noStrike">
                          <a:solidFill>
                            <a:srgbClr val="000000"/>
                          </a:solidFill>
                          <a:effectLst/>
                          <a:latin typeface="Verdana" panose="020B0604030504040204" pitchFamily="34" charset="0"/>
                        </a:rPr>
                        <a:t>Swastik Chemicals</a:t>
                      </a:r>
                    </a:p>
                  </a:txBody>
                  <a:tcPr marL="9525" marR="9525" marT="9525" marB="0" anchor="ctr"/>
                </a:tc>
                <a:tc>
                  <a:txBody>
                    <a:bodyPr/>
                    <a:lstStyle/>
                    <a:p>
                      <a:pPr algn="ctr" rtl="0" fontAlgn="ctr"/>
                      <a:r>
                        <a:rPr lang="en-IN" sz="1000" b="0" i="0" u="none" strike="noStrike">
                          <a:solidFill>
                            <a:srgbClr val="000000"/>
                          </a:solidFill>
                          <a:effectLst/>
                          <a:latin typeface="Verdana" panose="020B0604030504040204" pitchFamily="34" charset="0"/>
                        </a:rPr>
                        <a:t>Mumbai, Maharashtra</a:t>
                      </a:r>
                    </a:p>
                  </a:txBody>
                  <a:tcPr marL="9525" marR="9525" marT="9525" marB="0" anchor="ctr"/>
                </a:tc>
                <a:tc>
                  <a:txBody>
                    <a:bodyPr/>
                    <a:lstStyle/>
                    <a:p>
                      <a:pPr algn="ctr" rtl="0" fontAlgn="ctr"/>
                      <a:r>
                        <a:rPr lang="en-IN" sz="1000" b="0" i="0" u="none" strike="noStrike">
                          <a:solidFill>
                            <a:srgbClr val="000000"/>
                          </a:solidFill>
                          <a:effectLst/>
                          <a:latin typeface="Verdana" panose="020B0604030504040204" pitchFamily="34" charset="0"/>
                        </a:rPr>
                        <a:t>Iso Propyl Alcohol</a:t>
                      </a:r>
                    </a:p>
                  </a:txBody>
                  <a:tcPr marL="9525" marR="9525" marT="9525" marB="0" anchor="ctr"/>
                </a:tc>
                <a:tc>
                  <a:txBody>
                    <a:bodyPr/>
                    <a:lstStyle/>
                    <a:p>
                      <a:pPr algn="ctr" rtl="0" fontAlgn="ctr"/>
                      <a:r>
                        <a:rPr lang="en-IN" sz="1000" b="0" i="0" u="none" strike="noStrike" dirty="0">
                          <a:solidFill>
                            <a:srgbClr val="000000"/>
                          </a:solidFill>
                          <a:effectLst/>
                          <a:latin typeface="Verdana" panose="020B0604030504040204" pitchFamily="34" charset="0"/>
                        </a:rPr>
                        <a:t>100</a:t>
                      </a:r>
                    </a:p>
                  </a:txBody>
                  <a:tcPr marL="9525" marR="9525" marT="9525" marB="0" anchor="ctr"/>
                </a:tc>
                <a:extLst>
                  <a:ext uri="{0D108BD9-81ED-4DB2-BD59-A6C34878D82A}">
                    <a16:rowId xmlns:a16="http://schemas.microsoft.com/office/drawing/2014/main" val="2415612617"/>
                  </a:ext>
                </a:extLst>
              </a:tr>
            </a:tbl>
          </a:graphicData>
        </a:graphic>
      </p:graphicFrame>
      <p:sp>
        <p:nvSpPr>
          <p:cNvPr id="4" name="Rectangle 3">
            <a:extLst>
              <a:ext uri="{FF2B5EF4-FFF2-40B4-BE49-F238E27FC236}">
                <a16:creationId xmlns:a16="http://schemas.microsoft.com/office/drawing/2014/main" id="{7E590566-E36B-40B9-A9DC-335B2DF1A236}"/>
              </a:ext>
            </a:extLst>
          </p:cNvPr>
          <p:cNvSpPr/>
          <p:nvPr/>
        </p:nvSpPr>
        <p:spPr>
          <a:xfrm>
            <a:off x="7227849" y="4590130"/>
            <a:ext cx="4678680" cy="184666"/>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6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ChemAnalyst</a:t>
            </a:r>
          </a:p>
        </p:txBody>
      </p:sp>
    </p:spTree>
    <p:extLst>
      <p:ext uri="{BB962C8B-B14F-4D97-AF65-F5344CB8AC3E}">
        <p14:creationId xmlns:p14="http://schemas.microsoft.com/office/powerpoint/2010/main" val="8235664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lated image">
            <a:extLst>
              <a:ext uri="{FF2B5EF4-FFF2-40B4-BE49-F238E27FC236}">
                <a16:creationId xmlns:a16="http://schemas.microsoft.com/office/drawing/2014/main" id="{DEA30E73-A8FB-47B9-8DEB-0A544AEF18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65" y="-8756"/>
            <a:ext cx="8269128" cy="686176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8D083E7-7357-4F24-B479-318EC7BC4462}"/>
              </a:ext>
            </a:extLst>
          </p:cNvPr>
          <p:cNvPicPr>
            <a:picLocks noChangeAspect="1"/>
          </p:cNvPicPr>
          <p:nvPr/>
        </p:nvPicPr>
        <p:blipFill rotWithShape="1">
          <a:blip r:embed="rId3">
            <a:extLst>
              <a:ext uri="{28A0092B-C50C-407E-A947-70E740481C1C}">
                <a14:useLocalDpi xmlns:a14="http://schemas.microsoft.com/office/drawing/2010/main" val="0"/>
              </a:ext>
            </a:extLst>
          </a:blip>
          <a:srcRect t="23908" b="13235"/>
          <a:stretch/>
        </p:blipFill>
        <p:spPr>
          <a:xfrm>
            <a:off x="-4197" y="0"/>
            <a:ext cx="12192001" cy="6861768"/>
          </a:xfrm>
          <a:prstGeom prst="rect">
            <a:avLst/>
          </a:prstGeom>
        </p:spPr>
      </p:pic>
      <p:sp>
        <p:nvSpPr>
          <p:cNvPr id="9" name="Content Placeholder 2">
            <a:extLst>
              <a:ext uri="{FF2B5EF4-FFF2-40B4-BE49-F238E27FC236}">
                <a16:creationId xmlns:a16="http://schemas.microsoft.com/office/drawing/2014/main" id="{92423AE0-3BF9-4F87-A411-AAF9E12CFDE4}"/>
              </a:ext>
            </a:extLst>
          </p:cNvPr>
          <p:cNvSpPr txBox="1">
            <a:spLocks/>
          </p:cNvSpPr>
          <p:nvPr/>
        </p:nvSpPr>
        <p:spPr>
          <a:xfrm>
            <a:off x="9140368" y="1643852"/>
            <a:ext cx="3483937" cy="2889115"/>
          </a:xfrm>
          <a:prstGeom prst="rect">
            <a:avLst/>
          </a:prstGeom>
        </p:spPr>
        <p:txBody>
          <a:bodyPr vert="horz" lIns="91440" tIns="45720" rIns="91440" bIns="45720" rtlCol="0" anchor="b">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indent="0" defTabSz="914354">
              <a:lnSpc>
                <a:spcPct val="100000"/>
              </a:lnSpc>
              <a:spcBef>
                <a:spcPct val="0"/>
              </a:spcBef>
              <a:buNone/>
            </a:pPr>
            <a:endParaRPr lang="en-US" sz="4200" b="1" spc="-136" dirty="0">
              <a:effectLst>
                <a:outerShdw blurRad="38100" dist="38100" dir="2700000" algn="tl">
                  <a:srgbClr val="000000">
                    <a:alpha val="43137"/>
                  </a:srgbClr>
                </a:outerShdw>
              </a:effectLst>
              <a:latin typeface="+mj-lt"/>
              <a:ea typeface="+mj-ea"/>
              <a:cs typeface="+mj-cs"/>
            </a:endParaRPr>
          </a:p>
        </p:txBody>
      </p:sp>
      <p:sp>
        <p:nvSpPr>
          <p:cNvPr id="10" name="Rectangle 9">
            <a:extLst>
              <a:ext uri="{FF2B5EF4-FFF2-40B4-BE49-F238E27FC236}">
                <a16:creationId xmlns:a16="http://schemas.microsoft.com/office/drawing/2014/main" id="{4A5965EB-E8A1-4B81-AD9D-E9842F8ECBD2}"/>
              </a:ext>
            </a:extLst>
          </p:cNvPr>
          <p:cNvSpPr/>
          <p:nvPr/>
        </p:nvSpPr>
        <p:spPr>
          <a:xfrm>
            <a:off x="6686065" y="2611354"/>
            <a:ext cx="5048743" cy="523220"/>
          </a:xfrm>
          <a:prstGeom prst="rect">
            <a:avLst/>
          </a:prstGeom>
          <a:noFill/>
        </p:spPr>
        <p:txBody>
          <a:bodyPr wrap="square">
            <a:spAutoFit/>
          </a:bodyPr>
          <a:lstStyle/>
          <a:p>
            <a:pPr lvl="0">
              <a:defRPr/>
            </a:pPr>
            <a:r>
              <a:rPr lang="en-US" sz="2800" b="1" dirty="0">
                <a:solidFill>
                  <a:schemeClr val="bg1"/>
                </a:solidFill>
                <a:effectLst>
                  <a:outerShdw blurRad="38100" dist="38100" dir="2700000" algn="tl">
                    <a:srgbClr val="000000">
                      <a:alpha val="43137"/>
                    </a:srgbClr>
                  </a:outerShdw>
                </a:effectLst>
                <a:latin typeface="Montserrat" panose="02000505000000020004" pitchFamily="2" charset="0"/>
                <a:ea typeface="Roboto" pitchFamily="2" charset="0"/>
                <a:cs typeface="Arial" panose="020B0604020202020204" pitchFamily="34" charset="0"/>
              </a:rPr>
              <a:t>COMPETITIVE INTELLIGENCE </a:t>
            </a:r>
          </a:p>
        </p:txBody>
      </p:sp>
    </p:spTree>
    <p:extLst>
      <p:ext uri="{BB962C8B-B14F-4D97-AF65-F5344CB8AC3E}">
        <p14:creationId xmlns:p14="http://schemas.microsoft.com/office/powerpoint/2010/main" val="20687882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3">
            <a:extLst>
              <a:ext uri="{FF2B5EF4-FFF2-40B4-BE49-F238E27FC236}">
                <a16:creationId xmlns:a16="http://schemas.microsoft.com/office/drawing/2014/main" id="{4361833B-334D-4AA4-BB92-FECBDAE3AF51}"/>
              </a:ext>
            </a:extLst>
          </p:cNvPr>
          <p:cNvSpPr>
            <a:spLocks noGrp="1"/>
          </p:cNvSpPr>
          <p:nvPr>
            <p:ph type="body" sz="quarter" idx="14"/>
          </p:nvPr>
        </p:nvSpPr>
        <p:spPr>
          <a:xfrm>
            <a:off x="250832" y="25917"/>
            <a:ext cx="4025809" cy="766643"/>
          </a:xfrm>
        </p:spPr>
        <p:txBody>
          <a:bodyPr>
            <a:normAutofit/>
          </a:bodyPr>
          <a:lstStyle/>
          <a:p>
            <a:r>
              <a:rPr lang="nb-NO" dirty="0">
                <a:solidFill>
                  <a:srgbClr val="0F4061"/>
                </a:solidFill>
              </a:rPr>
              <a:t>Competitor Profile </a:t>
            </a:r>
          </a:p>
        </p:txBody>
      </p:sp>
      <p:sp>
        <p:nvSpPr>
          <p:cNvPr id="32" name="Rectangle 31">
            <a:extLst>
              <a:ext uri="{FF2B5EF4-FFF2-40B4-BE49-F238E27FC236}">
                <a16:creationId xmlns:a16="http://schemas.microsoft.com/office/drawing/2014/main" id="{4898CD61-1053-4130-A45C-31824FC1846F}"/>
              </a:ext>
            </a:extLst>
          </p:cNvPr>
          <p:cNvSpPr/>
          <p:nvPr/>
        </p:nvSpPr>
        <p:spPr>
          <a:xfrm>
            <a:off x="0" y="906624"/>
            <a:ext cx="12192000" cy="41857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latin typeface="Open Sans" panose="020B0606030504020204" pitchFamily="34" charset="0"/>
                <a:ea typeface="Open Sans" panose="020B0606030504020204" pitchFamily="34" charset="0"/>
                <a:cs typeface="Open Sans" panose="020B0606030504020204" pitchFamily="34" charset="0"/>
              </a:rPr>
              <a:t>                                                               Reliance Industries Ltd</a:t>
            </a:r>
          </a:p>
        </p:txBody>
      </p:sp>
      <p:sp>
        <p:nvSpPr>
          <p:cNvPr id="63" name="Rectangle 62">
            <a:extLst>
              <a:ext uri="{FF2B5EF4-FFF2-40B4-BE49-F238E27FC236}">
                <a16:creationId xmlns:a16="http://schemas.microsoft.com/office/drawing/2014/main" id="{56D075D9-7D83-46C1-B68D-8A0CEE333C1D}"/>
              </a:ext>
            </a:extLst>
          </p:cNvPr>
          <p:cNvSpPr/>
          <p:nvPr/>
        </p:nvSpPr>
        <p:spPr>
          <a:xfrm>
            <a:off x="6" y="676729"/>
            <a:ext cx="3030551" cy="894537"/>
          </a:xfrm>
          <a:prstGeom prst="rect">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6" name="Table 5">
            <a:extLst>
              <a:ext uri="{FF2B5EF4-FFF2-40B4-BE49-F238E27FC236}">
                <a16:creationId xmlns:a16="http://schemas.microsoft.com/office/drawing/2014/main" id="{6BEF58C0-F4A6-4429-9BBB-CE7677B6442A}"/>
              </a:ext>
            </a:extLst>
          </p:cNvPr>
          <p:cNvGraphicFramePr>
            <a:graphicFrameLocks noGrp="1"/>
          </p:cNvGraphicFramePr>
          <p:nvPr>
            <p:extLst>
              <p:ext uri="{D42A27DB-BD31-4B8C-83A1-F6EECF244321}">
                <p14:modId xmlns:p14="http://schemas.microsoft.com/office/powerpoint/2010/main" val="1115701951"/>
              </p:ext>
            </p:extLst>
          </p:nvPr>
        </p:nvGraphicFramePr>
        <p:xfrm>
          <a:off x="266705" y="1700477"/>
          <a:ext cx="4223657" cy="2402866"/>
        </p:xfrm>
        <a:graphic>
          <a:graphicData uri="http://schemas.openxmlformats.org/drawingml/2006/table">
            <a:tbl>
              <a:tblPr>
                <a:tableStyleId>{5C22544A-7EE6-4342-B048-85BDC9FD1C3A}</a:tableStyleId>
              </a:tblPr>
              <a:tblGrid>
                <a:gridCol w="1422251">
                  <a:extLst>
                    <a:ext uri="{9D8B030D-6E8A-4147-A177-3AD203B41FA5}">
                      <a16:colId xmlns:a16="http://schemas.microsoft.com/office/drawing/2014/main" val="3597256998"/>
                    </a:ext>
                  </a:extLst>
                </a:gridCol>
                <a:gridCol w="1400703">
                  <a:extLst>
                    <a:ext uri="{9D8B030D-6E8A-4147-A177-3AD203B41FA5}">
                      <a16:colId xmlns:a16="http://schemas.microsoft.com/office/drawing/2014/main" val="3132202922"/>
                    </a:ext>
                  </a:extLst>
                </a:gridCol>
                <a:gridCol w="1400703">
                  <a:extLst>
                    <a:ext uri="{9D8B030D-6E8A-4147-A177-3AD203B41FA5}">
                      <a16:colId xmlns:a16="http://schemas.microsoft.com/office/drawing/2014/main" val="4064969694"/>
                    </a:ext>
                  </a:extLst>
                </a:gridCol>
              </a:tblGrid>
              <a:tr h="263879">
                <a:tc gridSpan="3">
                  <a:txBody>
                    <a:bodyPr/>
                    <a:lstStyle/>
                    <a:p>
                      <a:pPr algn="ctr" fontAlgn="b"/>
                      <a:r>
                        <a:rPr lang="en-IN"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Financials (INR Millions)</a:t>
                      </a:r>
                      <a:endPar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33F50"/>
                    </a:solid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776617063"/>
                  </a:ext>
                </a:extLst>
              </a:tr>
              <a:tr h="272299">
                <a:tc>
                  <a:txBody>
                    <a:bodyPr/>
                    <a:lstStyle/>
                    <a:p>
                      <a:pPr marL="91440" algn="l" rtl="0" fontAlgn="ctr">
                        <a:spcBef>
                          <a:spcPts val="0"/>
                        </a:spcBef>
                      </a:pPr>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Particulars</a:t>
                      </a:r>
                      <a:endParaRPr lang="en-IN" sz="1000" b="1" i="0" u="none" strike="noStrike" dirty="0">
                        <a:solidFill>
                          <a:srgbClr val="FFFFFF"/>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rtl="0" fontAlgn="ctr">
                        <a:spcBef>
                          <a:spcPts val="0"/>
                        </a:spcBef>
                      </a:pPr>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FY 2020</a:t>
                      </a:r>
                      <a:endParaRPr lang="en-IN" sz="1000" b="1" i="0" u="none" strike="noStrike" dirty="0">
                        <a:solidFill>
                          <a:srgbClr val="FFFFFF"/>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rtl="0" fontAlgn="ctr">
                        <a:spcBef>
                          <a:spcPts val="0"/>
                        </a:spcBef>
                      </a:pPr>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FY 2021</a:t>
                      </a:r>
                      <a:endParaRPr lang="en-IN" sz="1000" b="1" i="0" u="none" strike="noStrike" dirty="0">
                        <a:solidFill>
                          <a:srgbClr val="FFFFFF"/>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1878788"/>
                  </a:ext>
                </a:extLst>
              </a:tr>
              <a:tr h="301576">
                <a:tc>
                  <a:txBody>
                    <a:bodyPr/>
                    <a:lstStyle/>
                    <a:p>
                      <a:pPr marL="91440" algn="l" defTabSz="914400" rtl="0" eaLnBrk="1" fontAlgn="ctr" latinLnBrk="0" hangingPunct="1">
                        <a:spcBef>
                          <a:spcPts val="0"/>
                        </a:spcBef>
                      </a:pPr>
                      <a:r>
                        <a:rPr lang="en-IN" sz="1000" b="1"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Revenues</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3661770</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2789400</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2665900"/>
                  </a:ext>
                </a:extLst>
              </a:tr>
              <a:tr h="301576">
                <a:tc>
                  <a:txBody>
                    <a:bodyPr/>
                    <a:lstStyle/>
                    <a:p>
                      <a:pPr marL="91440" algn="l" defTabSz="914400" rtl="0" eaLnBrk="1" fontAlgn="ctr" latinLnBrk="0" hangingPunct="1">
                        <a:spcBef>
                          <a:spcPts val="0"/>
                        </a:spcBef>
                      </a:pPr>
                      <a:r>
                        <a:rPr lang="en-IN" sz="1000" b="1"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Growth</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-8.82%</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-23.82%</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9863019"/>
                  </a:ext>
                </a:extLst>
              </a:tr>
              <a:tr h="301576">
                <a:tc>
                  <a:txBody>
                    <a:bodyPr/>
                    <a:lstStyle/>
                    <a:p>
                      <a:pPr marL="91440" algn="l" defTabSz="914400" rtl="0" eaLnBrk="1" fontAlgn="ctr" latinLnBrk="0" hangingPunct="1">
                        <a:spcBef>
                          <a:spcPts val="0"/>
                        </a:spcBef>
                      </a:pPr>
                      <a:r>
                        <a:rPr lang="en-IN" sz="1000" b="1"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PBT</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663940</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483180</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7504353"/>
                  </a:ext>
                </a:extLst>
              </a:tr>
              <a:tr h="301576">
                <a:tc>
                  <a:txBody>
                    <a:bodyPr/>
                    <a:lstStyle/>
                    <a:p>
                      <a:pPr marL="91440" algn="l" defTabSz="914400" rtl="0" eaLnBrk="1" fontAlgn="ctr" latinLnBrk="0" hangingPunct="1">
                        <a:spcBef>
                          <a:spcPts val="0"/>
                        </a:spcBef>
                      </a:pPr>
                      <a:r>
                        <a:rPr lang="en-IN" sz="1000" b="1"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margin</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18.13%</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17.32%</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1369534"/>
                  </a:ext>
                </a:extLst>
              </a:tr>
              <a:tr h="358808">
                <a:tc>
                  <a:txBody>
                    <a:bodyPr/>
                    <a:lstStyle/>
                    <a:p>
                      <a:pPr marL="91440" algn="l" defTabSz="914400" rtl="0" eaLnBrk="1" fontAlgn="ctr" latinLnBrk="0" hangingPunct="1">
                        <a:spcBef>
                          <a:spcPts val="0"/>
                        </a:spcBef>
                      </a:pPr>
                      <a:r>
                        <a:rPr lang="en-IN" sz="1000" b="1"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PAT</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309030</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319440</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30591590"/>
                  </a:ext>
                </a:extLst>
              </a:tr>
              <a:tr h="301576">
                <a:tc>
                  <a:txBody>
                    <a:bodyPr/>
                    <a:lstStyle/>
                    <a:p>
                      <a:pPr marL="91440" algn="l" defTabSz="914400" rtl="0" eaLnBrk="1" fontAlgn="ctr" latinLnBrk="0" hangingPunct="1">
                        <a:spcBef>
                          <a:spcPts val="0"/>
                        </a:spcBef>
                      </a:pPr>
                      <a:r>
                        <a:rPr lang="en-IN" sz="1000" b="1"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margin</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8.44%</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11.45%</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5430720"/>
                  </a:ext>
                </a:extLst>
              </a:tr>
            </a:tbl>
          </a:graphicData>
        </a:graphic>
      </p:graphicFrame>
      <p:graphicFrame>
        <p:nvGraphicFramePr>
          <p:cNvPr id="7" name="Table 6">
            <a:extLst>
              <a:ext uri="{FF2B5EF4-FFF2-40B4-BE49-F238E27FC236}">
                <a16:creationId xmlns:a16="http://schemas.microsoft.com/office/drawing/2014/main" id="{108CD4E5-AA07-4D43-BF3C-0849B9E944CE}"/>
              </a:ext>
            </a:extLst>
          </p:cNvPr>
          <p:cNvGraphicFramePr>
            <a:graphicFrameLocks noGrp="1"/>
          </p:cNvGraphicFramePr>
          <p:nvPr>
            <p:extLst>
              <p:ext uri="{D42A27DB-BD31-4B8C-83A1-F6EECF244321}">
                <p14:modId xmlns:p14="http://schemas.microsoft.com/office/powerpoint/2010/main" val="476954092"/>
              </p:ext>
            </p:extLst>
          </p:nvPr>
        </p:nvGraphicFramePr>
        <p:xfrm>
          <a:off x="4826039" y="1687102"/>
          <a:ext cx="6908761" cy="3334331"/>
        </p:xfrm>
        <a:graphic>
          <a:graphicData uri="http://schemas.openxmlformats.org/drawingml/2006/table">
            <a:tbl>
              <a:tblPr>
                <a:tableStyleId>{5C22544A-7EE6-4342-B048-85BDC9FD1C3A}</a:tableStyleId>
              </a:tblPr>
              <a:tblGrid>
                <a:gridCol w="2227906">
                  <a:extLst>
                    <a:ext uri="{9D8B030D-6E8A-4147-A177-3AD203B41FA5}">
                      <a16:colId xmlns:a16="http://schemas.microsoft.com/office/drawing/2014/main" val="1382228186"/>
                    </a:ext>
                  </a:extLst>
                </a:gridCol>
                <a:gridCol w="4680855">
                  <a:extLst>
                    <a:ext uri="{9D8B030D-6E8A-4147-A177-3AD203B41FA5}">
                      <a16:colId xmlns:a16="http://schemas.microsoft.com/office/drawing/2014/main" val="2773176246"/>
                    </a:ext>
                  </a:extLst>
                </a:gridCol>
              </a:tblGrid>
              <a:tr h="275701">
                <a:tc gridSpan="2">
                  <a:txBody>
                    <a:bodyPr/>
                    <a:lstStyle/>
                    <a:p>
                      <a:pPr algn="ctr" fontAlgn="b"/>
                      <a:r>
                        <a:rPr lang="en-IN"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Basic Details</a:t>
                      </a:r>
                      <a:endPar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333F50"/>
                    </a:solidFill>
                  </a:tcPr>
                </a:tc>
                <a:tc hMerge="1">
                  <a:txBody>
                    <a:bodyPr/>
                    <a:lstStyle/>
                    <a:p>
                      <a:endParaRPr lang="en-IN"/>
                    </a:p>
                  </a:txBody>
                  <a:tcPr/>
                </a:tc>
                <a:extLst>
                  <a:ext uri="{0D108BD9-81ED-4DB2-BD59-A6C34878D82A}">
                    <a16:rowId xmlns:a16="http://schemas.microsoft.com/office/drawing/2014/main" val="4082504398"/>
                  </a:ext>
                </a:extLst>
              </a:tr>
              <a:tr h="231225">
                <a:tc>
                  <a:txBody>
                    <a:bodyPr/>
                    <a:lstStyle/>
                    <a:p>
                      <a:pPr marL="91440" algn="l" fontAlgn="b"/>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Name of the Company</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91440" algn="l" defTabSz="914400" rtl="0" eaLnBrk="1" fontAlgn="ctr" latinLnBrk="0" hangingPunct="1"/>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Reliance Industries Limited </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4681225"/>
                  </a:ext>
                </a:extLst>
              </a:tr>
              <a:tr h="231225">
                <a:tc>
                  <a:txBody>
                    <a:bodyPr/>
                    <a:lstStyle/>
                    <a:p>
                      <a:pPr marL="91440" algn="l" fontAlgn="b"/>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Registration Year</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91440" algn="l" defTabSz="914400" rtl="0" eaLnBrk="1" fontAlgn="ctr" latinLnBrk="0" hangingPunct="1"/>
                      <a:r>
                        <a:rPr lang="en-US"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1973</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3817201"/>
                  </a:ext>
                </a:extLst>
              </a:tr>
              <a:tr h="231225">
                <a:tc>
                  <a:txBody>
                    <a:bodyPr/>
                    <a:lstStyle/>
                    <a:p>
                      <a:pPr marL="91440" algn="l" fontAlgn="b"/>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CIN</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91440" algn="l" defTabSz="914400" rtl="0" eaLnBrk="1" fontAlgn="ctr" latinLnBrk="0" hangingPunct="1"/>
                      <a:r>
                        <a:rPr lang="en-US"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L17110MH1973PLC019786</a:t>
                      </a:r>
                      <a:endPar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7598107"/>
                  </a:ext>
                </a:extLst>
              </a:tr>
              <a:tr h="462448">
                <a:tc>
                  <a:txBody>
                    <a:bodyPr/>
                    <a:lstStyle/>
                    <a:p>
                      <a:pPr marL="91440" algn="l" fontAlgn="b"/>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Category/Sub-category of the Company</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91440" algn="l" defTabSz="914400" rtl="0" eaLnBrk="1" fontAlgn="ctr" latinLnBrk="0" hangingPunct="1"/>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Company Limited by Shares / Private Company</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7786476"/>
                  </a:ext>
                </a:extLst>
              </a:tr>
              <a:tr h="555558">
                <a:tc>
                  <a:txBody>
                    <a:bodyPr/>
                    <a:lstStyle/>
                    <a:p>
                      <a:pPr marL="91440" algn="l" fontAlgn="b"/>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Address of the Registered Office</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fontAlgn="t"/>
                      <a:r>
                        <a:rPr lang="en-US" sz="1000" dirty="0">
                          <a:effectLst/>
                          <a:latin typeface="Verdana" panose="020B0604030504040204" pitchFamily="34" charset="0"/>
                          <a:ea typeface="Verdana" panose="020B0604030504040204" pitchFamily="34" charset="0"/>
                          <a:cs typeface="Verdana" panose="020B0604030504040204" pitchFamily="34" charset="0"/>
                        </a:rPr>
                        <a:t>Reliance Industries Limited, Maker Chambers – IV, Nariman Point, Mumbai 400 021, India</a:t>
                      </a:r>
                    </a:p>
                  </a:txBody>
                  <a:tcPr marL="52045" marR="52045" marT="142875" marB="14287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3098036"/>
                  </a:ext>
                </a:extLst>
              </a:tr>
              <a:tr h="659501">
                <a:tc>
                  <a:txBody>
                    <a:bodyPr/>
                    <a:lstStyle/>
                    <a:p>
                      <a:pPr marL="91440" algn="l" fontAlgn="b"/>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Contact details</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000" dirty="0">
                        <a:latin typeface="Verdana" panose="020B0604030504040204" pitchFamily="34" charset="0"/>
                        <a:ea typeface="Verdana" panose="020B0604030504040204" pitchFamily="34" charset="0"/>
                        <a:cs typeface="Verdana" panose="020B0604030504040204" pitchFamily="34" charset="0"/>
                      </a:endParaRPr>
                    </a:p>
                    <a:p>
                      <a:r>
                        <a:rPr lang="en-US" sz="1000" dirty="0">
                          <a:latin typeface="Verdana" panose="020B0604030504040204" pitchFamily="34" charset="0"/>
                          <a:ea typeface="Verdana" panose="020B0604030504040204" pitchFamily="34" charset="0"/>
                          <a:cs typeface="Verdana" panose="020B0604030504040204" pitchFamily="34" charset="0"/>
                        </a:rPr>
                        <a:t>Tel: +</a:t>
                      </a:r>
                      <a:r>
                        <a:rPr lang="en-US"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91-22-3555-5000</a:t>
                      </a:r>
                      <a:endParaRPr lang="en-US" sz="1000" dirty="0">
                        <a:latin typeface="Verdana" panose="020B0604030504040204" pitchFamily="34" charset="0"/>
                        <a:ea typeface="Verdana" panose="020B0604030504040204" pitchFamily="34" charset="0"/>
                        <a:cs typeface="Verdana" panose="020B0604030504040204" pitchFamily="34" charset="0"/>
                      </a:endParaRPr>
                    </a:p>
                    <a:p>
                      <a:r>
                        <a:rPr lang="en-US" sz="1000" dirty="0">
                          <a:latin typeface="Verdana" panose="020B0604030504040204" pitchFamily="34" charset="0"/>
                          <a:ea typeface="Verdana" panose="020B0604030504040204" pitchFamily="34" charset="0"/>
                          <a:cs typeface="Verdana" panose="020B0604030504040204" pitchFamily="34" charset="0"/>
                        </a:rPr>
                        <a:t>Email:  info@ril.com</a:t>
                      </a:r>
                    </a:p>
                    <a:p>
                      <a:endParaRPr lang="en-US" sz="1000" dirty="0">
                        <a:latin typeface="Verdana" panose="020B0604030504040204" pitchFamily="34" charset="0"/>
                        <a:ea typeface="Verdana" panose="020B0604030504040204" pitchFamily="34" charset="0"/>
                        <a:cs typeface="Verdana" panose="020B0604030504040204" pitchFamily="34" charset="0"/>
                      </a:endParaRPr>
                    </a:p>
                  </a:txBody>
                  <a:tcPr marL="62455" marR="6245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3438178"/>
                  </a:ext>
                </a:extLst>
              </a:tr>
              <a:tr h="306117">
                <a:tc>
                  <a:txBody>
                    <a:bodyPr/>
                    <a:lstStyle/>
                    <a:p>
                      <a:pPr marL="91440" algn="l" fontAlgn="b"/>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Number of Employee (FY2021)</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91440" algn="l" defTabSz="914400" rtl="0" eaLnBrk="1" fontAlgn="ctr" latinLnBrk="0" hangingPunct="1"/>
                      <a:r>
                        <a:rPr lang="en-US"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236,334</a:t>
                      </a:r>
                      <a:endPar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73944732"/>
                  </a:ext>
                </a:extLst>
              </a:tr>
              <a:tr h="286740">
                <a:tc>
                  <a:txBody>
                    <a:bodyPr/>
                    <a:lstStyle/>
                    <a:p>
                      <a:pPr marL="91440" algn="l" fontAlgn="b"/>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Managing Director and Chairman</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91440" algn="l" defTabSz="914400" rtl="0" eaLnBrk="1" fontAlgn="ctr" latinLnBrk="0" hangingPunct="1"/>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Mr. Mukesh Ambani</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4820090"/>
                  </a:ext>
                </a:extLst>
              </a:tr>
            </a:tbl>
          </a:graphicData>
        </a:graphic>
      </p:graphicFrame>
      <p:sp>
        <p:nvSpPr>
          <p:cNvPr id="30" name="Rectangle 29">
            <a:extLst>
              <a:ext uri="{FF2B5EF4-FFF2-40B4-BE49-F238E27FC236}">
                <a16:creationId xmlns:a16="http://schemas.microsoft.com/office/drawing/2014/main" id="{AFFACC59-9351-4DBD-93E7-BE865FE2095A}"/>
              </a:ext>
            </a:extLst>
          </p:cNvPr>
          <p:cNvSpPr/>
          <p:nvPr/>
        </p:nvSpPr>
        <p:spPr>
          <a:xfrm>
            <a:off x="160203" y="4325184"/>
            <a:ext cx="4116436" cy="246221"/>
          </a:xfrm>
          <a:prstGeom prst="rect">
            <a:avLst/>
          </a:prstGeom>
        </p:spPr>
        <p:txBody>
          <a:bodyPr wrap="square">
            <a:spAutoFit/>
          </a:bodyPr>
          <a:lstStyle/>
          <a:p>
            <a:r>
              <a:rPr lang="en-US" sz="1000" b="1" u="sng"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Segmental Revenue Information, FY2021</a:t>
            </a:r>
          </a:p>
        </p:txBody>
      </p:sp>
      <p:sp>
        <p:nvSpPr>
          <p:cNvPr id="43" name="Rectangle 42">
            <a:extLst>
              <a:ext uri="{FF2B5EF4-FFF2-40B4-BE49-F238E27FC236}">
                <a16:creationId xmlns:a16="http://schemas.microsoft.com/office/drawing/2014/main" id="{E9F141B7-928D-4FCF-89EE-F8EB76EC3CBC}"/>
              </a:ext>
            </a:extLst>
          </p:cNvPr>
          <p:cNvSpPr/>
          <p:nvPr/>
        </p:nvSpPr>
        <p:spPr>
          <a:xfrm>
            <a:off x="6096008" y="6459644"/>
            <a:ext cx="5753735" cy="184666"/>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600" i="1"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Source: Secondary Research, Expert Interviews, and TechSci Research Analysis</a:t>
            </a:r>
          </a:p>
        </p:txBody>
      </p:sp>
      <p:graphicFrame>
        <p:nvGraphicFramePr>
          <p:cNvPr id="45" name="Table 44">
            <a:extLst>
              <a:ext uri="{FF2B5EF4-FFF2-40B4-BE49-F238E27FC236}">
                <a16:creationId xmlns:a16="http://schemas.microsoft.com/office/drawing/2014/main" id="{46B4C1C6-1320-44DA-A7AE-072629C0E200}"/>
              </a:ext>
            </a:extLst>
          </p:cNvPr>
          <p:cNvGraphicFramePr>
            <a:graphicFrameLocks noGrp="1"/>
          </p:cNvGraphicFramePr>
          <p:nvPr>
            <p:extLst>
              <p:ext uri="{D42A27DB-BD31-4B8C-83A1-F6EECF244321}">
                <p14:modId xmlns:p14="http://schemas.microsoft.com/office/powerpoint/2010/main" val="3899178199"/>
              </p:ext>
            </p:extLst>
          </p:nvPr>
        </p:nvGraphicFramePr>
        <p:xfrm>
          <a:off x="4826039" y="5100291"/>
          <a:ext cx="6908764" cy="1168286"/>
        </p:xfrm>
        <a:graphic>
          <a:graphicData uri="http://schemas.openxmlformats.org/drawingml/2006/table">
            <a:tbl>
              <a:tblPr firstRow="1" firstCol="1" bandRow="1">
                <a:tableStyleId>{5C22544A-7EE6-4342-B048-85BDC9FD1C3A}</a:tableStyleId>
              </a:tblPr>
              <a:tblGrid>
                <a:gridCol w="6908764">
                  <a:extLst>
                    <a:ext uri="{9D8B030D-6E8A-4147-A177-3AD203B41FA5}">
                      <a16:colId xmlns:a16="http://schemas.microsoft.com/office/drawing/2014/main" val="1909619051"/>
                    </a:ext>
                  </a:extLst>
                </a:gridCol>
              </a:tblGrid>
              <a:tr h="275459">
                <a:tc>
                  <a:txBody>
                    <a:bodyPr/>
                    <a:lstStyle/>
                    <a:p>
                      <a:pPr algn="ctr">
                        <a:lnSpc>
                          <a:spcPct val="150000"/>
                        </a:lnSpc>
                        <a:spcAft>
                          <a:spcPts val="0"/>
                        </a:spcAft>
                      </a:pPr>
                      <a:r>
                        <a:rPr lang="en-US" sz="1000" b="1" dirty="0">
                          <a:solidFill>
                            <a:schemeClr val="bg1"/>
                          </a:solidFill>
                          <a:effectLst/>
                          <a:latin typeface="Verdana" panose="020B0604030504040204" pitchFamily="34" charset="0"/>
                          <a:ea typeface="Verdana" panose="020B0604030504040204" pitchFamily="34" charset="0"/>
                          <a:cs typeface="Verdana" panose="020B0604030504040204" pitchFamily="34" charset="0"/>
                        </a:rPr>
                        <a:t>Expansion Plans</a:t>
                      </a:r>
                      <a:endParaRPr lang="en-IN" sz="1000" b="1"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333F50"/>
                    </a:solidFill>
                  </a:tcPr>
                </a:tc>
                <a:extLst>
                  <a:ext uri="{0D108BD9-81ED-4DB2-BD59-A6C34878D82A}">
                    <a16:rowId xmlns:a16="http://schemas.microsoft.com/office/drawing/2014/main" val="163504730"/>
                  </a:ext>
                </a:extLst>
              </a:tr>
              <a:tr h="892827">
                <a:tc>
                  <a:txBody>
                    <a:bodyPr/>
                    <a:lstStyle/>
                    <a:p>
                      <a:pPr algn="just">
                        <a:lnSpc>
                          <a:spcPct val="150000"/>
                        </a:lnSpc>
                        <a:spcAft>
                          <a:spcPts val="0"/>
                        </a:spcAft>
                      </a:pPr>
                      <a:r>
                        <a:rPr lang="en-US" sz="1000" b="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2022 (Q4): </a:t>
                      </a:r>
                      <a:r>
                        <a:rPr lang="en-IN" sz="1000" b="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Commencement </a:t>
                      </a:r>
                      <a:r>
                        <a:rPr lang="en-US" sz="1000" b="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of operation of crude oil to chemical (COTC) complex equipped with multi-zone catalytic cracking (MCC) at Jamnagar, Gujarat for the conversion of hydrocarbon feedstocks to ethylene, propylene and BTX (benzene, Polypropylene Homopolymer and xylene).</a:t>
                      </a:r>
                      <a:endParaRPr lang="en-IN" sz="1000" b="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45463244"/>
                  </a:ext>
                </a:extLst>
              </a:tr>
            </a:tbl>
          </a:graphicData>
        </a:graphic>
      </p:graphicFrame>
      <p:graphicFrame>
        <p:nvGraphicFramePr>
          <p:cNvPr id="15" name="Chart 14">
            <a:extLst>
              <a:ext uri="{FF2B5EF4-FFF2-40B4-BE49-F238E27FC236}">
                <a16:creationId xmlns:a16="http://schemas.microsoft.com/office/drawing/2014/main" id="{F44C43E9-C76B-4EFC-9F72-7E2427E7974D}"/>
              </a:ext>
            </a:extLst>
          </p:cNvPr>
          <p:cNvGraphicFramePr/>
          <p:nvPr>
            <p:extLst>
              <p:ext uri="{D42A27DB-BD31-4B8C-83A1-F6EECF244321}">
                <p14:modId xmlns:p14="http://schemas.microsoft.com/office/powerpoint/2010/main" val="3357730733"/>
              </p:ext>
            </p:extLst>
          </p:nvPr>
        </p:nvGraphicFramePr>
        <p:xfrm>
          <a:off x="457200" y="4697277"/>
          <a:ext cx="4547472" cy="1940627"/>
        </p:xfrm>
        <a:graphic>
          <a:graphicData uri="http://schemas.openxmlformats.org/drawingml/2006/chart">
            <c:chart xmlns:c="http://schemas.openxmlformats.org/drawingml/2006/chart" xmlns:r="http://schemas.openxmlformats.org/officeDocument/2006/relationships" r:id="rId3"/>
          </a:graphicData>
        </a:graphic>
      </p:graphicFrame>
      <p:pic>
        <p:nvPicPr>
          <p:cNvPr id="3" name="Picture 2" descr="Graphical user interface, text&#10;&#10;Description automatically generated with medium confidence">
            <a:extLst>
              <a:ext uri="{FF2B5EF4-FFF2-40B4-BE49-F238E27FC236}">
                <a16:creationId xmlns:a16="http://schemas.microsoft.com/office/drawing/2014/main" id="{BCD5C4C7-6594-400D-82F0-1E448A1AC49C}"/>
              </a:ext>
            </a:extLst>
          </p:cNvPr>
          <p:cNvPicPr>
            <a:picLocks noChangeAspect="1"/>
          </p:cNvPicPr>
          <p:nvPr/>
        </p:nvPicPr>
        <p:blipFill>
          <a:blip r:embed="rId4"/>
          <a:stretch>
            <a:fillRect/>
          </a:stretch>
        </p:blipFill>
        <p:spPr>
          <a:xfrm>
            <a:off x="752889" y="490123"/>
            <a:ext cx="1409700" cy="1133475"/>
          </a:xfrm>
          <a:prstGeom prst="rect">
            <a:avLst/>
          </a:prstGeom>
        </p:spPr>
      </p:pic>
    </p:spTree>
    <p:extLst>
      <p:ext uri="{BB962C8B-B14F-4D97-AF65-F5344CB8AC3E}">
        <p14:creationId xmlns:p14="http://schemas.microsoft.com/office/powerpoint/2010/main" val="27937508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3">
            <a:extLst>
              <a:ext uri="{FF2B5EF4-FFF2-40B4-BE49-F238E27FC236}">
                <a16:creationId xmlns:a16="http://schemas.microsoft.com/office/drawing/2014/main" id="{4361833B-334D-4AA4-BB92-FECBDAE3AF51}"/>
              </a:ext>
            </a:extLst>
          </p:cNvPr>
          <p:cNvSpPr>
            <a:spLocks noGrp="1"/>
          </p:cNvSpPr>
          <p:nvPr>
            <p:ph type="body" sz="quarter" idx="14"/>
          </p:nvPr>
        </p:nvSpPr>
        <p:spPr>
          <a:xfrm>
            <a:off x="250827" y="25917"/>
            <a:ext cx="4035424" cy="766643"/>
          </a:xfrm>
        </p:spPr>
        <p:txBody>
          <a:bodyPr>
            <a:normAutofit/>
          </a:bodyPr>
          <a:lstStyle/>
          <a:p>
            <a:r>
              <a:rPr lang="nb-NO" dirty="0">
                <a:solidFill>
                  <a:srgbClr val="0F4061"/>
                </a:solidFill>
              </a:rPr>
              <a:t>Competitor Profile </a:t>
            </a:r>
          </a:p>
        </p:txBody>
      </p:sp>
      <p:sp>
        <p:nvSpPr>
          <p:cNvPr id="12" name="Rectangle 11">
            <a:extLst>
              <a:ext uri="{FF2B5EF4-FFF2-40B4-BE49-F238E27FC236}">
                <a16:creationId xmlns:a16="http://schemas.microsoft.com/office/drawing/2014/main" id="{B2CC20A0-216A-4171-8E0B-8EA8356E14A9}"/>
              </a:ext>
            </a:extLst>
          </p:cNvPr>
          <p:cNvSpPr/>
          <p:nvPr/>
        </p:nvSpPr>
        <p:spPr>
          <a:xfrm>
            <a:off x="0" y="906624"/>
            <a:ext cx="12192000" cy="41857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latin typeface="Open Sans" panose="020B0606030504020204" pitchFamily="34" charset="0"/>
                <a:ea typeface="Open Sans" panose="020B0606030504020204" pitchFamily="34" charset="0"/>
                <a:cs typeface="Open Sans" panose="020B0606030504020204" pitchFamily="34" charset="0"/>
              </a:rPr>
              <a:t>                                                              Reliance Industries Limited</a:t>
            </a:r>
          </a:p>
        </p:txBody>
      </p:sp>
      <p:sp>
        <p:nvSpPr>
          <p:cNvPr id="14" name="Rectangle 13">
            <a:extLst>
              <a:ext uri="{FF2B5EF4-FFF2-40B4-BE49-F238E27FC236}">
                <a16:creationId xmlns:a16="http://schemas.microsoft.com/office/drawing/2014/main" id="{932D48F7-88A6-4541-905F-47CFADEA87C3}"/>
              </a:ext>
            </a:extLst>
          </p:cNvPr>
          <p:cNvSpPr/>
          <p:nvPr/>
        </p:nvSpPr>
        <p:spPr>
          <a:xfrm>
            <a:off x="6" y="676729"/>
            <a:ext cx="3030551" cy="894537"/>
          </a:xfrm>
          <a:prstGeom prst="rect">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descr="Graphical user interface, text&#10;&#10;Description automatically generated with medium confidence">
            <a:extLst>
              <a:ext uri="{FF2B5EF4-FFF2-40B4-BE49-F238E27FC236}">
                <a16:creationId xmlns:a16="http://schemas.microsoft.com/office/drawing/2014/main" id="{4054E418-713E-49DA-ADD6-35868579C570}"/>
              </a:ext>
            </a:extLst>
          </p:cNvPr>
          <p:cNvPicPr>
            <a:picLocks noChangeAspect="1"/>
          </p:cNvPicPr>
          <p:nvPr/>
        </p:nvPicPr>
        <p:blipFill>
          <a:blip r:embed="rId3"/>
          <a:stretch>
            <a:fillRect/>
          </a:stretch>
        </p:blipFill>
        <p:spPr>
          <a:xfrm>
            <a:off x="752889" y="490123"/>
            <a:ext cx="1409700" cy="1133475"/>
          </a:xfrm>
          <a:prstGeom prst="rect">
            <a:avLst/>
          </a:prstGeom>
        </p:spPr>
      </p:pic>
      <p:graphicFrame>
        <p:nvGraphicFramePr>
          <p:cNvPr id="2" name="Diagram 1">
            <a:extLst>
              <a:ext uri="{FF2B5EF4-FFF2-40B4-BE49-F238E27FC236}">
                <a16:creationId xmlns:a16="http://schemas.microsoft.com/office/drawing/2014/main" id="{017731DC-CCAA-4F1E-B39F-D22756C7155A}"/>
              </a:ext>
            </a:extLst>
          </p:cNvPr>
          <p:cNvGraphicFramePr/>
          <p:nvPr>
            <p:extLst>
              <p:ext uri="{D42A27DB-BD31-4B8C-83A1-F6EECF244321}">
                <p14:modId xmlns:p14="http://schemas.microsoft.com/office/powerpoint/2010/main" val="1166597095"/>
              </p:ext>
            </p:extLst>
          </p:nvPr>
        </p:nvGraphicFramePr>
        <p:xfrm>
          <a:off x="825227" y="1685330"/>
          <a:ext cx="3533361" cy="48026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3" name="Rectangle: Rounded Corners 22">
            <a:extLst>
              <a:ext uri="{FF2B5EF4-FFF2-40B4-BE49-F238E27FC236}">
                <a16:creationId xmlns:a16="http://schemas.microsoft.com/office/drawing/2014/main" id="{10159AC7-84FD-4DA0-9237-F58D720D4A10}"/>
              </a:ext>
            </a:extLst>
          </p:cNvPr>
          <p:cNvSpPr/>
          <p:nvPr/>
        </p:nvSpPr>
        <p:spPr>
          <a:xfrm>
            <a:off x="210099" y="2024474"/>
            <a:ext cx="520231" cy="4156797"/>
          </a:xfrm>
          <a:prstGeom prst="roundRect">
            <a:avLst/>
          </a:prstGeom>
          <a:ln w="28575">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IN" dirty="0"/>
          </a:p>
        </p:txBody>
      </p:sp>
      <p:sp>
        <p:nvSpPr>
          <p:cNvPr id="24" name="TextBox 23">
            <a:extLst>
              <a:ext uri="{FF2B5EF4-FFF2-40B4-BE49-F238E27FC236}">
                <a16:creationId xmlns:a16="http://schemas.microsoft.com/office/drawing/2014/main" id="{30CEB414-91E2-4C7A-8596-2A213810935E}"/>
              </a:ext>
            </a:extLst>
          </p:cNvPr>
          <p:cNvSpPr txBox="1"/>
          <p:nvPr/>
        </p:nvSpPr>
        <p:spPr>
          <a:xfrm rot="16200000">
            <a:off x="-963824" y="3742384"/>
            <a:ext cx="2894584" cy="400110"/>
          </a:xfrm>
          <a:prstGeom prst="rect">
            <a:avLst/>
          </a:prstGeom>
          <a:noFill/>
        </p:spPr>
        <p:txBody>
          <a:bodyPr wrap="square" rtlCol="0">
            <a:spAutoFit/>
          </a:bodyPr>
          <a:lstStyle/>
          <a:p>
            <a:pPr algn="ctr"/>
            <a:r>
              <a:rPr lang="en-IN" sz="2000" b="1" dirty="0">
                <a:solidFill>
                  <a:schemeClr val="accent2">
                    <a:lumMod val="75000"/>
                  </a:schemeClr>
                </a:solidFill>
                <a:latin typeface="Verdana" panose="020B0604030504040204" pitchFamily="34" charset="0"/>
                <a:ea typeface="Verdana" panose="020B0604030504040204" pitchFamily="34" charset="0"/>
                <a:cs typeface="Verdana" panose="020B0604030504040204" pitchFamily="34" charset="0"/>
              </a:rPr>
              <a:t>KEY STRATEGIES</a:t>
            </a:r>
          </a:p>
        </p:txBody>
      </p:sp>
      <p:grpSp>
        <p:nvGrpSpPr>
          <p:cNvPr id="13" name="Group 12">
            <a:extLst>
              <a:ext uri="{FF2B5EF4-FFF2-40B4-BE49-F238E27FC236}">
                <a16:creationId xmlns:a16="http://schemas.microsoft.com/office/drawing/2014/main" id="{F3B213A6-E0BE-472C-95A7-03F256592946}"/>
              </a:ext>
            </a:extLst>
          </p:cNvPr>
          <p:cNvGrpSpPr/>
          <p:nvPr/>
        </p:nvGrpSpPr>
        <p:grpSpPr>
          <a:xfrm>
            <a:off x="4598272" y="1366002"/>
            <a:ext cx="7558410" cy="5586057"/>
            <a:chOff x="4598272" y="1366002"/>
            <a:chExt cx="7558410" cy="5586057"/>
          </a:xfrm>
        </p:grpSpPr>
        <p:sp>
          <p:nvSpPr>
            <p:cNvPr id="6" name="Rectangle 5">
              <a:extLst>
                <a:ext uri="{FF2B5EF4-FFF2-40B4-BE49-F238E27FC236}">
                  <a16:creationId xmlns:a16="http://schemas.microsoft.com/office/drawing/2014/main" id="{7FB1DB32-E822-4D11-9DE9-DCEDE7C9598D}"/>
                </a:ext>
              </a:extLst>
            </p:cNvPr>
            <p:cNvSpPr/>
            <p:nvPr/>
          </p:nvSpPr>
          <p:spPr>
            <a:xfrm>
              <a:off x="4632858" y="4190543"/>
              <a:ext cx="3121072" cy="2389880"/>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5" name="Group 24">
              <a:extLst>
                <a:ext uri="{FF2B5EF4-FFF2-40B4-BE49-F238E27FC236}">
                  <a16:creationId xmlns:a16="http://schemas.microsoft.com/office/drawing/2014/main" id="{65FBFB1D-3C12-4889-B7E8-8F45A936DFB9}"/>
                </a:ext>
              </a:extLst>
            </p:cNvPr>
            <p:cNvGrpSpPr/>
            <p:nvPr/>
          </p:nvGrpSpPr>
          <p:grpSpPr>
            <a:xfrm>
              <a:off x="4598272" y="1366002"/>
              <a:ext cx="7537256" cy="5214421"/>
              <a:chOff x="3170510" y="1146678"/>
              <a:chExt cx="9232025" cy="5119257"/>
            </a:xfrm>
          </p:grpSpPr>
          <p:sp>
            <p:nvSpPr>
              <p:cNvPr id="50" name="Rectangle 49">
                <a:extLst>
                  <a:ext uri="{FF2B5EF4-FFF2-40B4-BE49-F238E27FC236}">
                    <a16:creationId xmlns:a16="http://schemas.microsoft.com/office/drawing/2014/main" id="{8CBD9D06-75B2-41EE-A492-1BD5D759C061}"/>
                  </a:ext>
                </a:extLst>
              </p:cNvPr>
              <p:cNvSpPr/>
              <p:nvPr/>
            </p:nvSpPr>
            <p:spPr>
              <a:xfrm>
                <a:off x="8669652" y="1150176"/>
                <a:ext cx="3732883" cy="2359627"/>
              </a:xfrm>
              <a:prstGeom prst="rect">
                <a:avLst/>
              </a:prstGeom>
              <a:noFill/>
              <a:ln>
                <a:solidFill>
                  <a:srgbClr val="00606C"/>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171442" indent="-171442">
                  <a:buFont typeface="Arial" panose="020B0604020202020204" pitchFamily="34" charset="0"/>
                  <a:buChar char="•"/>
                </a:pPr>
                <a:endParaRPr lang="en-US" sz="9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2" name="Rectangle 31">
                <a:extLst>
                  <a:ext uri="{FF2B5EF4-FFF2-40B4-BE49-F238E27FC236}">
                    <a16:creationId xmlns:a16="http://schemas.microsoft.com/office/drawing/2014/main" id="{64AD29F3-9DA8-42EB-B4E3-2865DD017660}"/>
                  </a:ext>
                </a:extLst>
              </p:cNvPr>
              <p:cNvSpPr/>
              <p:nvPr/>
            </p:nvSpPr>
            <p:spPr>
              <a:xfrm>
                <a:off x="8669652" y="4057217"/>
                <a:ext cx="3732883" cy="2208718"/>
              </a:xfrm>
              <a:prstGeom prst="rect">
                <a:avLst/>
              </a:prstGeom>
              <a:noFill/>
              <a:ln>
                <a:solidFill>
                  <a:srgbClr val="720048"/>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171442" indent="-171442" algn="just">
                  <a:buFont typeface="Arial" panose="020B0604020202020204" pitchFamily="34" charset="0"/>
                  <a:buChar char="•"/>
                </a:pPr>
                <a:endParaRPr lang="en-IN" sz="950" dirty="0">
                  <a:solidFill>
                    <a:schemeClr val="tx1"/>
                  </a:solidFill>
                  <a:ea typeface="Verdana" panose="020B0604030504040204" pitchFamily="34" charset="0"/>
                  <a:cs typeface="Verdana" panose="020B0604030504040204" pitchFamily="34" charset="0"/>
                </a:endParaRPr>
              </a:p>
            </p:txBody>
          </p:sp>
          <p:sp>
            <p:nvSpPr>
              <p:cNvPr id="49" name="Rectangle 48">
                <a:extLst>
                  <a:ext uri="{FF2B5EF4-FFF2-40B4-BE49-F238E27FC236}">
                    <a16:creationId xmlns:a16="http://schemas.microsoft.com/office/drawing/2014/main" id="{1C556D03-70D7-4977-8F58-C0F2B2F5B749}"/>
                  </a:ext>
                </a:extLst>
              </p:cNvPr>
              <p:cNvSpPr/>
              <p:nvPr/>
            </p:nvSpPr>
            <p:spPr>
              <a:xfrm>
                <a:off x="3170510" y="1146678"/>
                <a:ext cx="3958213" cy="2359627"/>
              </a:xfrm>
              <a:prstGeom prst="rect">
                <a:avLst/>
              </a:prstGeom>
              <a:noFill/>
              <a:ln>
                <a:solidFill>
                  <a:srgbClr val="C687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171442" indent="-171442">
                  <a:buFont typeface="Arial" panose="020B0604020202020204" pitchFamily="34" charset="0"/>
                  <a:buChar char="•"/>
                </a:pPr>
                <a:endParaRPr lang="en-US" sz="900" dirty="0"/>
              </a:p>
              <a:p>
                <a:pPr marL="171442" indent="-171442">
                  <a:buFont typeface="Arial" panose="020B0604020202020204" pitchFamily="34" charset="0"/>
                  <a:buChar char="•"/>
                </a:pPr>
                <a:endParaRPr lang="en-US" sz="9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Rectangle 25">
                <a:extLst>
                  <a:ext uri="{FF2B5EF4-FFF2-40B4-BE49-F238E27FC236}">
                    <a16:creationId xmlns:a16="http://schemas.microsoft.com/office/drawing/2014/main" id="{CF12FDFF-992B-42FE-B62B-0F08AFEFD837}"/>
                  </a:ext>
                </a:extLst>
              </p:cNvPr>
              <p:cNvSpPr/>
              <p:nvPr/>
            </p:nvSpPr>
            <p:spPr>
              <a:xfrm>
                <a:off x="8669653" y="4057213"/>
                <a:ext cx="3172884" cy="431801"/>
              </a:xfrm>
              <a:prstGeom prst="rect">
                <a:avLst/>
              </a:prstGeom>
              <a:solidFill>
                <a:srgbClr val="5E00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en-US" sz="1051" dirty="0">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THREATS</a:t>
                </a:r>
              </a:p>
            </p:txBody>
          </p:sp>
          <p:sp>
            <p:nvSpPr>
              <p:cNvPr id="27" name="Diamond 26">
                <a:extLst>
                  <a:ext uri="{FF2B5EF4-FFF2-40B4-BE49-F238E27FC236}">
                    <a16:creationId xmlns:a16="http://schemas.microsoft.com/office/drawing/2014/main" id="{2F283720-7AE7-460C-8FFE-8718222AD4D8}"/>
                  </a:ext>
                </a:extLst>
              </p:cNvPr>
              <p:cNvSpPr/>
              <p:nvPr/>
            </p:nvSpPr>
            <p:spPr>
              <a:xfrm>
                <a:off x="7899187" y="3786281"/>
                <a:ext cx="1540933" cy="1540933"/>
              </a:xfrm>
              <a:prstGeom prst="diamond">
                <a:avLst/>
              </a:prstGeom>
              <a:gradFill flip="none" rotWithShape="1">
                <a:gsLst>
                  <a:gs pos="0">
                    <a:srgbClr val="7B0051">
                      <a:shade val="30000"/>
                      <a:satMod val="115000"/>
                    </a:srgbClr>
                  </a:gs>
                  <a:gs pos="50000">
                    <a:srgbClr val="7B0051">
                      <a:shade val="67500"/>
                      <a:satMod val="115000"/>
                    </a:srgbClr>
                  </a:gs>
                  <a:gs pos="100000">
                    <a:srgbClr val="7B0051">
                      <a:shade val="100000"/>
                      <a:satMod val="115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b="1" dirty="0">
                    <a:latin typeface="Open Sans" panose="020B0606030504020204" pitchFamily="34" charset="0"/>
                    <a:ea typeface="Open Sans" panose="020B0606030504020204" pitchFamily="34" charset="0"/>
                    <a:cs typeface="Open Sans" panose="020B0606030504020204" pitchFamily="34" charset="0"/>
                  </a:rPr>
                  <a:t>T</a:t>
                </a:r>
              </a:p>
            </p:txBody>
          </p:sp>
          <p:sp>
            <p:nvSpPr>
              <p:cNvPr id="28" name="Rectangle 27">
                <a:extLst>
                  <a:ext uri="{FF2B5EF4-FFF2-40B4-BE49-F238E27FC236}">
                    <a16:creationId xmlns:a16="http://schemas.microsoft.com/office/drawing/2014/main" id="{3FD4D84A-C3EF-4991-85E4-492FF81A60F9}"/>
                  </a:ext>
                </a:extLst>
              </p:cNvPr>
              <p:cNvSpPr/>
              <p:nvPr/>
            </p:nvSpPr>
            <p:spPr>
              <a:xfrm>
                <a:off x="3955836" y="3083547"/>
                <a:ext cx="3172884" cy="431801"/>
              </a:xfrm>
              <a:prstGeom prst="rect">
                <a:avLst/>
              </a:prstGeom>
              <a:solidFill>
                <a:srgbClr val="C68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sz="1051" dirty="0">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STRENGTHS</a:t>
                </a:r>
              </a:p>
            </p:txBody>
          </p:sp>
          <p:sp>
            <p:nvSpPr>
              <p:cNvPr id="29" name="Rectangle 28">
                <a:extLst>
                  <a:ext uri="{FF2B5EF4-FFF2-40B4-BE49-F238E27FC236}">
                    <a16:creationId xmlns:a16="http://schemas.microsoft.com/office/drawing/2014/main" id="{55A49DE2-1E15-4956-A835-4B7E6031EEE2}"/>
                  </a:ext>
                </a:extLst>
              </p:cNvPr>
              <p:cNvSpPr/>
              <p:nvPr/>
            </p:nvSpPr>
            <p:spPr>
              <a:xfrm>
                <a:off x="3955835" y="3901091"/>
                <a:ext cx="3172884" cy="431801"/>
              </a:xfrm>
              <a:prstGeom prst="rect">
                <a:avLst/>
              </a:prstGeom>
              <a:solidFill>
                <a:srgbClr val="4A8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sz="1051" dirty="0">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OPPORTUNITIES</a:t>
                </a:r>
              </a:p>
            </p:txBody>
          </p:sp>
          <p:sp>
            <p:nvSpPr>
              <p:cNvPr id="30" name="Rectangle 29">
                <a:extLst>
                  <a:ext uri="{FF2B5EF4-FFF2-40B4-BE49-F238E27FC236}">
                    <a16:creationId xmlns:a16="http://schemas.microsoft.com/office/drawing/2014/main" id="{DF104727-0274-4927-8C93-1FEF408727D5}"/>
                  </a:ext>
                </a:extLst>
              </p:cNvPr>
              <p:cNvSpPr/>
              <p:nvPr/>
            </p:nvSpPr>
            <p:spPr>
              <a:xfrm>
                <a:off x="8669653" y="3083547"/>
                <a:ext cx="3172884" cy="431801"/>
              </a:xfrm>
              <a:prstGeom prst="rect">
                <a:avLst/>
              </a:prstGeom>
              <a:solidFill>
                <a:srgbClr val="005E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en-US" sz="1051" dirty="0">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WEAKNESSES</a:t>
                </a:r>
              </a:p>
            </p:txBody>
          </p:sp>
          <p:sp>
            <p:nvSpPr>
              <p:cNvPr id="46" name="Diamond 45">
                <a:extLst>
                  <a:ext uri="{FF2B5EF4-FFF2-40B4-BE49-F238E27FC236}">
                    <a16:creationId xmlns:a16="http://schemas.microsoft.com/office/drawing/2014/main" id="{02FC497A-8B33-4860-9E04-23AE240BC792}"/>
                  </a:ext>
                </a:extLst>
              </p:cNvPr>
              <p:cNvSpPr/>
              <p:nvPr/>
            </p:nvSpPr>
            <p:spPr>
              <a:xfrm>
                <a:off x="6358254" y="3630160"/>
                <a:ext cx="1540933" cy="1540933"/>
              </a:xfrm>
              <a:prstGeom prst="diamond">
                <a:avLst/>
              </a:prstGeom>
              <a:gradFill flip="none" rotWithShape="1">
                <a:gsLst>
                  <a:gs pos="0">
                    <a:srgbClr val="6CAC57">
                      <a:shade val="30000"/>
                      <a:satMod val="115000"/>
                    </a:srgbClr>
                  </a:gs>
                  <a:gs pos="50000">
                    <a:srgbClr val="6CAC57">
                      <a:shade val="67500"/>
                      <a:satMod val="115000"/>
                    </a:srgbClr>
                  </a:gs>
                  <a:gs pos="100000">
                    <a:srgbClr val="6CAC57">
                      <a:shade val="100000"/>
                      <a:satMod val="115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b="1" dirty="0">
                    <a:latin typeface="Open Sans" panose="020B0606030504020204" pitchFamily="34" charset="0"/>
                    <a:ea typeface="Open Sans" panose="020B0606030504020204" pitchFamily="34" charset="0"/>
                    <a:cs typeface="Open Sans" panose="020B0606030504020204" pitchFamily="34" charset="0"/>
                  </a:rPr>
                  <a:t>O</a:t>
                </a:r>
              </a:p>
            </p:txBody>
          </p:sp>
          <p:sp>
            <p:nvSpPr>
              <p:cNvPr id="47" name="Diamond 46">
                <a:extLst>
                  <a:ext uri="{FF2B5EF4-FFF2-40B4-BE49-F238E27FC236}">
                    <a16:creationId xmlns:a16="http://schemas.microsoft.com/office/drawing/2014/main" id="{2FBD6252-89C2-45AA-B731-239BC3C9C1CD}"/>
                  </a:ext>
                </a:extLst>
              </p:cNvPr>
              <p:cNvSpPr/>
              <p:nvPr/>
            </p:nvSpPr>
            <p:spPr>
              <a:xfrm>
                <a:off x="6358254" y="2245348"/>
                <a:ext cx="1540933" cy="1540933"/>
              </a:xfrm>
              <a:prstGeom prst="diamond">
                <a:avLst/>
              </a:prstGeom>
              <a:gradFill flip="none" rotWithShape="1">
                <a:gsLst>
                  <a:gs pos="0">
                    <a:srgbClr val="FFB400">
                      <a:shade val="30000"/>
                      <a:satMod val="115000"/>
                    </a:srgbClr>
                  </a:gs>
                  <a:gs pos="50000">
                    <a:srgbClr val="FFB400">
                      <a:shade val="67500"/>
                      <a:satMod val="115000"/>
                    </a:srgbClr>
                  </a:gs>
                  <a:gs pos="100000">
                    <a:srgbClr val="FFB4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b="1" dirty="0">
                    <a:latin typeface="Open Sans" panose="020B0606030504020204" pitchFamily="34" charset="0"/>
                    <a:ea typeface="Open Sans" panose="020B0606030504020204" pitchFamily="34" charset="0"/>
                    <a:cs typeface="Open Sans" panose="020B0606030504020204" pitchFamily="34" charset="0"/>
                  </a:rPr>
                  <a:t>S</a:t>
                </a:r>
              </a:p>
            </p:txBody>
          </p:sp>
          <p:sp>
            <p:nvSpPr>
              <p:cNvPr id="48" name="Diamond 47">
                <a:extLst>
                  <a:ext uri="{FF2B5EF4-FFF2-40B4-BE49-F238E27FC236}">
                    <a16:creationId xmlns:a16="http://schemas.microsoft.com/office/drawing/2014/main" id="{D6029462-64DE-4327-94D7-A89493CC53DC}"/>
                  </a:ext>
                </a:extLst>
              </p:cNvPr>
              <p:cNvSpPr/>
              <p:nvPr/>
            </p:nvSpPr>
            <p:spPr>
              <a:xfrm>
                <a:off x="7899187" y="2245348"/>
                <a:ext cx="1540933" cy="1540933"/>
              </a:xfrm>
              <a:prstGeom prst="diamond">
                <a:avLst/>
              </a:prstGeom>
              <a:gradFill flip="none" rotWithShape="1">
                <a:gsLst>
                  <a:gs pos="0">
                    <a:srgbClr val="007A87">
                      <a:shade val="30000"/>
                      <a:satMod val="115000"/>
                    </a:srgbClr>
                  </a:gs>
                  <a:gs pos="50000">
                    <a:srgbClr val="007A87">
                      <a:shade val="67500"/>
                      <a:satMod val="115000"/>
                    </a:srgbClr>
                  </a:gs>
                  <a:gs pos="100000">
                    <a:srgbClr val="007A87">
                      <a:shade val="100000"/>
                      <a:satMod val="115000"/>
                    </a:srgb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b="1" dirty="0">
                    <a:latin typeface="Open Sans" panose="020B0606030504020204" pitchFamily="34" charset="0"/>
                    <a:ea typeface="Open Sans" panose="020B0606030504020204" pitchFamily="34" charset="0"/>
                    <a:cs typeface="Open Sans" panose="020B0606030504020204" pitchFamily="34" charset="0"/>
                  </a:rPr>
                  <a:t>W</a:t>
                </a:r>
              </a:p>
            </p:txBody>
          </p:sp>
        </p:grpSp>
        <p:sp>
          <p:nvSpPr>
            <p:cNvPr id="7" name="TextBox 6">
              <a:extLst>
                <a:ext uri="{FF2B5EF4-FFF2-40B4-BE49-F238E27FC236}">
                  <a16:creationId xmlns:a16="http://schemas.microsoft.com/office/drawing/2014/main" id="{929232B8-E4FF-4058-A3DD-B49209ACAA58}"/>
                </a:ext>
              </a:extLst>
            </p:cNvPr>
            <p:cNvSpPr txBox="1"/>
            <p:nvPr/>
          </p:nvSpPr>
          <p:spPr>
            <a:xfrm>
              <a:off x="4598273" y="4643735"/>
              <a:ext cx="2837746" cy="2308324"/>
            </a:xfrm>
            <a:prstGeom prst="rect">
              <a:avLst/>
            </a:prstGeom>
            <a:noFill/>
          </p:spPr>
          <p:txBody>
            <a:bodyPr wrap="square" rtlCol="0">
              <a:spAutoFit/>
            </a:bodyPr>
            <a:lstStyle/>
            <a:p>
              <a:pPr marL="171442" indent="-171442" defTabSz="457200">
                <a:buFont typeface="Arial" panose="020B0604020202020204" pitchFamily="34" charset="0"/>
                <a:buChar char="•"/>
              </a:pPr>
              <a:r>
                <a:rPr lang="en-IN" sz="900" dirty="0">
                  <a:latin typeface="Verdana" panose="020B0604030504040204" pitchFamily="34" charset="0"/>
                  <a:ea typeface="Verdana" panose="020B0604030504040204" pitchFamily="34" charset="0"/>
                  <a:cs typeface="Verdana" panose="020B0604030504040204" pitchFamily="34" charset="0"/>
                </a:rPr>
                <a:t>The demand for Polypropylene Homopolymer in India is quite high due to is extensive usage as solvents in paints and as raw materials for the manufacture of polyurethanes. Hence, increasing Polypropylene Homopolymer production will be a profitable business strategy for RIL.</a:t>
              </a:r>
              <a:endParaRPr lang="en-US" sz="900" dirty="0">
                <a:latin typeface="Verdana" panose="020B0604030504040204" pitchFamily="34" charset="0"/>
                <a:ea typeface="Verdana" panose="020B0604030504040204" pitchFamily="34" charset="0"/>
                <a:cs typeface="Verdana" panose="020B0604030504040204" pitchFamily="34" charset="0"/>
              </a:endParaRPr>
            </a:p>
            <a:p>
              <a:pPr marL="171442" indent="-171442" defTabSz="457200">
                <a:buFont typeface="Arial" panose="020B0604020202020204" pitchFamily="34" charset="0"/>
                <a:buChar char="•"/>
              </a:pPr>
              <a:r>
                <a:rPr lang="en-IN" sz="900" dirty="0">
                  <a:latin typeface="Verdana" panose="020B0604030504040204" pitchFamily="34" charset="0"/>
                  <a:ea typeface="Verdana" panose="020B0604030504040204" pitchFamily="34" charset="0"/>
                  <a:cs typeface="Verdana" panose="020B0604030504040204" pitchFamily="34" charset="0"/>
                </a:rPr>
                <a:t>Majority of the Polypropylene Homopolymer demand in India is fulfilled by imports. Any plant expansions by RIL will impose its strong hold on the Indian and global market. This move will not only decrease India’s dependence on foreign countries but will also generate more revenue as well as employment.</a:t>
              </a:r>
              <a:endParaRPr lang="en-US" sz="900" dirty="0">
                <a:latin typeface="Verdana" panose="020B0604030504040204" pitchFamily="34" charset="0"/>
                <a:ea typeface="Verdana" panose="020B0604030504040204" pitchFamily="34" charset="0"/>
                <a:cs typeface="Verdana" panose="020B0604030504040204" pitchFamily="34" charset="0"/>
              </a:endParaRPr>
            </a:p>
          </p:txBody>
        </p:sp>
        <p:sp>
          <p:nvSpPr>
            <p:cNvPr id="8" name="TextBox 7">
              <a:extLst>
                <a:ext uri="{FF2B5EF4-FFF2-40B4-BE49-F238E27FC236}">
                  <a16:creationId xmlns:a16="http://schemas.microsoft.com/office/drawing/2014/main" id="{F59E3F49-167F-41A1-A1E1-FF7201FB880F}"/>
                </a:ext>
              </a:extLst>
            </p:cNvPr>
            <p:cNvSpPr txBox="1"/>
            <p:nvPr/>
          </p:nvSpPr>
          <p:spPr>
            <a:xfrm>
              <a:off x="4598273" y="1580784"/>
              <a:ext cx="2837746" cy="1615827"/>
            </a:xfrm>
            <a:prstGeom prst="rect">
              <a:avLst/>
            </a:prstGeom>
            <a:noFill/>
          </p:spPr>
          <p:txBody>
            <a:bodyPr wrap="square" rtlCol="0">
              <a:spAutoFit/>
            </a:bodyPr>
            <a:lstStyle/>
            <a:p>
              <a:pPr marL="171442" indent="-171442">
                <a:buFont typeface="Arial" panose="020B0604020202020204" pitchFamily="34" charset="0"/>
                <a:buChar char="•"/>
              </a:pPr>
              <a:r>
                <a:rPr lang="en-US" sz="900" dirty="0">
                  <a:latin typeface="Verdana" panose="020B0604030504040204" pitchFamily="34" charset="0"/>
                  <a:ea typeface="Verdana" panose="020B0604030504040204" pitchFamily="34" charset="0"/>
                  <a:cs typeface="Verdana" panose="020B0604030504040204" pitchFamily="34" charset="0"/>
                </a:rPr>
                <a:t>The company holds strong brand equity and is a market leader in several segments that gives it a competitive edge in maintaining its market share.</a:t>
              </a:r>
            </a:p>
            <a:p>
              <a:pPr marL="171442" indent="-171442">
                <a:buFont typeface="Arial" panose="020B0604020202020204" pitchFamily="34" charset="0"/>
                <a:buChar char="•"/>
              </a:pPr>
              <a:r>
                <a:rPr lang="en-IN" sz="900" dirty="0">
                  <a:latin typeface="Verdana" panose="020B0604030504040204" pitchFamily="34" charset="0"/>
                  <a:ea typeface="Verdana" panose="020B0604030504040204" pitchFamily="34" charset="0"/>
                  <a:cs typeface="Verdana" panose="020B0604030504040204" pitchFamily="34" charset="0"/>
                </a:rPr>
                <a:t>The company has a strong dealer network that gives it greater scope and the opportunity to increase its market share in various products.</a:t>
              </a:r>
              <a:endParaRPr lang="en-US" sz="900" dirty="0">
                <a:latin typeface="Verdana" panose="020B0604030504040204" pitchFamily="34" charset="0"/>
                <a:ea typeface="Verdana" panose="020B0604030504040204" pitchFamily="34" charset="0"/>
                <a:cs typeface="Verdana" panose="020B0604030504040204" pitchFamily="34" charset="0"/>
              </a:endParaRPr>
            </a:p>
            <a:p>
              <a:pPr marL="171442" indent="-171442">
                <a:buFont typeface="Arial" panose="020B0604020202020204" pitchFamily="34" charset="0"/>
                <a:buChar char="•"/>
              </a:pPr>
              <a:r>
                <a:rPr lang="en-US" sz="900" dirty="0">
                  <a:latin typeface="Verdana" panose="020B0604030504040204" pitchFamily="34" charset="0"/>
                  <a:ea typeface="Verdana" panose="020B0604030504040204" pitchFamily="34" charset="0"/>
                  <a:cs typeface="Verdana" panose="020B0604030504040204" pitchFamily="34" charset="0"/>
                </a:rPr>
                <a:t>The company has a wide global footprint with its access to the markets of 108 countries. </a:t>
              </a:r>
              <a:endParaRPr lang="en-IN" sz="1600" dirty="0">
                <a:latin typeface="Verdana" panose="020B0604030504040204" pitchFamily="34" charset="0"/>
                <a:ea typeface="Verdana" panose="020B0604030504040204" pitchFamily="34" charset="0"/>
                <a:cs typeface="Verdana" panose="020B0604030504040204" pitchFamily="34" charset="0"/>
              </a:endParaRPr>
            </a:p>
          </p:txBody>
        </p:sp>
        <p:sp>
          <p:nvSpPr>
            <p:cNvPr id="10" name="TextBox 9">
              <a:extLst>
                <a:ext uri="{FF2B5EF4-FFF2-40B4-BE49-F238E27FC236}">
                  <a16:creationId xmlns:a16="http://schemas.microsoft.com/office/drawing/2014/main" id="{6604F9BF-8C2D-42E0-B377-91C5BAD1CAE9}"/>
                </a:ext>
              </a:extLst>
            </p:cNvPr>
            <p:cNvSpPr txBox="1"/>
            <p:nvPr/>
          </p:nvSpPr>
          <p:spPr>
            <a:xfrm>
              <a:off x="9198510" y="1369566"/>
              <a:ext cx="2937017" cy="1892826"/>
            </a:xfrm>
            <a:prstGeom prst="rect">
              <a:avLst/>
            </a:prstGeom>
            <a:noFill/>
          </p:spPr>
          <p:txBody>
            <a:bodyPr wrap="square" rtlCol="0">
              <a:spAutoFit/>
            </a:bodyPr>
            <a:lstStyle/>
            <a:p>
              <a:pPr marL="174625" indent="-174625" algn="r">
                <a:buFontTx/>
                <a:buChar char="•"/>
              </a:pPr>
              <a:r>
                <a:rPr lang="en-IN" sz="900" dirty="0">
                  <a:latin typeface="Verdana" panose="020B0604030504040204" pitchFamily="34" charset="0"/>
                  <a:ea typeface="Verdana" panose="020B0604030504040204" pitchFamily="34" charset="0"/>
                  <a:cs typeface="Verdana" panose="020B0604030504040204" pitchFamily="34" charset="0"/>
                </a:rPr>
                <a:t>RIL has seen limited success in areas apart from core business.</a:t>
              </a:r>
            </a:p>
            <a:p>
              <a:pPr marL="174625" indent="-174625" algn="r">
                <a:buFontTx/>
                <a:buChar char="•"/>
              </a:pPr>
              <a:r>
                <a:rPr lang="en-IN" sz="900" dirty="0">
                  <a:latin typeface="Verdana" panose="020B0604030504040204" pitchFamily="34" charset="0"/>
                  <a:ea typeface="Verdana" panose="020B0604030504040204" pitchFamily="34" charset="0"/>
                  <a:cs typeface="Verdana" panose="020B0604030504040204" pitchFamily="34" charset="0"/>
                </a:rPr>
                <a:t>Environmental factors have also had an impact on a number of petroleum and aromatic products and the company has to adapt to the changing environmental conditions regularly. </a:t>
              </a:r>
            </a:p>
            <a:p>
              <a:pPr marL="174625" indent="-174625" algn="r">
                <a:buFontTx/>
                <a:buChar char="•"/>
              </a:pPr>
              <a:r>
                <a:rPr lang="en-IN" sz="900" dirty="0">
                  <a:latin typeface="Verdana" panose="020B0604030504040204" pitchFamily="34" charset="0"/>
                  <a:ea typeface="Verdana" panose="020B0604030504040204" pitchFamily="34" charset="0"/>
                  <a:cs typeface="Verdana" panose="020B0604030504040204" pitchFamily="34" charset="0"/>
                </a:rPr>
                <a:t>RIL has been involved in a few legal proceedings for serious allegations involving issuance of fake shares, monopolising of private telecom services etc. that hampers its reputation in domestic and global market.</a:t>
              </a:r>
            </a:p>
          </p:txBody>
        </p:sp>
        <p:sp>
          <p:nvSpPr>
            <p:cNvPr id="9" name="TextBox 8">
              <a:extLst>
                <a:ext uri="{FF2B5EF4-FFF2-40B4-BE49-F238E27FC236}">
                  <a16:creationId xmlns:a16="http://schemas.microsoft.com/office/drawing/2014/main" id="{78C79663-EF79-4BEE-ACD9-88862FC1C184}"/>
                </a:ext>
              </a:extLst>
            </p:cNvPr>
            <p:cNvSpPr txBox="1"/>
            <p:nvPr/>
          </p:nvSpPr>
          <p:spPr>
            <a:xfrm>
              <a:off x="9163834" y="4745734"/>
              <a:ext cx="2992848" cy="1892826"/>
            </a:xfrm>
            <a:prstGeom prst="rect">
              <a:avLst/>
            </a:prstGeom>
            <a:noFill/>
          </p:spPr>
          <p:txBody>
            <a:bodyPr wrap="square" rtlCol="0">
              <a:spAutoFit/>
            </a:bodyPr>
            <a:lstStyle/>
            <a:p>
              <a:pPr marL="171442" indent="-171442" algn="r">
                <a:buFont typeface="Arial" panose="020B0604020202020204" pitchFamily="34" charset="0"/>
                <a:buChar char="•"/>
              </a:pPr>
              <a:r>
                <a:rPr lang="en-US" sz="900" dirty="0">
                  <a:latin typeface="Verdana" panose="020B0604030504040204" pitchFamily="34" charset="0"/>
                  <a:ea typeface="Verdana" panose="020B0604030504040204" pitchFamily="34" charset="0"/>
                  <a:cs typeface="Verdana" panose="020B0604030504040204" pitchFamily="34" charset="0"/>
                </a:rPr>
                <a:t>competitors like IOCL, BPCL can limit the company’s market share growth.</a:t>
              </a:r>
            </a:p>
            <a:p>
              <a:pPr marL="171442" indent="-171442" algn="r">
                <a:buFont typeface="Arial" panose="020B0604020202020204" pitchFamily="34" charset="0"/>
                <a:buChar char="•"/>
              </a:pPr>
              <a:r>
                <a:rPr lang="en-US" sz="900" dirty="0">
                  <a:latin typeface="Verdana" panose="020B0604030504040204" pitchFamily="34" charset="0"/>
                  <a:ea typeface="Verdana" panose="020B0604030504040204" pitchFamily="34" charset="0"/>
                  <a:cs typeface="Verdana" panose="020B0604030504040204" pitchFamily="34" charset="0"/>
                </a:rPr>
                <a:t>The company is exposed to changes in currency exchange rates as a major portion of the company’s operating cash flows and borrowings are denominated in foreign currencies.</a:t>
              </a:r>
            </a:p>
            <a:p>
              <a:pPr marL="171442" indent="-171442" algn="r">
                <a:buFont typeface="Arial" panose="020B0604020202020204" pitchFamily="34" charset="0"/>
                <a:buChar char="•"/>
              </a:pPr>
              <a:r>
                <a:rPr lang="en-US" sz="900" dirty="0">
                  <a:latin typeface="Verdana" panose="020B0604030504040204" pitchFamily="34" charset="0"/>
                  <a:ea typeface="Verdana" panose="020B0604030504040204" pitchFamily="34" charset="0"/>
                  <a:cs typeface="Verdana" panose="020B0604030504040204" pitchFamily="34" charset="0"/>
                </a:rPr>
                <a:t>Economic instability due to COVID19 pandemic or recession could decrease the growth margin.</a:t>
              </a:r>
            </a:p>
            <a:p>
              <a:pPr marL="171442" indent="-171442" algn="r">
                <a:buFont typeface="Arial" panose="020B0604020202020204" pitchFamily="34" charset="0"/>
                <a:buChar char="•"/>
              </a:pPr>
              <a:r>
                <a:rPr lang="en-US" sz="900" dirty="0">
                  <a:latin typeface="Verdana" panose="020B0604030504040204" pitchFamily="34" charset="0"/>
                  <a:ea typeface="Verdana" panose="020B0604030504040204" pitchFamily="34" charset="0"/>
                  <a:cs typeface="Verdana" panose="020B0604030504040204" pitchFamily="34" charset="0"/>
                </a:rPr>
                <a:t>Strict environmental laws for the prevention of chemical discards can affect the company’s aromatics production.</a:t>
              </a:r>
              <a:endParaRPr lang="en-IN" sz="900" dirty="0">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2440203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3">
            <a:extLst>
              <a:ext uri="{FF2B5EF4-FFF2-40B4-BE49-F238E27FC236}">
                <a16:creationId xmlns:a16="http://schemas.microsoft.com/office/drawing/2014/main" id="{4361833B-334D-4AA4-BB92-FECBDAE3AF51}"/>
              </a:ext>
            </a:extLst>
          </p:cNvPr>
          <p:cNvSpPr>
            <a:spLocks noGrp="1"/>
          </p:cNvSpPr>
          <p:nvPr>
            <p:ph type="body" sz="quarter" idx="14"/>
          </p:nvPr>
        </p:nvSpPr>
        <p:spPr>
          <a:xfrm>
            <a:off x="250832" y="25917"/>
            <a:ext cx="4025809" cy="766643"/>
          </a:xfrm>
        </p:spPr>
        <p:txBody>
          <a:bodyPr>
            <a:normAutofit/>
          </a:bodyPr>
          <a:lstStyle/>
          <a:p>
            <a:r>
              <a:rPr lang="nb-NO" dirty="0">
                <a:solidFill>
                  <a:srgbClr val="0F4061"/>
                </a:solidFill>
              </a:rPr>
              <a:t>Competitor Profile </a:t>
            </a:r>
          </a:p>
        </p:txBody>
      </p:sp>
      <p:sp>
        <p:nvSpPr>
          <p:cNvPr id="32" name="Rectangle 31">
            <a:extLst>
              <a:ext uri="{FF2B5EF4-FFF2-40B4-BE49-F238E27FC236}">
                <a16:creationId xmlns:a16="http://schemas.microsoft.com/office/drawing/2014/main" id="{4898CD61-1053-4130-A45C-31824FC1846F}"/>
              </a:ext>
            </a:extLst>
          </p:cNvPr>
          <p:cNvSpPr/>
          <p:nvPr/>
        </p:nvSpPr>
        <p:spPr>
          <a:xfrm>
            <a:off x="0" y="906624"/>
            <a:ext cx="12192000" cy="41857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latin typeface="Open Sans" panose="020B0606030504020204" pitchFamily="34" charset="0"/>
                <a:ea typeface="Open Sans" panose="020B0606030504020204" pitchFamily="34" charset="0"/>
                <a:cs typeface="Open Sans" panose="020B0606030504020204" pitchFamily="34" charset="0"/>
              </a:rPr>
              <a:t>                                                               Indian Oil Corporation Limited</a:t>
            </a:r>
          </a:p>
        </p:txBody>
      </p:sp>
      <p:sp>
        <p:nvSpPr>
          <p:cNvPr id="63" name="Rectangle 62">
            <a:extLst>
              <a:ext uri="{FF2B5EF4-FFF2-40B4-BE49-F238E27FC236}">
                <a16:creationId xmlns:a16="http://schemas.microsoft.com/office/drawing/2014/main" id="{56D075D9-7D83-46C1-B68D-8A0CEE333C1D}"/>
              </a:ext>
            </a:extLst>
          </p:cNvPr>
          <p:cNvSpPr/>
          <p:nvPr/>
        </p:nvSpPr>
        <p:spPr>
          <a:xfrm>
            <a:off x="6" y="676729"/>
            <a:ext cx="3030551" cy="894537"/>
          </a:xfrm>
          <a:prstGeom prst="rect">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6" name="Table 5">
            <a:extLst>
              <a:ext uri="{FF2B5EF4-FFF2-40B4-BE49-F238E27FC236}">
                <a16:creationId xmlns:a16="http://schemas.microsoft.com/office/drawing/2014/main" id="{6BEF58C0-F4A6-4429-9BBB-CE7677B6442A}"/>
              </a:ext>
            </a:extLst>
          </p:cNvPr>
          <p:cNvGraphicFramePr>
            <a:graphicFrameLocks noGrp="1"/>
          </p:cNvGraphicFramePr>
          <p:nvPr>
            <p:extLst>
              <p:ext uri="{D42A27DB-BD31-4B8C-83A1-F6EECF244321}">
                <p14:modId xmlns:p14="http://schemas.microsoft.com/office/powerpoint/2010/main" val="3678162754"/>
              </p:ext>
            </p:extLst>
          </p:nvPr>
        </p:nvGraphicFramePr>
        <p:xfrm>
          <a:off x="331304" y="1700477"/>
          <a:ext cx="4159058" cy="2402866"/>
        </p:xfrm>
        <a:graphic>
          <a:graphicData uri="http://schemas.openxmlformats.org/drawingml/2006/table">
            <a:tbl>
              <a:tblPr>
                <a:tableStyleId>{5C22544A-7EE6-4342-B048-85BDC9FD1C3A}</a:tableStyleId>
              </a:tblPr>
              <a:tblGrid>
                <a:gridCol w="1357652">
                  <a:extLst>
                    <a:ext uri="{9D8B030D-6E8A-4147-A177-3AD203B41FA5}">
                      <a16:colId xmlns:a16="http://schemas.microsoft.com/office/drawing/2014/main" val="3597256998"/>
                    </a:ext>
                  </a:extLst>
                </a:gridCol>
                <a:gridCol w="1400703">
                  <a:extLst>
                    <a:ext uri="{9D8B030D-6E8A-4147-A177-3AD203B41FA5}">
                      <a16:colId xmlns:a16="http://schemas.microsoft.com/office/drawing/2014/main" val="3132202922"/>
                    </a:ext>
                  </a:extLst>
                </a:gridCol>
                <a:gridCol w="1400703">
                  <a:extLst>
                    <a:ext uri="{9D8B030D-6E8A-4147-A177-3AD203B41FA5}">
                      <a16:colId xmlns:a16="http://schemas.microsoft.com/office/drawing/2014/main" val="4064969694"/>
                    </a:ext>
                  </a:extLst>
                </a:gridCol>
              </a:tblGrid>
              <a:tr h="263879">
                <a:tc gridSpan="3">
                  <a:txBody>
                    <a:bodyPr/>
                    <a:lstStyle/>
                    <a:p>
                      <a:pPr algn="ctr" fontAlgn="b"/>
                      <a:r>
                        <a:rPr lang="en-IN"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Financials (INR Millions)</a:t>
                      </a:r>
                      <a:endPar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33F50"/>
                    </a:solid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776617063"/>
                  </a:ext>
                </a:extLst>
              </a:tr>
              <a:tr h="272299">
                <a:tc>
                  <a:txBody>
                    <a:bodyPr/>
                    <a:lstStyle/>
                    <a:p>
                      <a:pPr marL="91440" algn="l" rtl="0" fontAlgn="ctr">
                        <a:spcBef>
                          <a:spcPts val="0"/>
                        </a:spcBef>
                      </a:pPr>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Particulars</a:t>
                      </a:r>
                      <a:endParaRPr lang="en-IN" sz="1000" b="1" i="0" u="none" strike="noStrike" dirty="0">
                        <a:solidFill>
                          <a:srgbClr val="FFFFFF"/>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rtl="0" fontAlgn="ctr">
                        <a:spcBef>
                          <a:spcPts val="0"/>
                        </a:spcBef>
                      </a:pPr>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FY 2020</a:t>
                      </a:r>
                      <a:endParaRPr lang="en-IN" sz="1000" b="1" i="0" u="none" strike="noStrike" dirty="0">
                        <a:solidFill>
                          <a:srgbClr val="FFFFFF"/>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rtl="0" fontAlgn="ctr">
                        <a:spcBef>
                          <a:spcPts val="0"/>
                        </a:spcBef>
                      </a:pPr>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FY 2021</a:t>
                      </a:r>
                      <a:endParaRPr lang="en-IN" sz="1000" b="1" i="0" u="none" strike="noStrike" dirty="0">
                        <a:solidFill>
                          <a:srgbClr val="FFFFFF"/>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1878788"/>
                  </a:ext>
                </a:extLst>
              </a:tr>
              <a:tr h="301576">
                <a:tc>
                  <a:txBody>
                    <a:bodyPr/>
                    <a:lstStyle/>
                    <a:p>
                      <a:pPr marL="91440" algn="l" defTabSz="914400" rtl="0" eaLnBrk="1" fontAlgn="ctr" latinLnBrk="0" hangingPunct="1">
                        <a:spcBef>
                          <a:spcPts val="0"/>
                        </a:spcBef>
                      </a:pPr>
                      <a:r>
                        <a:rPr lang="en-IN" sz="1000" b="1"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Revenues</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5663540</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5148900</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2665900"/>
                  </a:ext>
                </a:extLst>
              </a:tr>
              <a:tr h="301576">
                <a:tc>
                  <a:txBody>
                    <a:bodyPr/>
                    <a:lstStyle/>
                    <a:p>
                      <a:pPr marL="91440" algn="l" defTabSz="914400" rtl="0" eaLnBrk="1" fontAlgn="ctr" latinLnBrk="0" hangingPunct="1">
                        <a:spcBef>
                          <a:spcPts val="0"/>
                        </a:spcBef>
                      </a:pPr>
                      <a:r>
                        <a:rPr lang="en-IN" sz="1000" b="1"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Growth</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-6.53%</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-9.09%</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9863019"/>
                  </a:ext>
                </a:extLst>
              </a:tr>
              <a:tr h="301576">
                <a:tc>
                  <a:txBody>
                    <a:bodyPr/>
                    <a:lstStyle/>
                    <a:p>
                      <a:pPr marL="91440" algn="l" defTabSz="914400" rtl="0" eaLnBrk="1" fontAlgn="ctr" latinLnBrk="0" hangingPunct="1">
                        <a:spcBef>
                          <a:spcPts val="0"/>
                        </a:spcBef>
                      </a:pPr>
                      <a:r>
                        <a:rPr lang="en-IN" sz="1000" b="1"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PBT</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223560</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426140</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7504353"/>
                  </a:ext>
                </a:extLst>
              </a:tr>
              <a:tr h="301576">
                <a:tc>
                  <a:txBody>
                    <a:bodyPr/>
                    <a:lstStyle/>
                    <a:p>
                      <a:pPr marL="91440" algn="l" defTabSz="914400" rtl="0" eaLnBrk="1" fontAlgn="ctr" latinLnBrk="0" hangingPunct="1">
                        <a:spcBef>
                          <a:spcPts val="0"/>
                        </a:spcBef>
                      </a:pPr>
                      <a:r>
                        <a:rPr lang="en-IN" sz="1000" b="1"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margin</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3.95%</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8.28%</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1369534"/>
                  </a:ext>
                </a:extLst>
              </a:tr>
              <a:tr h="358808">
                <a:tc>
                  <a:txBody>
                    <a:bodyPr/>
                    <a:lstStyle/>
                    <a:p>
                      <a:pPr marL="91440" algn="l" defTabSz="914400" rtl="0" eaLnBrk="1" fontAlgn="ctr" latinLnBrk="0" hangingPunct="1">
                        <a:spcBef>
                          <a:spcPts val="0"/>
                        </a:spcBef>
                      </a:pPr>
                      <a:r>
                        <a:rPr lang="en-IN" sz="1000" b="1"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PAT</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13130</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218360</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30591590"/>
                  </a:ext>
                </a:extLst>
              </a:tr>
              <a:tr h="301576">
                <a:tc>
                  <a:txBody>
                    <a:bodyPr/>
                    <a:lstStyle/>
                    <a:p>
                      <a:pPr marL="91440" algn="l" defTabSz="914400" rtl="0" eaLnBrk="1" fontAlgn="ctr" latinLnBrk="0" hangingPunct="1">
                        <a:spcBef>
                          <a:spcPts val="0"/>
                        </a:spcBef>
                      </a:pPr>
                      <a:r>
                        <a:rPr lang="en-IN" sz="1000" b="1"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margin</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0.23%</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4.24%</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5430720"/>
                  </a:ext>
                </a:extLst>
              </a:tr>
            </a:tbl>
          </a:graphicData>
        </a:graphic>
      </p:graphicFrame>
      <p:graphicFrame>
        <p:nvGraphicFramePr>
          <p:cNvPr id="7" name="Table 6">
            <a:extLst>
              <a:ext uri="{FF2B5EF4-FFF2-40B4-BE49-F238E27FC236}">
                <a16:creationId xmlns:a16="http://schemas.microsoft.com/office/drawing/2014/main" id="{108CD4E5-AA07-4D43-BF3C-0849B9E944CE}"/>
              </a:ext>
            </a:extLst>
          </p:cNvPr>
          <p:cNvGraphicFramePr>
            <a:graphicFrameLocks noGrp="1"/>
          </p:cNvGraphicFramePr>
          <p:nvPr>
            <p:extLst>
              <p:ext uri="{D42A27DB-BD31-4B8C-83A1-F6EECF244321}">
                <p14:modId xmlns:p14="http://schemas.microsoft.com/office/powerpoint/2010/main" val="2629481637"/>
              </p:ext>
            </p:extLst>
          </p:nvPr>
        </p:nvGraphicFramePr>
        <p:xfrm>
          <a:off x="4826039" y="1687102"/>
          <a:ext cx="6908764" cy="3356077"/>
        </p:xfrm>
        <a:graphic>
          <a:graphicData uri="http://schemas.openxmlformats.org/drawingml/2006/table">
            <a:tbl>
              <a:tblPr>
                <a:tableStyleId>{5C22544A-7EE6-4342-B048-85BDC9FD1C3A}</a:tableStyleId>
              </a:tblPr>
              <a:tblGrid>
                <a:gridCol w="2227907">
                  <a:extLst>
                    <a:ext uri="{9D8B030D-6E8A-4147-A177-3AD203B41FA5}">
                      <a16:colId xmlns:a16="http://schemas.microsoft.com/office/drawing/2014/main" val="1382228186"/>
                    </a:ext>
                  </a:extLst>
                </a:gridCol>
                <a:gridCol w="4680857">
                  <a:extLst>
                    <a:ext uri="{9D8B030D-6E8A-4147-A177-3AD203B41FA5}">
                      <a16:colId xmlns:a16="http://schemas.microsoft.com/office/drawing/2014/main" val="2773176246"/>
                    </a:ext>
                  </a:extLst>
                </a:gridCol>
              </a:tblGrid>
              <a:tr h="315919">
                <a:tc gridSpan="2">
                  <a:txBody>
                    <a:bodyPr/>
                    <a:lstStyle/>
                    <a:p>
                      <a:pPr algn="ctr" fontAlgn="b"/>
                      <a:r>
                        <a:rPr lang="en-IN"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Basic Details</a:t>
                      </a:r>
                      <a:endPar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333F50"/>
                    </a:solidFill>
                  </a:tcPr>
                </a:tc>
                <a:tc hMerge="1">
                  <a:txBody>
                    <a:bodyPr/>
                    <a:lstStyle/>
                    <a:p>
                      <a:endParaRPr lang="en-IN"/>
                    </a:p>
                  </a:txBody>
                  <a:tcPr/>
                </a:tc>
                <a:extLst>
                  <a:ext uri="{0D108BD9-81ED-4DB2-BD59-A6C34878D82A}">
                    <a16:rowId xmlns:a16="http://schemas.microsoft.com/office/drawing/2014/main" val="4082504398"/>
                  </a:ext>
                </a:extLst>
              </a:tr>
              <a:tr h="264955">
                <a:tc>
                  <a:txBody>
                    <a:bodyPr/>
                    <a:lstStyle/>
                    <a:p>
                      <a:pPr marL="91440" algn="l" fontAlgn="b"/>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Name of the Company</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91440" algn="l" defTabSz="914400" rtl="0" eaLnBrk="1" fontAlgn="ctr" latinLnBrk="0" hangingPunct="1"/>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Indian Oil Corporation limited</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4681225"/>
                  </a:ext>
                </a:extLst>
              </a:tr>
              <a:tr h="264955">
                <a:tc>
                  <a:txBody>
                    <a:bodyPr/>
                    <a:lstStyle/>
                    <a:p>
                      <a:pPr marL="91440" algn="l" fontAlgn="b"/>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Registration Year</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91440" algn="l" defTabSz="914400" rtl="0" eaLnBrk="1" fontAlgn="ctr" latinLnBrk="0" hangingPunct="1"/>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1959</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3817201"/>
                  </a:ext>
                </a:extLst>
              </a:tr>
              <a:tr h="264955">
                <a:tc>
                  <a:txBody>
                    <a:bodyPr/>
                    <a:lstStyle/>
                    <a:p>
                      <a:pPr marL="91440" algn="l" fontAlgn="b"/>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CIN</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L23201MH1959GOI011388</a:t>
                      </a:r>
                    </a:p>
                  </a:txBody>
                  <a:tcPr marL="95250" marR="95250" marT="76200" marB="762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7598107"/>
                  </a:ext>
                </a:extLst>
              </a:tr>
              <a:tr h="529907">
                <a:tc>
                  <a:txBody>
                    <a:bodyPr/>
                    <a:lstStyle/>
                    <a:p>
                      <a:pPr marL="91440" algn="l" fontAlgn="b"/>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Category/Sub-category of the Company</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fontAlgn="base"/>
                      <a:r>
                        <a:rPr lang="en-US" sz="1000" dirty="0">
                          <a:effectLst/>
                          <a:latin typeface="Verdana" panose="020B0604030504040204" pitchFamily="34" charset="0"/>
                          <a:ea typeface="Verdana" panose="020B0604030504040204" pitchFamily="34" charset="0"/>
                          <a:cs typeface="Verdana" panose="020B0604030504040204" pitchFamily="34" charset="0"/>
                        </a:rPr>
                        <a:t>Indian Government Corporation</a:t>
                      </a:r>
                    </a:p>
                  </a:txBody>
                  <a:tcPr marT="47625" marB="4762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7786476"/>
                  </a:ext>
                </a:extLst>
              </a:tr>
              <a:tr h="529907">
                <a:tc>
                  <a:txBody>
                    <a:bodyPr/>
                    <a:lstStyle/>
                    <a:p>
                      <a:pPr marL="91440" algn="l" fontAlgn="b"/>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Address of the Registered Office</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91440" algn="l" defTabSz="914400" rtl="0" eaLnBrk="1" fontAlgn="ctr" latinLnBrk="0" hangingPunct="1"/>
                      <a:r>
                        <a:rPr lang="sv-SE"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G-9, Ali Yavar Jung Marg,</a:t>
                      </a:r>
                      <a:br>
                        <a:rPr lang="sv-SE" sz="1000" dirty="0">
                          <a:latin typeface="Verdana" panose="020B0604030504040204" pitchFamily="34" charset="0"/>
                          <a:ea typeface="Verdana" panose="020B0604030504040204" pitchFamily="34" charset="0"/>
                          <a:cs typeface="Verdana" panose="020B0604030504040204" pitchFamily="34" charset="0"/>
                        </a:rPr>
                      </a:br>
                      <a:r>
                        <a:rPr lang="sv-SE"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Bandra (East),</a:t>
                      </a:r>
                      <a:br>
                        <a:rPr lang="sv-SE" sz="1000" dirty="0">
                          <a:latin typeface="Verdana" panose="020B0604030504040204" pitchFamily="34" charset="0"/>
                          <a:ea typeface="Verdana" panose="020B0604030504040204" pitchFamily="34" charset="0"/>
                          <a:cs typeface="Verdana" panose="020B0604030504040204" pitchFamily="34" charset="0"/>
                        </a:rPr>
                      </a:br>
                      <a:r>
                        <a:rPr lang="sv-SE"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Mumbai -400 051</a:t>
                      </a:r>
                      <a:endPar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3098036"/>
                  </a:ext>
                </a:extLst>
              </a:tr>
              <a:tr h="529907">
                <a:tc>
                  <a:txBody>
                    <a:bodyPr/>
                    <a:lstStyle/>
                    <a:p>
                      <a:pPr marL="91440" algn="l" fontAlgn="b"/>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Contact details</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91440" algn="l" defTabSz="914400" rtl="0" eaLnBrk="1" fontAlgn="ctr" latinLnBrk="0" hangingPunct="1"/>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Tel: 022 26447123</a:t>
                      </a:r>
                    </a:p>
                    <a:p>
                      <a:pPr marL="91440" algn="l" defTabSz="914400" rtl="0" eaLnBrk="1" fontAlgn="ctr" latinLnBrk="0" hangingPunct="1"/>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Email: info@indianoil.in</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3438178"/>
                  </a:ext>
                </a:extLst>
              </a:tr>
              <a:tr h="350772">
                <a:tc>
                  <a:txBody>
                    <a:bodyPr/>
                    <a:lstStyle/>
                    <a:p>
                      <a:pPr marL="91440" algn="l" fontAlgn="b"/>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Number of Employee (FY2021)</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91440" algn="l" defTabSz="914400" rtl="0" eaLnBrk="1" fontAlgn="ctr" latinLnBrk="0" hangingPunct="1"/>
                      <a:r>
                        <a:rPr lang="en-US"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33,498</a:t>
                      </a:r>
                      <a:endPar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73944732"/>
                  </a:ext>
                </a:extLst>
              </a:tr>
              <a:tr h="264955">
                <a:tc>
                  <a:txBody>
                    <a:bodyPr/>
                    <a:lstStyle/>
                    <a:p>
                      <a:pPr marL="91440" algn="l" fontAlgn="b"/>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Chairman</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91440" marR="0" lvl="0" indent="0" algn="l" defTabSz="914400" rtl="0" eaLnBrk="1" fontAlgn="ctr" latinLnBrk="0" hangingPunct="1">
                        <a:lnSpc>
                          <a:spcPct val="100000"/>
                        </a:lnSpc>
                        <a:spcBef>
                          <a:spcPts val="0"/>
                        </a:spcBef>
                        <a:spcAft>
                          <a:spcPts val="0"/>
                        </a:spcAft>
                        <a:buClrTx/>
                        <a:buSzTx/>
                        <a:buFontTx/>
                        <a:buNone/>
                        <a:tabLst/>
                        <a:defRPr/>
                      </a:pPr>
                      <a:r>
                        <a:rPr lang="en-US"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Mr. Shrikant Madhav Vaidya</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4820090"/>
                  </a:ext>
                </a:extLst>
              </a:tr>
            </a:tbl>
          </a:graphicData>
        </a:graphic>
      </p:graphicFrame>
      <p:sp>
        <p:nvSpPr>
          <p:cNvPr id="30" name="Rectangle 29">
            <a:extLst>
              <a:ext uri="{FF2B5EF4-FFF2-40B4-BE49-F238E27FC236}">
                <a16:creationId xmlns:a16="http://schemas.microsoft.com/office/drawing/2014/main" id="{AFFACC59-9351-4DBD-93E7-BE865FE2095A}"/>
              </a:ext>
            </a:extLst>
          </p:cNvPr>
          <p:cNvSpPr/>
          <p:nvPr/>
        </p:nvSpPr>
        <p:spPr>
          <a:xfrm>
            <a:off x="160203" y="4325184"/>
            <a:ext cx="4116436" cy="246221"/>
          </a:xfrm>
          <a:prstGeom prst="rect">
            <a:avLst/>
          </a:prstGeom>
        </p:spPr>
        <p:txBody>
          <a:bodyPr wrap="square">
            <a:spAutoFit/>
          </a:bodyPr>
          <a:lstStyle/>
          <a:p>
            <a:r>
              <a:rPr lang="en-US" sz="1000" b="1" u="sng"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Segmental Revenue Information, FY2021</a:t>
            </a:r>
          </a:p>
        </p:txBody>
      </p:sp>
      <p:graphicFrame>
        <p:nvGraphicFramePr>
          <p:cNvPr id="45" name="Table 44">
            <a:extLst>
              <a:ext uri="{FF2B5EF4-FFF2-40B4-BE49-F238E27FC236}">
                <a16:creationId xmlns:a16="http://schemas.microsoft.com/office/drawing/2014/main" id="{46B4C1C6-1320-44DA-A7AE-072629C0E200}"/>
              </a:ext>
            </a:extLst>
          </p:cNvPr>
          <p:cNvGraphicFramePr>
            <a:graphicFrameLocks noGrp="1"/>
          </p:cNvGraphicFramePr>
          <p:nvPr>
            <p:extLst>
              <p:ext uri="{D42A27DB-BD31-4B8C-83A1-F6EECF244321}">
                <p14:modId xmlns:p14="http://schemas.microsoft.com/office/powerpoint/2010/main" val="511256131"/>
              </p:ext>
            </p:extLst>
          </p:nvPr>
        </p:nvGraphicFramePr>
        <p:xfrm>
          <a:off x="4826039" y="5100291"/>
          <a:ext cx="6908764" cy="1168286"/>
        </p:xfrm>
        <a:graphic>
          <a:graphicData uri="http://schemas.openxmlformats.org/drawingml/2006/table">
            <a:tbl>
              <a:tblPr firstRow="1" firstCol="1" bandRow="1">
                <a:tableStyleId>{5C22544A-7EE6-4342-B048-85BDC9FD1C3A}</a:tableStyleId>
              </a:tblPr>
              <a:tblGrid>
                <a:gridCol w="6908764">
                  <a:extLst>
                    <a:ext uri="{9D8B030D-6E8A-4147-A177-3AD203B41FA5}">
                      <a16:colId xmlns:a16="http://schemas.microsoft.com/office/drawing/2014/main" val="1909619051"/>
                    </a:ext>
                  </a:extLst>
                </a:gridCol>
              </a:tblGrid>
              <a:tr h="275459">
                <a:tc>
                  <a:txBody>
                    <a:bodyPr/>
                    <a:lstStyle/>
                    <a:p>
                      <a:pPr algn="ctr">
                        <a:lnSpc>
                          <a:spcPct val="150000"/>
                        </a:lnSpc>
                        <a:spcAft>
                          <a:spcPts val="0"/>
                        </a:spcAft>
                      </a:pPr>
                      <a:r>
                        <a:rPr lang="en-US" sz="1000" b="1" dirty="0">
                          <a:solidFill>
                            <a:schemeClr val="bg1"/>
                          </a:solidFill>
                          <a:effectLst/>
                          <a:latin typeface="Verdana" panose="020B0604030504040204" pitchFamily="34" charset="0"/>
                          <a:ea typeface="Verdana" panose="020B0604030504040204" pitchFamily="34" charset="0"/>
                          <a:cs typeface="Verdana" panose="020B0604030504040204" pitchFamily="34" charset="0"/>
                        </a:rPr>
                        <a:t>Expansion Plans</a:t>
                      </a:r>
                      <a:endParaRPr lang="en-IN" sz="1000" b="1"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333F50"/>
                    </a:solidFill>
                  </a:tcPr>
                </a:tc>
                <a:extLst>
                  <a:ext uri="{0D108BD9-81ED-4DB2-BD59-A6C34878D82A}">
                    <a16:rowId xmlns:a16="http://schemas.microsoft.com/office/drawing/2014/main" val="163504730"/>
                  </a:ext>
                </a:extLst>
              </a:tr>
              <a:tr h="892827">
                <a:tc>
                  <a:txBody>
                    <a:bodyPr/>
                    <a:lstStyle/>
                    <a:p>
                      <a:pPr algn="just">
                        <a:lnSpc>
                          <a:spcPct val="150000"/>
                        </a:lnSpc>
                        <a:spcAft>
                          <a:spcPts val="0"/>
                        </a:spcAft>
                      </a:pPr>
                      <a:r>
                        <a:rPr lang="en-IN" sz="1000" b="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2024 Q1:  Commissioning of a para-xylene and purified terephthalic acid (PX-PTA) complex that has installed Polypropylene Homopolymer production capacity (50 KTPA) and other petrochemical plants in Paradip, Odisha.</a:t>
                      </a: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45463244"/>
                  </a:ext>
                </a:extLst>
              </a:tr>
            </a:tbl>
          </a:graphicData>
        </a:graphic>
      </p:graphicFrame>
      <p:graphicFrame>
        <p:nvGraphicFramePr>
          <p:cNvPr id="15" name="Chart 14">
            <a:extLst>
              <a:ext uri="{FF2B5EF4-FFF2-40B4-BE49-F238E27FC236}">
                <a16:creationId xmlns:a16="http://schemas.microsoft.com/office/drawing/2014/main" id="{F44C43E9-C76B-4EFC-9F72-7E2427E7974D}"/>
              </a:ext>
            </a:extLst>
          </p:cNvPr>
          <p:cNvGraphicFramePr/>
          <p:nvPr/>
        </p:nvGraphicFramePr>
        <p:xfrm>
          <a:off x="457200" y="4697277"/>
          <a:ext cx="4547472" cy="1940627"/>
        </p:xfrm>
        <a:graphic>
          <a:graphicData uri="http://schemas.openxmlformats.org/drawingml/2006/chart">
            <c:chart xmlns:c="http://schemas.openxmlformats.org/drawingml/2006/chart" xmlns:r="http://schemas.openxmlformats.org/officeDocument/2006/relationships" r:id="rId3"/>
          </a:graphicData>
        </a:graphic>
      </p:graphicFrame>
      <p:pic>
        <p:nvPicPr>
          <p:cNvPr id="1026" name="Picture 2" descr="Indian Oil">
            <a:extLst>
              <a:ext uri="{FF2B5EF4-FFF2-40B4-BE49-F238E27FC236}">
                <a16:creationId xmlns:a16="http://schemas.microsoft.com/office/drawing/2014/main" id="{F935C180-F37A-4706-B7E0-E0DBC32E7A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583096"/>
            <a:ext cx="2246243" cy="988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37445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3">
            <a:extLst>
              <a:ext uri="{FF2B5EF4-FFF2-40B4-BE49-F238E27FC236}">
                <a16:creationId xmlns:a16="http://schemas.microsoft.com/office/drawing/2014/main" id="{4361833B-334D-4AA4-BB92-FECBDAE3AF51}"/>
              </a:ext>
            </a:extLst>
          </p:cNvPr>
          <p:cNvSpPr>
            <a:spLocks noGrp="1"/>
          </p:cNvSpPr>
          <p:nvPr>
            <p:ph type="body" sz="quarter" idx="14"/>
          </p:nvPr>
        </p:nvSpPr>
        <p:spPr>
          <a:xfrm>
            <a:off x="250827" y="25917"/>
            <a:ext cx="4035424" cy="766643"/>
          </a:xfrm>
        </p:spPr>
        <p:txBody>
          <a:bodyPr>
            <a:normAutofit/>
          </a:bodyPr>
          <a:lstStyle/>
          <a:p>
            <a:r>
              <a:rPr lang="nb-NO" dirty="0">
                <a:solidFill>
                  <a:srgbClr val="0F4061"/>
                </a:solidFill>
              </a:rPr>
              <a:t>Competitor Profile </a:t>
            </a:r>
          </a:p>
        </p:txBody>
      </p:sp>
      <p:sp>
        <p:nvSpPr>
          <p:cNvPr id="12" name="Rectangle 11">
            <a:extLst>
              <a:ext uri="{FF2B5EF4-FFF2-40B4-BE49-F238E27FC236}">
                <a16:creationId xmlns:a16="http://schemas.microsoft.com/office/drawing/2014/main" id="{B2CC20A0-216A-4171-8E0B-8EA8356E14A9}"/>
              </a:ext>
            </a:extLst>
          </p:cNvPr>
          <p:cNvSpPr/>
          <p:nvPr/>
        </p:nvSpPr>
        <p:spPr>
          <a:xfrm>
            <a:off x="0" y="906624"/>
            <a:ext cx="12192000" cy="41857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latin typeface="Open Sans" panose="020B0606030504020204" pitchFamily="34" charset="0"/>
                <a:ea typeface="Open Sans" panose="020B0606030504020204" pitchFamily="34" charset="0"/>
                <a:cs typeface="Open Sans" panose="020B0606030504020204" pitchFamily="34" charset="0"/>
              </a:rPr>
              <a:t>                                                              Indian Oil Corporation Limited</a:t>
            </a:r>
          </a:p>
        </p:txBody>
      </p:sp>
      <p:sp>
        <p:nvSpPr>
          <p:cNvPr id="14" name="Rectangle 13">
            <a:extLst>
              <a:ext uri="{FF2B5EF4-FFF2-40B4-BE49-F238E27FC236}">
                <a16:creationId xmlns:a16="http://schemas.microsoft.com/office/drawing/2014/main" id="{932D48F7-88A6-4541-905F-47CFADEA87C3}"/>
              </a:ext>
            </a:extLst>
          </p:cNvPr>
          <p:cNvSpPr/>
          <p:nvPr/>
        </p:nvSpPr>
        <p:spPr>
          <a:xfrm>
            <a:off x="6" y="676729"/>
            <a:ext cx="3030551" cy="894537"/>
          </a:xfrm>
          <a:prstGeom prst="rect">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3" name="Group 32">
            <a:extLst>
              <a:ext uri="{FF2B5EF4-FFF2-40B4-BE49-F238E27FC236}">
                <a16:creationId xmlns:a16="http://schemas.microsoft.com/office/drawing/2014/main" id="{363A0FB6-474B-44C5-BFDE-DC3E97DB8B46}"/>
              </a:ext>
            </a:extLst>
          </p:cNvPr>
          <p:cNvGrpSpPr/>
          <p:nvPr/>
        </p:nvGrpSpPr>
        <p:grpSpPr>
          <a:xfrm>
            <a:off x="4771808" y="1439263"/>
            <a:ext cx="7234662" cy="5205186"/>
            <a:chOff x="3955835" y="1660156"/>
            <a:chExt cx="7886702" cy="4579752"/>
          </a:xfrm>
        </p:grpSpPr>
        <p:sp>
          <p:nvSpPr>
            <p:cNvPr id="34" name="Rectangle 33">
              <a:extLst>
                <a:ext uri="{FF2B5EF4-FFF2-40B4-BE49-F238E27FC236}">
                  <a16:creationId xmlns:a16="http://schemas.microsoft.com/office/drawing/2014/main" id="{CB7D81E6-7DBF-4788-9BF9-5D96974E9705}"/>
                </a:ext>
              </a:extLst>
            </p:cNvPr>
            <p:cNvSpPr/>
            <p:nvPr/>
          </p:nvSpPr>
          <p:spPr>
            <a:xfrm>
              <a:off x="3955836" y="3083547"/>
              <a:ext cx="3172884" cy="431801"/>
            </a:xfrm>
            <a:prstGeom prst="rect">
              <a:avLst/>
            </a:prstGeom>
            <a:solidFill>
              <a:srgbClr val="C68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sz="1051" dirty="0">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STRENGTHS</a:t>
              </a:r>
            </a:p>
          </p:txBody>
        </p:sp>
        <p:sp>
          <p:nvSpPr>
            <p:cNvPr id="35" name="Rectangle 34">
              <a:extLst>
                <a:ext uri="{FF2B5EF4-FFF2-40B4-BE49-F238E27FC236}">
                  <a16:creationId xmlns:a16="http://schemas.microsoft.com/office/drawing/2014/main" id="{FCD70CA0-8202-44E4-AD92-2649D593BD22}"/>
                </a:ext>
              </a:extLst>
            </p:cNvPr>
            <p:cNvSpPr/>
            <p:nvPr/>
          </p:nvSpPr>
          <p:spPr>
            <a:xfrm>
              <a:off x="3955836" y="4057213"/>
              <a:ext cx="3172884" cy="431801"/>
            </a:xfrm>
            <a:prstGeom prst="rect">
              <a:avLst/>
            </a:prstGeom>
            <a:solidFill>
              <a:srgbClr val="4A8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sz="1051" dirty="0">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OPPORTUNITIES</a:t>
              </a:r>
            </a:p>
          </p:txBody>
        </p:sp>
        <p:sp>
          <p:nvSpPr>
            <p:cNvPr id="36" name="Rectangle 35">
              <a:extLst>
                <a:ext uri="{FF2B5EF4-FFF2-40B4-BE49-F238E27FC236}">
                  <a16:creationId xmlns:a16="http://schemas.microsoft.com/office/drawing/2014/main" id="{51F77372-048A-4576-AABA-A837C5FEFE67}"/>
                </a:ext>
              </a:extLst>
            </p:cNvPr>
            <p:cNvSpPr/>
            <p:nvPr/>
          </p:nvSpPr>
          <p:spPr>
            <a:xfrm>
              <a:off x="8669653" y="3083547"/>
              <a:ext cx="3172884" cy="431801"/>
            </a:xfrm>
            <a:prstGeom prst="rect">
              <a:avLst/>
            </a:prstGeom>
            <a:solidFill>
              <a:srgbClr val="005E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en-US" sz="1051" dirty="0">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WEAKNESSES</a:t>
              </a:r>
            </a:p>
          </p:txBody>
        </p:sp>
        <p:sp>
          <p:nvSpPr>
            <p:cNvPr id="37" name="Rectangle 36">
              <a:extLst>
                <a:ext uri="{FF2B5EF4-FFF2-40B4-BE49-F238E27FC236}">
                  <a16:creationId xmlns:a16="http://schemas.microsoft.com/office/drawing/2014/main" id="{7D1714DB-3BA3-417E-9409-A8363A1F6A3B}"/>
                </a:ext>
              </a:extLst>
            </p:cNvPr>
            <p:cNvSpPr/>
            <p:nvPr/>
          </p:nvSpPr>
          <p:spPr>
            <a:xfrm>
              <a:off x="8669653" y="4057213"/>
              <a:ext cx="3172884" cy="431801"/>
            </a:xfrm>
            <a:prstGeom prst="rect">
              <a:avLst/>
            </a:prstGeom>
            <a:solidFill>
              <a:srgbClr val="5E00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en-US" sz="1051" dirty="0">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THREATS</a:t>
              </a:r>
            </a:p>
          </p:txBody>
        </p:sp>
        <p:sp>
          <p:nvSpPr>
            <p:cNvPr id="38" name="Rectangle 37">
              <a:extLst>
                <a:ext uri="{FF2B5EF4-FFF2-40B4-BE49-F238E27FC236}">
                  <a16:creationId xmlns:a16="http://schemas.microsoft.com/office/drawing/2014/main" id="{F56097CD-5CA8-45B8-938E-DCDA2112E001}"/>
                </a:ext>
              </a:extLst>
            </p:cNvPr>
            <p:cNvSpPr/>
            <p:nvPr/>
          </p:nvSpPr>
          <p:spPr>
            <a:xfrm>
              <a:off x="3955838" y="1660156"/>
              <a:ext cx="3172883" cy="1855193"/>
            </a:xfrm>
            <a:prstGeom prst="rect">
              <a:avLst/>
            </a:prstGeom>
            <a:noFill/>
            <a:ln>
              <a:solidFill>
                <a:srgbClr val="C687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171442" indent="-171442">
                <a:buFont typeface="Arial" panose="020B0604020202020204" pitchFamily="34" charset="0"/>
                <a:buChar char="•"/>
              </a:pPr>
              <a:endParaRPr lang="en-IN" sz="900" dirty="0">
                <a:solidFill>
                  <a:schemeClr val="dk1"/>
                </a:solidFill>
                <a:latin typeface="Open Sans" panose="020B0606030504020204" pitchFamily="34" charset="0"/>
                <a:ea typeface="Open Sans" panose="020B0606030504020204" pitchFamily="34" charset="0"/>
                <a:cs typeface="Open Sans" panose="020B0606030504020204" pitchFamily="34" charset="0"/>
              </a:endParaRPr>
            </a:p>
            <a:p>
              <a:pPr marL="171442" indent="-171442">
                <a:buFont typeface="Arial" panose="020B0604020202020204" pitchFamily="34" charset="0"/>
                <a:buChar char="•"/>
              </a:pPr>
              <a:r>
                <a:rPr lang="en-US" sz="900" dirty="0">
                  <a:solidFill>
                    <a:schemeClr val="dk1"/>
                  </a:solidFill>
                  <a:latin typeface="Verdana" panose="020B0604030504040204" pitchFamily="34" charset="0"/>
                  <a:ea typeface="Verdana" panose="020B0604030504040204" pitchFamily="34" charset="0"/>
                  <a:cs typeface="Verdana" panose="020B0604030504040204" pitchFamily="34" charset="0"/>
                </a:rPr>
                <a:t>The company is a trusted and valued brand name with largest market share in Indian refineries and petrochemical sector. </a:t>
              </a:r>
            </a:p>
            <a:p>
              <a:pPr marL="171442" indent="-171442">
                <a:buFont typeface="Arial" panose="020B0604020202020204" pitchFamily="34" charset="0"/>
                <a:buChar char="•"/>
              </a:pPr>
              <a:r>
                <a:rPr lang="en-IN" sz="900" dirty="0">
                  <a:solidFill>
                    <a:schemeClr val="dk1"/>
                  </a:solidFill>
                  <a:latin typeface="Verdana" panose="020B0604030504040204" pitchFamily="34" charset="0"/>
                  <a:ea typeface="Verdana" panose="020B0604030504040204" pitchFamily="34" charset="0"/>
                  <a:cs typeface="Verdana" panose="020B0604030504040204" pitchFamily="34" charset="0"/>
                </a:rPr>
                <a:t>The company holds a vast distribution network that allows it to maintain a large customer base. </a:t>
              </a:r>
            </a:p>
            <a:p>
              <a:pPr marL="171442" indent="-171442">
                <a:buFont typeface="Arial" panose="020B0604020202020204" pitchFamily="34" charset="0"/>
                <a:buChar char="•"/>
              </a:pPr>
              <a:r>
                <a:rPr lang="en-IN" sz="900" dirty="0">
                  <a:solidFill>
                    <a:schemeClr val="dk1"/>
                  </a:solidFill>
                  <a:latin typeface="Verdana" panose="020B0604030504040204" pitchFamily="34" charset="0"/>
                  <a:ea typeface="Verdana" panose="020B0604030504040204" pitchFamily="34" charset="0"/>
                  <a:cs typeface="Verdana" panose="020B0604030504040204" pitchFamily="34" charset="0"/>
                </a:rPr>
                <a:t>IOCL employs an effective marketing strategy and invests hugely in telecommunication network for brand visibility.</a:t>
              </a:r>
              <a:endParaRPr lang="en-US" sz="900" dirty="0">
                <a:solidFill>
                  <a:schemeClr val="dk1"/>
                </a:solidFill>
                <a:latin typeface="Verdana" panose="020B0604030504040204" pitchFamily="34" charset="0"/>
                <a:ea typeface="Verdana" panose="020B0604030504040204" pitchFamily="34" charset="0"/>
                <a:cs typeface="Verdana" panose="020B0604030504040204" pitchFamily="34" charset="0"/>
              </a:endParaRPr>
            </a:p>
          </p:txBody>
        </p:sp>
        <p:sp>
          <p:nvSpPr>
            <p:cNvPr id="39" name="Rectangle 38">
              <a:extLst>
                <a:ext uri="{FF2B5EF4-FFF2-40B4-BE49-F238E27FC236}">
                  <a16:creationId xmlns:a16="http://schemas.microsoft.com/office/drawing/2014/main" id="{65C33CF2-562D-4A37-9B6E-377A61EAA014}"/>
                </a:ext>
              </a:extLst>
            </p:cNvPr>
            <p:cNvSpPr/>
            <p:nvPr/>
          </p:nvSpPr>
          <p:spPr>
            <a:xfrm>
              <a:off x="9026907" y="1660157"/>
              <a:ext cx="2815629" cy="1855192"/>
            </a:xfrm>
            <a:prstGeom prst="rect">
              <a:avLst/>
            </a:prstGeom>
            <a:noFill/>
            <a:ln>
              <a:solidFill>
                <a:srgbClr val="00606C"/>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171442" indent="-171442" algn="r">
                <a:buFont typeface="Arial" panose="020B0604020202020204" pitchFamily="34" charset="0"/>
                <a:buChar char="•"/>
              </a:pPr>
              <a:r>
                <a:rPr lang="en-IN" sz="900" dirty="0">
                  <a:solidFill>
                    <a:schemeClr val="dk1"/>
                  </a:solidFill>
                  <a:latin typeface="Verdana" panose="020B0604030504040204" pitchFamily="34" charset="0"/>
                  <a:ea typeface="Verdana" panose="020B0604030504040204" pitchFamily="34" charset="0"/>
                  <a:cs typeface="Verdana" panose="020B0604030504040204" pitchFamily="34" charset="0"/>
                </a:rPr>
                <a:t>The cost optimization of the feedstocks is a major challenge amidst the fluctuating currency rates and disrupted supply-chains during the COVID19 period.</a:t>
              </a:r>
            </a:p>
            <a:p>
              <a:pPr marL="171442" indent="-171442" algn="r">
                <a:buFont typeface="Arial" panose="020B0604020202020204" pitchFamily="34" charset="0"/>
                <a:buChar char="•"/>
              </a:pPr>
              <a:endParaRPr lang="en-IN" sz="900" dirty="0">
                <a:solidFill>
                  <a:schemeClr val="dk1"/>
                </a:solidFill>
                <a:latin typeface="Verdana" panose="020B0604030504040204" pitchFamily="34" charset="0"/>
                <a:ea typeface="Verdana" panose="020B0604030504040204" pitchFamily="34" charset="0"/>
                <a:cs typeface="Verdana" panose="020B0604030504040204" pitchFamily="34" charset="0"/>
              </a:endParaRPr>
            </a:p>
            <a:p>
              <a:pPr marL="171442" indent="-171442" algn="r">
                <a:buFont typeface="Arial" panose="020B0604020202020204" pitchFamily="34" charset="0"/>
                <a:buChar char="•"/>
              </a:pPr>
              <a:r>
                <a:rPr lang="en-IN" sz="900" dirty="0">
                  <a:solidFill>
                    <a:schemeClr val="dk1"/>
                  </a:solidFill>
                  <a:latin typeface="Verdana" panose="020B0604030504040204" pitchFamily="34" charset="0"/>
                  <a:ea typeface="Verdana" panose="020B0604030504040204" pitchFamily="34" charset="0"/>
                  <a:cs typeface="Verdana" panose="020B0604030504040204" pitchFamily="34" charset="0"/>
                </a:rPr>
                <a:t>Obsolete technologies used in the manufacturing plants have been one of the factors causing environmental pollution that have raised government’s opposition.</a:t>
              </a:r>
            </a:p>
            <a:p>
              <a:pPr marL="171442" indent="-171442">
                <a:buFont typeface="Arial" panose="020B0604020202020204" pitchFamily="34" charset="0"/>
                <a:buChar char="•"/>
              </a:pPr>
              <a:endParaRPr lang="en-US" sz="9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40" name="Rectangle 39">
              <a:extLst>
                <a:ext uri="{FF2B5EF4-FFF2-40B4-BE49-F238E27FC236}">
                  <a16:creationId xmlns:a16="http://schemas.microsoft.com/office/drawing/2014/main" id="{68078A61-66BC-4CB4-AF3F-E65F7DEC4B2D}"/>
                </a:ext>
              </a:extLst>
            </p:cNvPr>
            <p:cNvSpPr/>
            <p:nvPr/>
          </p:nvSpPr>
          <p:spPr>
            <a:xfrm>
              <a:off x="8669654" y="4057213"/>
              <a:ext cx="3172883" cy="2182695"/>
            </a:xfrm>
            <a:prstGeom prst="rect">
              <a:avLst/>
            </a:prstGeom>
            <a:noFill/>
            <a:ln>
              <a:solidFill>
                <a:srgbClr val="720048"/>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171450" indent="-171450" algn="r">
                <a:buFont typeface="Arial" panose="020B0604020202020204" pitchFamily="34" charset="0"/>
                <a:buChar char="•"/>
              </a:pPr>
              <a:r>
                <a:rPr lang="en-IN" sz="900" dirty="0">
                  <a:solidFill>
                    <a:schemeClr val="dk1"/>
                  </a:solidFill>
                  <a:latin typeface="Verdana" panose="020B0604030504040204" pitchFamily="34" charset="0"/>
                  <a:ea typeface="Verdana" panose="020B0604030504040204" pitchFamily="34" charset="0"/>
                  <a:cs typeface="Verdana" panose="020B0604030504040204" pitchFamily="34" charset="0"/>
                </a:rPr>
                <a:t> </a:t>
              </a:r>
              <a:r>
                <a:rPr lang="en-IN" sz="900" dirty="0" err="1">
                  <a:solidFill>
                    <a:schemeClr val="dk1"/>
                  </a:solidFill>
                  <a:latin typeface="Verdana" panose="020B0604030504040204" pitchFamily="34" charset="0"/>
                  <a:ea typeface="Verdana" panose="020B0604030504040204" pitchFamily="34" charset="0"/>
                  <a:cs typeface="Verdana" panose="020B0604030504040204" pitchFamily="34" charset="0"/>
                </a:rPr>
                <a:t>Iit</a:t>
              </a:r>
              <a:r>
                <a:rPr lang="en-IN" sz="900" dirty="0">
                  <a:solidFill>
                    <a:schemeClr val="dk1"/>
                  </a:solidFill>
                  <a:latin typeface="Verdana" panose="020B0604030504040204" pitchFamily="34" charset="0"/>
                  <a:ea typeface="Verdana" panose="020B0604030504040204" pitchFamily="34" charset="0"/>
                  <a:cs typeface="Verdana" panose="020B0604030504040204" pitchFamily="34" charset="0"/>
                </a:rPr>
                <a:t> faces tough competition from RIL, HPCL and BPCL that restricts its  growth in the petrochemical market share. </a:t>
              </a:r>
            </a:p>
            <a:p>
              <a:pPr marL="171442" indent="-171442" algn="r">
                <a:buFont typeface="Arial" panose="020B0604020202020204" pitchFamily="34" charset="0"/>
                <a:buChar char="•"/>
              </a:pPr>
              <a:r>
                <a:rPr lang="en-IN" sz="900" dirty="0">
                  <a:solidFill>
                    <a:schemeClr val="dk1"/>
                  </a:solidFill>
                  <a:latin typeface="Verdana" panose="020B0604030504040204" pitchFamily="34" charset="0"/>
                  <a:ea typeface="Verdana" panose="020B0604030504040204" pitchFamily="34" charset="0"/>
                  <a:cs typeface="Verdana" panose="020B0604030504040204" pitchFamily="34" charset="0"/>
                </a:rPr>
                <a:t>With its business established in multiple countries, IOCL is exposed to currency fluctuations that can hamper its annual profits.</a:t>
              </a:r>
            </a:p>
            <a:p>
              <a:pPr marL="171442" indent="-171442" algn="r">
                <a:buFont typeface="Arial" panose="020B0604020202020204" pitchFamily="34" charset="0"/>
                <a:buChar char="•"/>
              </a:pPr>
              <a:r>
                <a:rPr lang="en-IN" sz="900" dirty="0">
                  <a:solidFill>
                    <a:schemeClr val="dk1"/>
                  </a:solidFill>
                  <a:latin typeface="Verdana" panose="020B0604030504040204" pitchFamily="34" charset="0"/>
                  <a:ea typeface="Verdana" panose="020B0604030504040204" pitchFamily="34" charset="0"/>
                  <a:cs typeface="Verdana" panose="020B0604030504040204" pitchFamily="34" charset="0"/>
                </a:rPr>
                <a:t>Economic instability due to COVID19 pandemic or recession could decrease the growth margin.</a:t>
              </a:r>
            </a:p>
            <a:p>
              <a:pPr marL="171442" indent="-171442" algn="r">
                <a:buFont typeface="Arial" panose="020B0604020202020204" pitchFamily="34" charset="0"/>
                <a:buChar char="•"/>
              </a:pPr>
              <a:r>
                <a:rPr lang="en-IN" sz="900" dirty="0">
                  <a:solidFill>
                    <a:schemeClr val="dk1"/>
                  </a:solidFill>
                  <a:latin typeface="Verdana" panose="020B0604030504040204" pitchFamily="34" charset="0"/>
                  <a:ea typeface="Verdana" panose="020B0604030504040204" pitchFamily="34" charset="0"/>
                  <a:cs typeface="Verdana" panose="020B0604030504040204" pitchFamily="34" charset="0"/>
                </a:rPr>
                <a:t>Stringent environmental laws and non-upgradation of production technologies can affect the company’s petrochemical market</a:t>
              </a:r>
              <a:endParaRPr lang="en-US" sz="9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41" name="Rectangle 40">
              <a:extLst>
                <a:ext uri="{FF2B5EF4-FFF2-40B4-BE49-F238E27FC236}">
                  <a16:creationId xmlns:a16="http://schemas.microsoft.com/office/drawing/2014/main" id="{7D936FB4-B2F3-4403-8E60-7F59985BB5C9}"/>
                </a:ext>
              </a:extLst>
            </p:cNvPr>
            <p:cNvSpPr/>
            <p:nvPr/>
          </p:nvSpPr>
          <p:spPr>
            <a:xfrm>
              <a:off x="3955835" y="4057213"/>
              <a:ext cx="3142875" cy="2182695"/>
            </a:xfrm>
            <a:prstGeom prst="rect">
              <a:avLst/>
            </a:prstGeom>
            <a:noFill/>
            <a:ln>
              <a:solidFill>
                <a:srgbClr val="4A8038"/>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171442" indent="-171442">
                <a:buFont typeface="Arial" panose="020B0604020202020204" pitchFamily="34" charset="0"/>
                <a:buChar char="•"/>
              </a:pPr>
              <a:endParaRPr lang="en-IN" sz="900" dirty="0">
                <a:solidFill>
                  <a:schemeClr val="dk1"/>
                </a:solidFill>
                <a:latin typeface="Verdana" panose="020B0604030504040204" pitchFamily="34" charset="0"/>
                <a:ea typeface="Verdana" panose="020B0604030504040204" pitchFamily="34" charset="0"/>
                <a:cs typeface="Verdana" panose="020B0604030504040204" pitchFamily="34" charset="0"/>
              </a:endParaRPr>
            </a:p>
            <a:p>
              <a:pPr marL="171442" indent="-171442">
                <a:buFont typeface="Arial" panose="020B0604020202020204" pitchFamily="34" charset="0"/>
                <a:buChar char="•"/>
              </a:pPr>
              <a:endParaRPr lang="en-IN" sz="900" dirty="0">
                <a:solidFill>
                  <a:schemeClr val="dk1"/>
                </a:solidFill>
                <a:latin typeface="Verdana" panose="020B0604030504040204" pitchFamily="34" charset="0"/>
                <a:ea typeface="Verdana" panose="020B0604030504040204" pitchFamily="34" charset="0"/>
                <a:cs typeface="Verdana" panose="020B0604030504040204" pitchFamily="34" charset="0"/>
              </a:endParaRPr>
            </a:p>
            <a:p>
              <a:pPr marL="171442" indent="-171442">
                <a:buFont typeface="Arial" panose="020B0604020202020204" pitchFamily="34" charset="0"/>
                <a:buChar char="•"/>
              </a:pPr>
              <a:endParaRPr lang="en-IN" sz="900" dirty="0">
                <a:solidFill>
                  <a:schemeClr val="dk1"/>
                </a:solidFill>
                <a:latin typeface="Verdana" panose="020B0604030504040204" pitchFamily="34" charset="0"/>
                <a:ea typeface="Verdana" panose="020B0604030504040204" pitchFamily="34" charset="0"/>
                <a:cs typeface="Verdana" panose="020B0604030504040204" pitchFamily="34" charset="0"/>
              </a:endParaRPr>
            </a:p>
            <a:p>
              <a:pPr marL="171442" indent="-171442">
                <a:buFont typeface="Arial" panose="020B0604020202020204" pitchFamily="34" charset="0"/>
                <a:buChar char="•"/>
              </a:pPr>
              <a:endParaRPr lang="en-IN" sz="900" dirty="0">
                <a:solidFill>
                  <a:schemeClr val="dk1"/>
                </a:solidFill>
                <a:latin typeface="Verdana" panose="020B0604030504040204" pitchFamily="34" charset="0"/>
                <a:ea typeface="Verdana" panose="020B0604030504040204" pitchFamily="34" charset="0"/>
                <a:cs typeface="Verdana" panose="020B0604030504040204" pitchFamily="34" charset="0"/>
              </a:endParaRPr>
            </a:p>
            <a:p>
              <a:pPr marL="171442" indent="-171442">
                <a:buFont typeface="Arial" panose="020B0604020202020204" pitchFamily="34" charset="0"/>
                <a:buChar char="•"/>
              </a:pPr>
              <a:endParaRPr lang="en-IN" sz="900" dirty="0">
                <a:solidFill>
                  <a:schemeClr val="dk1"/>
                </a:solidFill>
                <a:latin typeface="Verdana" panose="020B0604030504040204" pitchFamily="34" charset="0"/>
                <a:ea typeface="Verdana" panose="020B0604030504040204" pitchFamily="34" charset="0"/>
                <a:cs typeface="Verdana" panose="020B0604030504040204" pitchFamily="34" charset="0"/>
              </a:endParaRPr>
            </a:p>
            <a:p>
              <a:pPr marL="171442" indent="-171442">
                <a:buFont typeface="Arial" panose="020B0604020202020204" pitchFamily="34" charset="0"/>
                <a:buChar char="•"/>
              </a:pPr>
              <a:endParaRPr lang="en-IN" sz="900" dirty="0">
                <a:solidFill>
                  <a:schemeClr val="dk1"/>
                </a:solidFill>
                <a:latin typeface="Verdana" panose="020B0604030504040204" pitchFamily="34" charset="0"/>
                <a:ea typeface="Verdana" panose="020B0604030504040204" pitchFamily="34" charset="0"/>
                <a:cs typeface="Verdana" panose="020B0604030504040204" pitchFamily="34" charset="0"/>
              </a:endParaRPr>
            </a:p>
            <a:p>
              <a:pPr marL="171442" indent="-171442">
                <a:buFont typeface="Arial" panose="020B0604020202020204" pitchFamily="34" charset="0"/>
                <a:buChar char="•"/>
              </a:pPr>
              <a:endParaRPr lang="en-IN" sz="900" dirty="0">
                <a:solidFill>
                  <a:schemeClr val="dk1"/>
                </a:solidFill>
                <a:latin typeface="Verdana" panose="020B0604030504040204" pitchFamily="34" charset="0"/>
                <a:ea typeface="Verdana" panose="020B0604030504040204" pitchFamily="34" charset="0"/>
                <a:cs typeface="Verdana" panose="020B0604030504040204" pitchFamily="34" charset="0"/>
              </a:endParaRPr>
            </a:p>
            <a:p>
              <a:pPr marL="171442" indent="-171442">
                <a:buFont typeface="Arial" panose="020B0604020202020204" pitchFamily="34" charset="0"/>
                <a:buChar char="•"/>
              </a:pPr>
              <a:endParaRPr lang="en-IN" sz="900" dirty="0">
                <a:solidFill>
                  <a:schemeClr val="dk1"/>
                </a:solidFill>
                <a:latin typeface="Verdana" panose="020B0604030504040204" pitchFamily="34" charset="0"/>
                <a:ea typeface="Verdana" panose="020B0604030504040204" pitchFamily="34" charset="0"/>
                <a:cs typeface="Verdana" panose="020B0604030504040204" pitchFamily="34" charset="0"/>
              </a:endParaRPr>
            </a:p>
            <a:p>
              <a:pPr marL="171442" indent="-171442">
                <a:buFont typeface="Arial" panose="020B0604020202020204" pitchFamily="34" charset="0"/>
                <a:buChar char="•"/>
              </a:pPr>
              <a:endParaRPr lang="en-IN" sz="900" dirty="0">
                <a:solidFill>
                  <a:schemeClr val="dk1"/>
                </a:solidFill>
                <a:latin typeface="Verdana" panose="020B0604030504040204" pitchFamily="34" charset="0"/>
                <a:ea typeface="Verdana" panose="020B0604030504040204" pitchFamily="34" charset="0"/>
                <a:cs typeface="Verdana" panose="020B0604030504040204" pitchFamily="34" charset="0"/>
              </a:endParaRPr>
            </a:p>
            <a:p>
              <a:pPr marL="171442" indent="-171442">
                <a:buFont typeface="Arial" panose="020B0604020202020204" pitchFamily="34" charset="0"/>
                <a:buChar char="•"/>
              </a:pPr>
              <a:r>
                <a:rPr lang="en-IN" sz="900" dirty="0">
                  <a:solidFill>
                    <a:schemeClr val="dk1"/>
                  </a:solidFill>
                  <a:latin typeface="Verdana" panose="020B0604030504040204" pitchFamily="34" charset="0"/>
                  <a:ea typeface="Verdana" panose="020B0604030504040204" pitchFamily="34" charset="0"/>
                  <a:cs typeface="Verdana" panose="020B0604030504040204" pitchFamily="34" charset="0"/>
                </a:rPr>
                <a:t>The high demand for Polypropylene Homopolymer and other petrochemical compounds in the in automobiles and construction sectors in the developing countries represents an excellent opportunity for a trusted brand like IOCL to plan expansions and acquisitions of small companies.</a:t>
              </a:r>
            </a:p>
            <a:p>
              <a:pPr marL="171442" indent="-171442">
                <a:buFont typeface="Arial" panose="020B0604020202020204" pitchFamily="34" charset="0"/>
                <a:buChar char="•"/>
              </a:pPr>
              <a:r>
                <a:rPr lang="en-IN" sz="900" dirty="0">
                  <a:solidFill>
                    <a:schemeClr val="dk1"/>
                  </a:solidFill>
                  <a:latin typeface="Verdana" panose="020B0604030504040204" pitchFamily="34" charset="0"/>
                  <a:ea typeface="Verdana" panose="020B0604030504040204" pitchFamily="34" charset="0"/>
                  <a:cs typeface="Verdana" panose="020B0604030504040204" pitchFamily="34" charset="0"/>
                </a:rPr>
                <a:t>With digitization and busy working schedules, food industry has become a booming sector and is expected to drive the high demand for petrochemicals used in food packaging, eventually serving as profit area for IOCL.</a:t>
              </a:r>
            </a:p>
          </p:txBody>
        </p:sp>
        <p:sp>
          <p:nvSpPr>
            <p:cNvPr id="42" name="Diamond 41">
              <a:extLst>
                <a:ext uri="{FF2B5EF4-FFF2-40B4-BE49-F238E27FC236}">
                  <a16:creationId xmlns:a16="http://schemas.microsoft.com/office/drawing/2014/main" id="{1BC90723-C543-44A5-8574-07F1E3F992E7}"/>
                </a:ext>
              </a:extLst>
            </p:cNvPr>
            <p:cNvSpPr/>
            <p:nvPr/>
          </p:nvSpPr>
          <p:spPr>
            <a:xfrm>
              <a:off x="6358254" y="3786281"/>
              <a:ext cx="1540933" cy="1540933"/>
            </a:xfrm>
            <a:prstGeom prst="diamond">
              <a:avLst/>
            </a:prstGeom>
            <a:gradFill flip="none" rotWithShape="1">
              <a:gsLst>
                <a:gs pos="0">
                  <a:srgbClr val="6CAC57">
                    <a:shade val="30000"/>
                    <a:satMod val="115000"/>
                  </a:srgbClr>
                </a:gs>
                <a:gs pos="50000">
                  <a:srgbClr val="6CAC57">
                    <a:shade val="67500"/>
                    <a:satMod val="115000"/>
                  </a:srgbClr>
                </a:gs>
                <a:gs pos="100000">
                  <a:srgbClr val="6CAC57">
                    <a:shade val="100000"/>
                    <a:satMod val="115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b="1" dirty="0">
                  <a:latin typeface="Open Sans" panose="020B0606030504020204" pitchFamily="34" charset="0"/>
                  <a:ea typeface="Open Sans" panose="020B0606030504020204" pitchFamily="34" charset="0"/>
                  <a:cs typeface="Open Sans" panose="020B0606030504020204" pitchFamily="34" charset="0"/>
                </a:rPr>
                <a:t>O</a:t>
              </a:r>
            </a:p>
          </p:txBody>
        </p:sp>
        <p:sp>
          <p:nvSpPr>
            <p:cNvPr id="43" name="Diamond 42">
              <a:extLst>
                <a:ext uri="{FF2B5EF4-FFF2-40B4-BE49-F238E27FC236}">
                  <a16:creationId xmlns:a16="http://schemas.microsoft.com/office/drawing/2014/main" id="{E31AE514-3847-4E97-A0BE-74F9CF947E61}"/>
                </a:ext>
              </a:extLst>
            </p:cNvPr>
            <p:cNvSpPr/>
            <p:nvPr/>
          </p:nvSpPr>
          <p:spPr>
            <a:xfrm>
              <a:off x="6358254" y="2245348"/>
              <a:ext cx="1540933" cy="1540933"/>
            </a:xfrm>
            <a:prstGeom prst="diamond">
              <a:avLst/>
            </a:prstGeom>
            <a:gradFill flip="none" rotWithShape="1">
              <a:gsLst>
                <a:gs pos="0">
                  <a:srgbClr val="FFB400">
                    <a:shade val="30000"/>
                    <a:satMod val="115000"/>
                  </a:srgbClr>
                </a:gs>
                <a:gs pos="50000">
                  <a:srgbClr val="FFB400">
                    <a:shade val="67500"/>
                    <a:satMod val="115000"/>
                  </a:srgbClr>
                </a:gs>
                <a:gs pos="100000">
                  <a:srgbClr val="FFB4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b="1" dirty="0">
                  <a:latin typeface="Open Sans" panose="020B0606030504020204" pitchFamily="34" charset="0"/>
                  <a:ea typeface="Open Sans" panose="020B0606030504020204" pitchFamily="34" charset="0"/>
                  <a:cs typeface="Open Sans" panose="020B0606030504020204" pitchFamily="34" charset="0"/>
                </a:rPr>
                <a:t>S</a:t>
              </a:r>
            </a:p>
          </p:txBody>
        </p:sp>
        <p:sp>
          <p:nvSpPr>
            <p:cNvPr id="44" name="Diamond 43">
              <a:extLst>
                <a:ext uri="{FF2B5EF4-FFF2-40B4-BE49-F238E27FC236}">
                  <a16:creationId xmlns:a16="http://schemas.microsoft.com/office/drawing/2014/main" id="{5F48F1BF-980C-4806-8938-56AB7466A7A9}"/>
                </a:ext>
              </a:extLst>
            </p:cNvPr>
            <p:cNvSpPr/>
            <p:nvPr/>
          </p:nvSpPr>
          <p:spPr>
            <a:xfrm>
              <a:off x="7899187" y="2245348"/>
              <a:ext cx="1540933" cy="1540933"/>
            </a:xfrm>
            <a:prstGeom prst="diamond">
              <a:avLst/>
            </a:prstGeom>
            <a:gradFill flip="none" rotWithShape="1">
              <a:gsLst>
                <a:gs pos="0">
                  <a:srgbClr val="007A87">
                    <a:shade val="30000"/>
                    <a:satMod val="115000"/>
                  </a:srgbClr>
                </a:gs>
                <a:gs pos="50000">
                  <a:srgbClr val="007A87">
                    <a:shade val="67500"/>
                    <a:satMod val="115000"/>
                  </a:srgbClr>
                </a:gs>
                <a:gs pos="100000">
                  <a:srgbClr val="007A87">
                    <a:shade val="100000"/>
                    <a:satMod val="115000"/>
                  </a:srgb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b="1" dirty="0">
                  <a:latin typeface="Open Sans" panose="020B0606030504020204" pitchFamily="34" charset="0"/>
                  <a:ea typeface="Open Sans" panose="020B0606030504020204" pitchFamily="34" charset="0"/>
                  <a:cs typeface="Open Sans" panose="020B0606030504020204" pitchFamily="34" charset="0"/>
                </a:rPr>
                <a:t>W</a:t>
              </a:r>
            </a:p>
          </p:txBody>
        </p:sp>
        <p:sp>
          <p:nvSpPr>
            <p:cNvPr id="45" name="Diamond 44">
              <a:extLst>
                <a:ext uri="{FF2B5EF4-FFF2-40B4-BE49-F238E27FC236}">
                  <a16:creationId xmlns:a16="http://schemas.microsoft.com/office/drawing/2014/main" id="{7DAE69AC-4481-41DA-B781-0D3C583052B2}"/>
                </a:ext>
              </a:extLst>
            </p:cNvPr>
            <p:cNvSpPr/>
            <p:nvPr/>
          </p:nvSpPr>
          <p:spPr>
            <a:xfrm>
              <a:off x="7899187" y="3786281"/>
              <a:ext cx="1540933" cy="1540933"/>
            </a:xfrm>
            <a:prstGeom prst="diamond">
              <a:avLst/>
            </a:prstGeom>
            <a:gradFill flip="none" rotWithShape="1">
              <a:gsLst>
                <a:gs pos="0">
                  <a:srgbClr val="7B0051">
                    <a:shade val="30000"/>
                    <a:satMod val="115000"/>
                  </a:srgbClr>
                </a:gs>
                <a:gs pos="50000">
                  <a:srgbClr val="7B0051">
                    <a:shade val="67500"/>
                    <a:satMod val="115000"/>
                  </a:srgbClr>
                </a:gs>
                <a:gs pos="100000">
                  <a:srgbClr val="7B0051">
                    <a:shade val="100000"/>
                    <a:satMod val="115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b="1" dirty="0">
                  <a:latin typeface="Open Sans" panose="020B0606030504020204" pitchFamily="34" charset="0"/>
                  <a:ea typeface="Open Sans" panose="020B0606030504020204" pitchFamily="34" charset="0"/>
                  <a:cs typeface="Open Sans" panose="020B0606030504020204" pitchFamily="34" charset="0"/>
                </a:rPr>
                <a:t>T</a:t>
              </a:r>
            </a:p>
          </p:txBody>
        </p:sp>
      </p:grpSp>
      <p:graphicFrame>
        <p:nvGraphicFramePr>
          <p:cNvPr id="24" name="Diagram 23">
            <a:extLst>
              <a:ext uri="{FF2B5EF4-FFF2-40B4-BE49-F238E27FC236}">
                <a16:creationId xmlns:a16="http://schemas.microsoft.com/office/drawing/2014/main" id="{A14A5076-AF56-41A0-90B9-292FE9314DEE}"/>
              </a:ext>
            </a:extLst>
          </p:cNvPr>
          <p:cNvGraphicFramePr/>
          <p:nvPr>
            <p:extLst>
              <p:ext uri="{D42A27DB-BD31-4B8C-83A1-F6EECF244321}">
                <p14:modId xmlns:p14="http://schemas.microsoft.com/office/powerpoint/2010/main" val="758559198"/>
              </p:ext>
            </p:extLst>
          </p:nvPr>
        </p:nvGraphicFramePr>
        <p:xfrm>
          <a:off x="944495" y="1844800"/>
          <a:ext cx="3533361" cy="44797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Rectangle: Rounded Corners 24">
            <a:extLst>
              <a:ext uri="{FF2B5EF4-FFF2-40B4-BE49-F238E27FC236}">
                <a16:creationId xmlns:a16="http://schemas.microsoft.com/office/drawing/2014/main" id="{0EF704A5-1DDF-4F40-9D71-E0CE394DE5AC}"/>
              </a:ext>
            </a:extLst>
          </p:cNvPr>
          <p:cNvSpPr/>
          <p:nvPr/>
        </p:nvSpPr>
        <p:spPr>
          <a:xfrm>
            <a:off x="289611" y="2024474"/>
            <a:ext cx="520231" cy="4156797"/>
          </a:xfrm>
          <a:prstGeom prst="roundRect">
            <a:avLst/>
          </a:prstGeom>
          <a:ln w="28575">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IN" dirty="0"/>
          </a:p>
        </p:txBody>
      </p:sp>
      <p:sp>
        <p:nvSpPr>
          <p:cNvPr id="26" name="TextBox 25">
            <a:extLst>
              <a:ext uri="{FF2B5EF4-FFF2-40B4-BE49-F238E27FC236}">
                <a16:creationId xmlns:a16="http://schemas.microsoft.com/office/drawing/2014/main" id="{BDACB376-67AE-40EF-B8BE-8E048EEF6DC4}"/>
              </a:ext>
            </a:extLst>
          </p:cNvPr>
          <p:cNvSpPr txBox="1"/>
          <p:nvPr/>
        </p:nvSpPr>
        <p:spPr>
          <a:xfrm rot="16200000">
            <a:off x="-897564" y="3742384"/>
            <a:ext cx="2894584" cy="400110"/>
          </a:xfrm>
          <a:prstGeom prst="rect">
            <a:avLst/>
          </a:prstGeom>
          <a:noFill/>
        </p:spPr>
        <p:txBody>
          <a:bodyPr wrap="square" rtlCol="0">
            <a:spAutoFit/>
          </a:bodyPr>
          <a:lstStyle/>
          <a:p>
            <a:pPr algn="ctr"/>
            <a:r>
              <a:rPr lang="en-IN" sz="2000" b="1" dirty="0">
                <a:solidFill>
                  <a:schemeClr val="accent2">
                    <a:lumMod val="75000"/>
                  </a:schemeClr>
                </a:solidFill>
                <a:latin typeface="Verdana" panose="020B0604030504040204" pitchFamily="34" charset="0"/>
                <a:ea typeface="Verdana" panose="020B0604030504040204" pitchFamily="34" charset="0"/>
                <a:cs typeface="Verdana" panose="020B0604030504040204" pitchFamily="34" charset="0"/>
              </a:rPr>
              <a:t>KEY STRATEGIES</a:t>
            </a:r>
          </a:p>
        </p:txBody>
      </p:sp>
      <p:pic>
        <p:nvPicPr>
          <p:cNvPr id="22" name="Picture 2" descr="Indian Oil">
            <a:extLst>
              <a:ext uri="{FF2B5EF4-FFF2-40B4-BE49-F238E27FC236}">
                <a16:creationId xmlns:a16="http://schemas.microsoft.com/office/drawing/2014/main" id="{00E501BA-C1E9-4BF6-B866-581175A03B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 y="583096"/>
            <a:ext cx="2246243" cy="988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50985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3">
            <a:extLst>
              <a:ext uri="{FF2B5EF4-FFF2-40B4-BE49-F238E27FC236}">
                <a16:creationId xmlns:a16="http://schemas.microsoft.com/office/drawing/2014/main" id="{4361833B-334D-4AA4-BB92-FECBDAE3AF51}"/>
              </a:ext>
            </a:extLst>
          </p:cNvPr>
          <p:cNvSpPr>
            <a:spLocks noGrp="1"/>
          </p:cNvSpPr>
          <p:nvPr>
            <p:ph type="body" sz="quarter" idx="14"/>
          </p:nvPr>
        </p:nvSpPr>
        <p:spPr>
          <a:xfrm>
            <a:off x="250832" y="25917"/>
            <a:ext cx="4025809" cy="766643"/>
          </a:xfrm>
        </p:spPr>
        <p:txBody>
          <a:bodyPr>
            <a:normAutofit/>
          </a:bodyPr>
          <a:lstStyle/>
          <a:p>
            <a:r>
              <a:rPr lang="nb-NO" dirty="0">
                <a:solidFill>
                  <a:srgbClr val="0F4061"/>
                </a:solidFill>
              </a:rPr>
              <a:t>Competitor Profile </a:t>
            </a:r>
          </a:p>
        </p:txBody>
      </p:sp>
      <p:sp>
        <p:nvSpPr>
          <p:cNvPr id="32" name="Rectangle 31">
            <a:extLst>
              <a:ext uri="{FF2B5EF4-FFF2-40B4-BE49-F238E27FC236}">
                <a16:creationId xmlns:a16="http://schemas.microsoft.com/office/drawing/2014/main" id="{4898CD61-1053-4130-A45C-31824FC1846F}"/>
              </a:ext>
            </a:extLst>
          </p:cNvPr>
          <p:cNvSpPr/>
          <p:nvPr/>
        </p:nvSpPr>
        <p:spPr>
          <a:xfrm>
            <a:off x="0" y="906624"/>
            <a:ext cx="12192000" cy="41857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latin typeface="Open Sans" panose="020B0606030504020204" pitchFamily="34" charset="0"/>
                <a:ea typeface="Open Sans" panose="020B0606030504020204" pitchFamily="34" charset="0"/>
                <a:cs typeface="Open Sans" panose="020B0606030504020204" pitchFamily="34" charset="0"/>
              </a:rPr>
              <a:t>                                                               Bharat Petroleum Corporation Limited</a:t>
            </a:r>
          </a:p>
        </p:txBody>
      </p:sp>
      <p:sp>
        <p:nvSpPr>
          <p:cNvPr id="63" name="Rectangle 62">
            <a:extLst>
              <a:ext uri="{FF2B5EF4-FFF2-40B4-BE49-F238E27FC236}">
                <a16:creationId xmlns:a16="http://schemas.microsoft.com/office/drawing/2014/main" id="{56D075D9-7D83-46C1-B68D-8A0CEE333C1D}"/>
              </a:ext>
            </a:extLst>
          </p:cNvPr>
          <p:cNvSpPr/>
          <p:nvPr/>
        </p:nvSpPr>
        <p:spPr>
          <a:xfrm>
            <a:off x="6" y="676729"/>
            <a:ext cx="3030551" cy="894537"/>
          </a:xfrm>
          <a:prstGeom prst="rect">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6" name="Table 5">
            <a:extLst>
              <a:ext uri="{FF2B5EF4-FFF2-40B4-BE49-F238E27FC236}">
                <a16:creationId xmlns:a16="http://schemas.microsoft.com/office/drawing/2014/main" id="{6BEF58C0-F4A6-4429-9BBB-CE7677B6442A}"/>
              </a:ext>
            </a:extLst>
          </p:cNvPr>
          <p:cNvGraphicFramePr>
            <a:graphicFrameLocks noGrp="1"/>
          </p:cNvGraphicFramePr>
          <p:nvPr>
            <p:extLst>
              <p:ext uri="{D42A27DB-BD31-4B8C-83A1-F6EECF244321}">
                <p14:modId xmlns:p14="http://schemas.microsoft.com/office/powerpoint/2010/main" val="3497396850"/>
              </p:ext>
            </p:extLst>
          </p:nvPr>
        </p:nvGraphicFramePr>
        <p:xfrm>
          <a:off x="266705" y="1700477"/>
          <a:ext cx="4223657" cy="2402866"/>
        </p:xfrm>
        <a:graphic>
          <a:graphicData uri="http://schemas.openxmlformats.org/drawingml/2006/table">
            <a:tbl>
              <a:tblPr>
                <a:tableStyleId>{5C22544A-7EE6-4342-B048-85BDC9FD1C3A}</a:tableStyleId>
              </a:tblPr>
              <a:tblGrid>
                <a:gridCol w="1422251">
                  <a:extLst>
                    <a:ext uri="{9D8B030D-6E8A-4147-A177-3AD203B41FA5}">
                      <a16:colId xmlns:a16="http://schemas.microsoft.com/office/drawing/2014/main" val="3597256998"/>
                    </a:ext>
                  </a:extLst>
                </a:gridCol>
                <a:gridCol w="1400703">
                  <a:extLst>
                    <a:ext uri="{9D8B030D-6E8A-4147-A177-3AD203B41FA5}">
                      <a16:colId xmlns:a16="http://schemas.microsoft.com/office/drawing/2014/main" val="3132202922"/>
                    </a:ext>
                  </a:extLst>
                </a:gridCol>
                <a:gridCol w="1400703">
                  <a:extLst>
                    <a:ext uri="{9D8B030D-6E8A-4147-A177-3AD203B41FA5}">
                      <a16:colId xmlns:a16="http://schemas.microsoft.com/office/drawing/2014/main" val="4064969694"/>
                    </a:ext>
                  </a:extLst>
                </a:gridCol>
              </a:tblGrid>
              <a:tr h="263879">
                <a:tc gridSpan="3">
                  <a:txBody>
                    <a:bodyPr/>
                    <a:lstStyle/>
                    <a:p>
                      <a:pPr algn="ctr" fontAlgn="b"/>
                      <a:r>
                        <a:rPr lang="en-IN"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Financials (INR Millions)</a:t>
                      </a:r>
                      <a:endPar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33F50"/>
                    </a:solid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776617063"/>
                  </a:ext>
                </a:extLst>
              </a:tr>
              <a:tr h="272299">
                <a:tc>
                  <a:txBody>
                    <a:bodyPr/>
                    <a:lstStyle/>
                    <a:p>
                      <a:pPr marL="91440" algn="l" rtl="0" fontAlgn="ctr">
                        <a:spcBef>
                          <a:spcPts val="0"/>
                        </a:spcBef>
                      </a:pPr>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Particulars</a:t>
                      </a:r>
                      <a:endParaRPr lang="en-IN" sz="1000" b="1" i="0" u="none" strike="noStrike" dirty="0">
                        <a:solidFill>
                          <a:srgbClr val="FFFFFF"/>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rtl="0" fontAlgn="ctr">
                        <a:spcBef>
                          <a:spcPts val="0"/>
                        </a:spcBef>
                      </a:pPr>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FY 2020</a:t>
                      </a:r>
                      <a:endParaRPr lang="en-IN" sz="1000" b="1" i="0" u="none" strike="noStrike" dirty="0">
                        <a:solidFill>
                          <a:srgbClr val="FFFFFF"/>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rtl="0" fontAlgn="ctr">
                        <a:spcBef>
                          <a:spcPts val="0"/>
                        </a:spcBef>
                      </a:pPr>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FY 2021</a:t>
                      </a:r>
                      <a:endParaRPr lang="en-IN" sz="1000" b="1" i="0" u="none" strike="noStrike" dirty="0">
                        <a:solidFill>
                          <a:srgbClr val="FFFFFF"/>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1878788"/>
                  </a:ext>
                </a:extLst>
              </a:tr>
              <a:tr h="301576">
                <a:tc>
                  <a:txBody>
                    <a:bodyPr/>
                    <a:lstStyle/>
                    <a:p>
                      <a:pPr marL="91440" algn="l" defTabSz="914400" rtl="0" eaLnBrk="1" fontAlgn="ctr" latinLnBrk="0" hangingPunct="1">
                        <a:spcBef>
                          <a:spcPts val="0"/>
                        </a:spcBef>
                      </a:pPr>
                      <a:r>
                        <a:rPr lang="en-IN" sz="1000" b="1"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Revenues</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3275818</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3018650</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2665900"/>
                  </a:ext>
                </a:extLst>
              </a:tr>
              <a:tr h="301576">
                <a:tc>
                  <a:txBody>
                    <a:bodyPr/>
                    <a:lstStyle/>
                    <a:p>
                      <a:pPr marL="91440" algn="l" defTabSz="914400" rtl="0" eaLnBrk="1" fontAlgn="ctr" latinLnBrk="0" hangingPunct="1">
                        <a:spcBef>
                          <a:spcPts val="0"/>
                        </a:spcBef>
                      </a:pPr>
                      <a:r>
                        <a:rPr lang="en-IN" sz="1000" b="1"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Growth</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-2.97%</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-7.85%</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9863019"/>
                  </a:ext>
                </a:extLst>
              </a:tr>
              <a:tr h="301576">
                <a:tc>
                  <a:txBody>
                    <a:bodyPr/>
                    <a:lstStyle/>
                    <a:p>
                      <a:pPr marL="91440" algn="l" defTabSz="914400" rtl="0" eaLnBrk="1" fontAlgn="ctr" latinLnBrk="0" hangingPunct="1">
                        <a:spcBef>
                          <a:spcPts val="0"/>
                        </a:spcBef>
                      </a:pPr>
                      <a:r>
                        <a:rPr lang="en-IN" sz="1000" b="1"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PBT</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37518.7</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161686.7</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7504353"/>
                  </a:ext>
                </a:extLst>
              </a:tr>
              <a:tr h="301576">
                <a:tc>
                  <a:txBody>
                    <a:bodyPr/>
                    <a:lstStyle/>
                    <a:p>
                      <a:pPr marL="91440" algn="l" defTabSz="914400" rtl="0" eaLnBrk="1" fontAlgn="ctr" latinLnBrk="0" hangingPunct="1">
                        <a:spcBef>
                          <a:spcPts val="0"/>
                        </a:spcBef>
                      </a:pPr>
                      <a:r>
                        <a:rPr lang="en-IN" sz="1000" b="1"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margin</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1.15%</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5.36%</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1369534"/>
                  </a:ext>
                </a:extLst>
              </a:tr>
              <a:tr h="358808">
                <a:tc>
                  <a:txBody>
                    <a:bodyPr/>
                    <a:lstStyle/>
                    <a:p>
                      <a:pPr marL="91440" algn="l" defTabSz="914400" rtl="0" eaLnBrk="1" fontAlgn="ctr" latinLnBrk="0" hangingPunct="1">
                        <a:spcBef>
                          <a:spcPts val="0"/>
                        </a:spcBef>
                      </a:pPr>
                      <a:r>
                        <a:rPr lang="en-IN" sz="1000" b="1"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PAT</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26831.9</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190416.7</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30591590"/>
                  </a:ext>
                </a:extLst>
              </a:tr>
              <a:tr h="301576">
                <a:tc>
                  <a:txBody>
                    <a:bodyPr/>
                    <a:lstStyle/>
                    <a:p>
                      <a:pPr marL="91440" algn="l" defTabSz="914400" rtl="0" eaLnBrk="1" fontAlgn="ctr" latinLnBrk="0" hangingPunct="1">
                        <a:spcBef>
                          <a:spcPts val="0"/>
                        </a:spcBef>
                      </a:pPr>
                      <a:r>
                        <a:rPr lang="en-IN" sz="1000" b="1"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margin</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0.82%</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6.31%</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5430720"/>
                  </a:ext>
                </a:extLst>
              </a:tr>
            </a:tbl>
          </a:graphicData>
        </a:graphic>
      </p:graphicFrame>
      <p:graphicFrame>
        <p:nvGraphicFramePr>
          <p:cNvPr id="7" name="Table 6">
            <a:extLst>
              <a:ext uri="{FF2B5EF4-FFF2-40B4-BE49-F238E27FC236}">
                <a16:creationId xmlns:a16="http://schemas.microsoft.com/office/drawing/2014/main" id="{108CD4E5-AA07-4D43-BF3C-0849B9E944CE}"/>
              </a:ext>
            </a:extLst>
          </p:cNvPr>
          <p:cNvGraphicFramePr>
            <a:graphicFrameLocks noGrp="1"/>
          </p:cNvGraphicFramePr>
          <p:nvPr>
            <p:extLst>
              <p:ext uri="{D42A27DB-BD31-4B8C-83A1-F6EECF244321}">
                <p14:modId xmlns:p14="http://schemas.microsoft.com/office/powerpoint/2010/main" val="4221097789"/>
              </p:ext>
            </p:extLst>
          </p:nvPr>
        </p:nvGraphicFramePr>
        <p:xfrm>
          <a:off x="4826039" y="1687102"/>
          <a:ext cx="6908761" cy="3242823"/>
        </p:xfrm>
        <a:graphic>
          <a:graphicData uri="http://schemas.openxmlformats.org/drawingml/2006/table">
            <a:tbl>
              <a:tblPr>
                <a:tableStyleId>{5C22544A-7EE6-4342-B048-85BDC9FD1C3A}</a:tableStyleId>
              </a:tblPr>
              <a:tblGrid>
                <a:gridCol w="2227906">
                  <a:extLst>
                    <a:ext uri="{9D8B030D-6E8A-4147-A177-3AD203B41FA5}">
                      <a16:colId xmlns:a16="http://schemas.microsoft.com/office/drawing/2014/main" val="1382228186"/>
                    </a:ext>
                  </a:extLst>
                </a:gridCol>
                <a:gridCol w="4680855">
                  <a:extLst>
                    <a:ext uri="{9D8B030D-6E8A-4147-A177-3AD203B41FA5}">
                      <a16:colId xmlns:a16="http://schemas.microsoft.com/office/drawing/2014/main" val="2773176246"/>
                    </a:ext>
                  </a:extLst>
                </a:gridCol>
              </a:tblGrid>
              <a:tr h="262488">
                <a:tc gridSpan="2">
                  <a:txBody>
                    <a:bodyPr/>
                    <a:lstStyle/>
                    <a:p>
                      <a:pPr algn="ctr" fontAlgn="b"/>
                      <a:r>
                        <a:rPr lang="en-IN"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Basic Details</a:t>
                      </a:r>
                      <a:endPar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333F50"/>
                    </a:solidFill>
                  </a:tcPr>
                </a:tc>
                <a:tc hMerge="1">
                  <a:txBody>
                    <a:bodyPr/>
                    <a:lstStyle/>
                    <a:p>
                      <a:endParaRPr lang="en-IN"/>
                    </a:p>
                  </a:txBody>
                  <a:tcPr/>
                </a:tc>
                <a:extLst>
                  <a:ext uri="{0D108BD9-81ED-4DB2-BD59-A6C34878D82A}">
                    <a16:rowId xmlns:a16="http://schemas.microsoft.com/office/drawing/2014/main" val="4082504398"/>
                  </a:ext>
                </a:extLst>
              </a:tr>
              <a:tr h="220143">
                <a:tc>
                  <a:txBody>
                    <a:bodyPr/>
                    <a:lstStyle/>
                    <a:p>
                      <a:pPr marL="91440" algn="l" fontAlgn="b"/>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Name of the Company</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91440" algn="l" defTabSz="914400" rtl="0" eaLnBrk="1" fontAlgn="ctr" latinLnBrk="0" hangingPunct="1"/>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Bharat Petroleum Corporation Limited </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4681225"/>
                  </a:ext>
                </a:extLst>
              </a:tr>
              <a:tr h="220143">
                <a:tc>
                  <a:txBody>
                    <a:bodyPr/>
                    <a:lstStyle/>
                    <a:p>
                      <a:pPr marL="91440" algn="l" fontAlgn="b"/>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Registration Year</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91440" algn="l" defTabSz="914400" rtl="0" eaLnBrk="1" fontAlgn="ctr" latinLnBrk="0" hangingPunct="1"/>
                      <a:r>
                        <a:rPr lang="en-US"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1952</a:t>
                      </a:r>
                      <a:endPar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3817201"/>
                  </a:ext>
                </a:extLst>
              </a:tr>
              <a:tr h="423754">
                <a:tc>
                  <a:txBody>
                    <a:bodyPr/>
                    <a:lstStyle/>
                    <a:p>
                      <a:pPr marL="91440" algn="l" fontAlgn="b"/>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CIN</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fontAlgn="t"/>
                      <a:br>
                        <a:rPr lang="en-US" sz="100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hlinkClick r:id="rId3">
                            <a:extLst>
                              <a:ext uri="{A12FA001-AC4F-418D-AE19-62706E023703}">
                                <ahyp:hlinkClr xmlns:ahyp="http://schemas.microsoft.com/office/drawing/2018/hyperlinkcolor" val="tx"/>
                              </a:ext>
                            </a:extLst>
                          </a:hlinkClick>
                        </a:rPr>
                      </a:br>
                      <a:r>
                        <a:rPr lang="en-US" sz="100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L23220MH1952GOI008931</a:t>
                      </a:r>
                      <a:endParaRPr lang="en-US" sz="1000" u="non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6200" marR="76200" marT="76200" marB="762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7598107"/>
                  </a:ext>
                </a:extLst>
              </a:tr>
              <a:tr h="440283">
                <a:tc>
                  <a:txBody>
                    <a:bodyPr/>
                    <a:lstStyle/>
                    <a:p>
                      <a:pPr marL="91440" algn="l" fontAlgn="b"/>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Category/Sub-category of the Company</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91440" algn="l" defTabSz="914400" rtl="0" eaLnBrk="1" fontAlgn="ctr" latinLnBrk="0" hangingPunct="1"/>
                      <a:r>
                        <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Company Limited by Shares / Government Corporation</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7786476"/>
                  </a:ext>
                </a:extLst>
              </a:tr>
              <a:tr h="440283">
                <a:tc>
                  <a:txBody>
                    <a:bodyPr/>
                    <a:lstStyle/>
                    <a:p>
                      <a:pPr marL="91440" algn="l" fontAlgn="b"/>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Address of the Registered Office</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91440" algn="l" defTabSz="914400" rtl="0" eaLnBrk="1" fontAlgn="ctr" latinLnBrk="0" hangingPunct="1"/>
                      <a:r>
                        <a:rPr lang="en-US"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Bharat Bhavan, 4 and 6 </a:t>
                      </a:r>
                      <a:r>
                        <a:rPr lang="en-US"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Currimbhoy</a:t>
                      </a:r>
                      <a:r>
                        <a:rPr lang="en-US"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Road, Ballard Estate, Mumbai 400001, Maharashtra, India</a:t>
                      </a:r>
                      <a:endPar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3098036"/>
                  </a:ext>
                </a:extLst>
              </a:tr>
              <a:tr h="440283">
                <a:tc>
                  <a:txBody>
                    <a:bodyPr/>
                    <a:lstStyle/>
                    <a:p>
                      <a:pPr marL="91440" algn="l" fontAlgn="b"/>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Contact details</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91440" algn="l" defTabSz="914400" rtl="0" eaLnBrk="1" fontAlgn="ctr" latinLnBrk="0" hangingPunct="1"/>
                      <a:r>
                        <a:rPr lang="en-US"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Tel: </a:t>
                      </a:r>
                      <a:r>
                        <a:rPr lang="en-US"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+91-22-22713000, +91-22-22714000</a:t>
                      </a:r>
                    </a:p>
                    <a:p>
                      <a:pPr marL="91440" marR="0" lvl="0" indent="0" algn="l" defTabSz="914400" rtl="0" eaLnBrk="1" fontAlgn="ctr" latinLnBrk="0" hangingPunct="1">
                        <a:lnSpc>
                          <a:spcPct val="100000"/>
                        </a:lnSpc>
                        <a:spcBef>
                          <a:spcPts val="0"/>
                        </a:spcBef>
                        <a:spcAft>
                          <a:spcPts val="0"/>
                        </a:spcAft>
                        <a:buClrTx/>
                        <a:buSzTx/>
                        <a:buFontTx/>
                        <a:buNone/>
                        <a:tabLst/>
                        <a:defRPr/>
                      </a:pPr>
                      <a:r>
                        <a:rPr lang="en-US"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Email: info@bharatpetroleum.in</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3438178"/>
                  </a:ext>
                </a:extLst>
              </a:tr>
              <a:tr h="291446">
                <a:tc>
                  <a:txBody>
                    <a:bodyPr/>
                    <a:lstStyle/>
                    <a:p>
                      <a:pPr marL="91440" algn="l" fontAlgn="b"/>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Number of Employee (FY2021)</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91440" algn="l" defTabSz="914400" rtl="0" eaLnBrk="1" fontAlgn="ctr" latinLnBrk="0" hangingPunct="1"/>
                      <a:r>
                        <a:rPr lang="en-US"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81,233</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73944732"/>
                  </a:ext>
                </a:extLst>
              </a:tr>
              <a:tr h="423754">
                <a:tc>
                  <a:txBody>
                    <a:bodyPr/>
                    <a:lstStyle/>
                    <a:p>
                      <a:pPr marL="91440" algn="l" fontAlgn="b"/>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Managing Director and Chairman</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endParaRPr>
                    </a:p>
                    <a:p>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Mr. S </a:t>
                      </a:r>
                      <a:r>
                        <a:rPr lang="en-IN" sz="1000" b="0" i="0" kern="1200" dirty="0" err="1">
                          <a:solidFill>
                            <a:schemeClr val="dk1"/>
                          </a:solidFill>
                          <a:effectLst/>
                          <a:latin typeface="Verdana" panose="020B0604030504040204" pitchFamily="34" charset="0"/>
                          <a:ea typeface="Verdana" panose="020B0604030504040204" pitchFamily="34" charset="0"/>
                          <a:cs typeface="Verdana" panose="020B0604030504040204" pitchFamily="34" charset="0"/>
                        </a:rPr>
                        <a:t>Varadarajan</a:t>
                      </a:r>
                      <a:b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br>
                      <a:endPar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4820090"/>
                  </a:ext>
                </a:extLst>
              </a:tr>
            </a:tbl>
          </a:graphicData>
        </a:graphic>
      </p:graphicFrame>
      <p:sp>
        <p:nvSpPr>
          <p:cNvPr id="30" name="Rectangle 29">
            <a:extLst>
              <a:ext uri="{FF2B5EF4-FFF2-40B4-BE49-F238E27FC236}">
                <a16:creationId xmlns:a16="http://schemas.microsoft.com/office/drawing/2014/main" id="{AFFACC59-9351-4DBD-93E7-BE865FE2095A}"/>
              </a:ext>
            </a:extLst>
          </p:cNvPr>
          <p:cNvSpPr/>
          <p:nvPr/>
        </p:nvSpPr>
        <p:spPr>
          <a:xfrm>
            <a:off x="160203" y="4325184"/>
            <a:ext cx="4116436" cy="246221"/>
          </a:xfrm>
          <a:prstGeom prst="rect">
            <a:avLst/>
          </a:prstGeom>
        </p:spPr>
        <p:txBody>
          <a:bodyPr wrap="square">
            <a:spAutoFit/>
          </a:bodyPr>
          <a:lstStyle/>
          <a:p>
            <a:r>
              <a:rPr lang="en-US" sz="1000" b="1" u="sng"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Segmental Revenue Information, FY2021</a:t>
            </a:r>
          </a:p>
        </p:txBody>
      </p:sp>
      <p:sp>
        <p:nvSpPr>
          <p:cNvPr id="43" name="Rectangle 42">
            <a:extLst>
              <a:ext uri="{FF2B5EF4-FFF2-40B4-BE49-F238E27FC236}">
                <a16:creationId xmlns:a16="http://schemas.microsoft.com/office/drawing/2014/main" id="{E9F141B7-928D-4FCF-89EE-F8EB76EC3CBC}"/>
              </a:ext>
            </a:extLst>
          </p:cNvPr>
          <p:cNvSpPr/>
          <p:nvPr/>
        </p:nvSpPr>
        <p:spPr>
          <a:xfrm>
            <a:off x="6096008" y="6336813"/>
            <a:ext cx="5753735" cy="184666"/>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600" i="1"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Source: Secondary Research, Expert Interviews, and TechSci Research Analysis</a:t>
            </a:r>
          </a:p>
        </p:txBody>
      </p:sp>
      <p:graphicFrame>
        <p:nvGraphicFramePr>
          <p:cNvPr id="45" name="Table 44">
            <a:extLst>
              <a:ext uri="{FF2B5EF4-FFF2-40B4-BE49-F238E27FC236}">
                <a16:creationId xmlns:a16="http://schemas.microsoft.com/office/drawing/2014/main" id="{46B4C1C6-1320-44DA-A7AE-072629C0E200}"/>
              </a:ext>
            </a:extLst>
          </p:cNvPr>
          <p:cNvGraphicFramePr>
            <a:graphicFrameLocks noGrp="1"/>
          </p:cNvGraphicFramePr>
          <p:nvPr>
            <p:extLst>
              <p:ext uri="{D42A27DB-BD31-4B8C-83A1-F6EECF244321}">
                <p14:modId xmlns:p14="http://schemas.microsoft.com/office/powerpoint/2010/main" val="1438767377"/>
              </p:ext>
            </p:extLst>
          </p:nvPr>
        </p:nvGraphicFramePr>
        <p:xfrm>
          <a:off x="4826039" y="5100291"/>
          <a:ext cx="6908764" cy="1168286"/>
        </p:xfrm>
        <a:graphic>
          <a:graphicData uri="http://schemas.openxmlformats.org/drawingml/2006/table">
            <a:tbl>
              <a:tblPr firstRow="1" firstCol="1" bandRow="1">
                <a:tableStyleId>{5C22544A-7EE6-4342-B048-85BDC9FD1C3A}</a:tableStyleId>
              </a:tblPr>
              <a:tblGrid>
                <a:gridCol w="6908764">
                  <a:extLst>
                    <a:ext uri="{9D8B030D-6E8A-4147-A177-3AD203B41FA5}">
                      <a16:colId xmlns:a16="http://schemas.microsoft.com/office/drawing/2014/main" val="1909619051"/>
                    </a:ext>
                  </a:extLst>
                </a:gridCol>
              </a:tblGrid>
              <a:tr h="275459">
                <a:tc>
                  <a:txBody>
                    <a:bodyPr/>
                    <a:lstStyle/>
                    <a:p>
                      <a:pPr algn="ctr">
                        <a:lnSpc>
                          <a:spcPct val="150000"/>
                        </a:lnSpc>
                        <a:spcAft>
                          <a:spcPts val="0"/>
                        </a:spcAft>
                      </a:pPr>
                      <a:r>
                        <a:rPr lang="en-US" sz="1000" b="1" dirty="0">
                          <a:solidFill>
                            <a:schemeClr val="bg1"/>
                          </a:solidFill>
                          <a:effectLst/>
                          <a:latin typeface="Verdana" panose="020B0604030504040204" pitchFamily="34" charset="0"/>
                          <a:ea typeface="Verdana" panose="020B0604030504040204" pitchFamily="34" charset="0"/>
                          <a:cs typeface="Verdana" panose="020B0604030504040204" pitchFamily="34" charset="0"/>
                        </a:rPr>
                        <a:t>Expansion Plans</a:t>
                      </a:r>
                      <a:endParaRPr lang="en-IN" sz="1000" b="1"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333F50"/>
                    </a:solidFill>
                  </a:tcPr>
                </a:tc>
                <a:extLst>
                  <a:ext uri="{0D108BD9-81ED-4DB2-BD59-A6C34878D82A}">
                    <a16:rowId xmlns:a16="http://schemas.microsoft.com/office/drawing/2014/main" val="163504730"/>
                  </a:ext>
                </a:extLst>
              </a:tr>
              <a:tr h="892827">
                <a:tc>
                  <a:txBody>
                    <a:bodyPr/>
                    <a:lstStyle/>
                    <a:p>
                      <a:pPr algn="just">
                        <a:lnSpc>
                          <a:spcPct val="150000"/>
                        </a:lnSpc>
                        <a:spcAft>
                          <a:spcPts val="0"/>
                        </a:spcAft>
                      </a:pPr>
                      <a:r>
                        <a:rPr lang="en-US" sz="1000" b="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N</a:t>
                      </a:r>
                      <a:r>
                        <a:rPr lang="en-IN" sz="1000" b="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o expansion reported by this company as of now.</a:t>
                      </a: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45463244"/>
                  </a:ext>
                </a:extLst>
              </a:tr>
            </a:tbl>
          </a:graphicData>
        </a:graphic>
      </p:graphicFrame>
      <p:graphicFrame>
        <p:nvGraphicFramePr>
          <p:cNvPr id="15" name="Chart 14">
            <a:extLst>
              <a:ext uri="{FF2B5EF4-FFF2-40B4-BE49-F238E27FC236}">
                <a16:creationId xmlns:a16="http://schemas.microsoft.com/office/drawing/2014/main" id="{F44C43E9-C76B-4EFC-9F72-7E2427E7974D}"/>
              </a:ext>
            </a:extLst>
          </p:cNvPr>
          <p:cNvGraphicFramePr/>
          <p:nvPr/>
        </p:nvGraphicFramePr>
        <p:xfrm>
          <a:off x="457200" y="4697277"/>
          <a:ext cx="4547472" cy="1940627"/>
        </p:xfrm>
        <a:graphic>
          <a:graphicData uri="http://schemas.openxmlformats.org/drawingml/2006/chart">
            <c:chart xmlns:c="http://schemas.openxmlformats.org/drawingml/2006/chart" xmlns:r="http://schemas.openxmlformats.org/officeDocument/2006/relationships" r:id="rId4"/>
          </a:graphicData>
        </a:graphic>
      </p:graphicFrame>
      <p:pic>
        <p:nvPicPr>
          <p:cNvPr id="3" name="Picture 2" descr="A picture containing graphical user interface&#10;&#10;Description automatically generated">
            <a:extLst>
              <a:ext uri="{FF2B5EF4-FFF2-40B4-BE49-F238E27FC236}">
                <a16:creationId xmlns:a16="http://schemas.microsoft.com/office/drawing/2014/main" id="{50FADEE6-DFC3-4A3A-81B1-43A985725F3C}"/>
              </a:ext>
            </a:extLst>
          </p:cNvPr>
          <p:cNvPicPr>
            <a:picLocks noChangeAspect="1"/>
          </p:cNvPicPr>
          <p:nvPr/>
        </p:nvPicPr>
        <p:blipFill>
          <a:blip r:embed="rId5"/>
          <a:stretch>
            <a:fillRect/>
          </a:stretch>
        </p:blipFill>
        <p:spPr>
          <a:xfrm>
            <a:off x="919576" y="646355"/>
            <a:ext cx="1081501" cy="939111"/>
          </a:xfrm>
          <a:prstGeom prst="rect">
            <a:avLst/>
          </a:prstGeom>
        </p:spPr>
      </p:pic>
      <p:graphicFrame>
        <p:nvGraphicFramePr>
          <p:cNvPr id="13" name="Chart 12">
            <a:extLst>
              <a:ext uri="{FF2B5EF4-FFF2-40B4-BE49-F238E27FC236}">
                <a16:creationId xmlns:a16="http://schemas.microsoft.com/office/drawing/2014/main" id="{CC1CC618-E52C-4561-8E0E-873B72930709}"/>
              </a:ext>
            </a:extLst>
          </p:cNvPr>
          <p:cNvGraphicFramePr/>
          <p:nvPr/>
        </p:nvGraphicFramePr>
        <p:xfrm>
          <a:off x="609600" y="4849677"/>
          <a:ext cx="4547472" cy="194062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467248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3">
            <a:extLst>
              <a:ext uri="{FF2B5EF4-FFF2-40B4-BE49-F238E27FC236}">
                <a16:creationId xmlns:a16="http://schemas.microsoft.com/office/drawing/2014/main" id="{4361833B-334D-4AA4-BB92-FECBDAE3AF51}"/>
              </a:ext>
            </a:extLst>
          </p:cNvPr>
          <p:cNvSpPr>
            <a:spLocks noGrp="1"/>
          </p:cNvSpPr>
          <p:nvPr>
            <p:ph type="body" sz="quarter" idx="14"/>
          </p:nvPr>
        </p:nvSpPr>
        <p:spPr>
          <a:xfrm>
            <a:off x="250827" y="25917"/>
            <a:ext cx="4035424" cy="766643"/>
          </a:xfrm>
        </p:spPr>
        <p:txBody>
          <a:bodyPr>
            <a:normAutofit/>
          </a:bodyPr>
          <a:lstStyle/>
          <a:p>
            <a:r>
              <a:rPr lang="nb-NO" dirty="0">
                <a:solidFill>
                  <a:srgbClr val="0F4061"/>
                </a:solidFill>
              </a:rPr>
              <a:t>Competitor Profile </a:t>
            </a:r>
          </a:p>
        </p:txBody>
      </p:sp>
      <p:sp>
        <p:nvSpPr>
          <p:cNvPr id="12" name="Rectangle 11">
            <a:extLst>
              <a:ext uri="{FF2B5EF4-FFF2-40B4-BE49-F238E27FC236}">
                <a16:creationId xmlns:a16="http://schemas.microsoft.com/office/drawing/2014/main" id="{B2CC20A0-216A-4171-8E0B-8EA8356E14A9}"/>
              </a:ext>
            </a:extLst>
          </p:cNvPr>
          <p:cNvSpPr/>
          <p:nvPr/>
        </p:nvSpPr>
        <p:spPr>
          <a:xfrm>
            <a:off x="0" y="906624"/>
            <a:ext cx="12192000" cy="41857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latin typeface="Open Sans" panose="020B0606030504020204" pitchFamily="34" charset="0"/>
                <a:ea typeface="Open Sans" panose="020B0606030504020204" pitchFamily="34" charset="0"/>
                <a:cs typeface="Open Sans" panose="020B0606030504020204" pitchFamily="34" charset="0"/>
              </a:rPr>
              <a:t>                                                              Bharat Petroleum Corporation Limited</a:t>
            </a:r>
          </a:p>
        </p:txBody>
      </p:sp>
      <p:sp>
        <p:nvSpPr>
          <p:cNvPr id="14" name="Rectangle 13">
            <a:extLst>
              <a:ext uri="{FF2B5EF4-FFF2-40B4-BE49-F238E27FC236}">
                <a16:creationId xmlns:a16="http://schemas.microsoft.com/office/drawing/2014/main" id="{932D48F7-88A6-4541-905F-47CFADEA87C3}"/>
              </a:ext>
            </a:extLst>
          </p:cNvPr>
          <p:cNvSpPr/>
          <p:nvPr/>
        </p:nvSpPr>
        <p:spPr>
          <a:xfrm>
            <a:off x="0" y="689478"/>
            <a:ext cx="3030551" cy="894537"/>
          </a:xfrm>
          <a:prstGeom prst="rect">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descr="A picture containing graphical user interface&#10;&#10;Description automatically generated">
            <a:extLst>
              <a:ext uri="{FF2B5EF4-FFF2-40B4-BE49-F238E27FC236}">
                <a16:creationId xmlns:a16="http://schemas.microsoft.com/office/drawing/2014/main" id="{21CAE6C7-675B-4242-AA51-C6BEEC4CC5BA}"/>
              </a:ext>
            </a:extLst>
          </p:cNvPr>
          <p:cNvPicPr>
            <a:picLocks noChangeAspect="1"/>
          </p:cNvPicPr>
          <p:nvPr/>
        </p:nvPicPr>
        <p:blipFill>
          <a:blip r:embed="rId3"/>
          <a:stretch>
            <a:fillRect/>
          </a:stretch>
        </p:blipFill>
        <p:spPr>
          <a:xfrm>
            <a:off x="919576" y="646355"/>
            <a:ext cx="1081501" cy="939111"/>
          </a:xfrm>
          <a:prstGeom prst="rect">
            <a:avLst/>
          </a:prstGeom>
        </p:spPr>
      </p:pic>
      <p:graphicFrame>
        <p:nvGraphicFramePr>
          <p:cNvPr id="25" name="Diagram 24">
            <a:extLst>
              <a:ext uri="{FF2B5EF4-FFF2-40B4-BE49-F238E27FC236}">
                <a16:creationId xmlns:a16="http://schemas.microsoft.com/office/drawing/2014/main" id="{DAAE413C-829C-4113-9778-54FE7A1C0387}"/>
              </a:ext>
            </a:extLst>
          </p:cNvPr>
          <p:cNvGraphicFramePr/>
          <p:nvPr>
            <p:extLst>
              <p:ext uri="{D42A27DB-BD31-4B8C-83A1-F6EECF244321}">
                <p14:modId xmlns:p14="http://schemas.microsoft.com/office/powerpoint/2010/main" val="1422826112"/>
              </p:ext>
            </p:extLst>
          </p:nvPr>
        </p:nvGraphicFramePr>
        <p:xfrm>
          <a:off x="1062676" y="1698079"/>
          <a:ext cx="3533361" cy="48026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6" name="Rectangle: Rounded Corners 25">
            <a:extLst>
              <a:ext uri="{FF2B5EF4-FFF2-40B4-BE49-F238E27FC236}">
                <a16:creationId xmlns:a16="http://schemas.microsoft.com/office/drawing/2014/main" id="{165E03EF-0266-4546-8CFD-1283386F4034}"/>
              </a:ext>
            </a:extLst>
          </p:cNvPr>
          <p:cNvSpPr/>
          <p:nvPr/>
        </p:nvSpPr>
        <p:spPr>
          <a:xfrm>
            <a:off x="412370" y="2011725"/>
            <a:ext cx="520231" cy="4156797"/>
          </a:xfrm>
          <a:prstGeom prst="roundRect">
            <a:avLst/>
          </a:prstGeom>
          <a:ln w="28575">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IN" dirty="0"/>
          </a:p>
        </p:txBody>
      </p:sp>
      <p:sp>
        <p:nvSpPr>
          <p:cNvPr id="27" name="TextBox 26">
            <a:extLst>
              <a:ext uri="{FF2B5EF4-FFF2-40B4-BE49-F238E27FC236}">
                <a16:creationId xmlns:a16="http://schemas.microsoft.com/office/drawing/2014/main" id="{BED49D9F-A7C8-476F-99F4-27AAD9E325A7}"/>
              </a:ext>
            </a:extLst>
          </p:cNvPr>
          <p:cNvSpPr txBox="1"/>
          <p:nvPr/>
        </p:nvSpPr>
        <p:spPr>
          <a:xfrm rot="16200000">
            <a:off x="-809012" y="3791253"/>
            <a:ext cx="2894584" cy="400110"/>
          </a:xfrm>
          <a:prstGeom prst="rect">
            <a:avLst/>
          </a:prstGeom>
          <a:noFill/>
        </p:spPr>
        <p:txBody>
          <a:bodyPr wrap="square" rtlCol="0">
            <a:spAutoFit/>
          </a:bodyPr>
          <a:lstStyle/>
          <a:p>
            <a:pPr algn="ctr"/>
            <a:r>
              <a:rPr lang="en-IN" sz="2000" b="1" dirty="0">
                <a:solidFill>
                  <a:schemeClr val="accent2">
                    <a:lumMod val="75000"/>
                  </a:schemeClr>
                </a:solidFill>
                <a:latin typeface="Verdana" panose="020B0604030504040204" pitchFamily="34" charset="0"/>
                <a:ea typeface="Verdana" panose="020B0604030504040204" pitchFamily="34" charset="0"/>
                <a:cs typeface="Verdana" panose="020B0604030504040204" pitchFamily="34" charset="0"/>
              </a:rPr>
              <a:t>KEY STRATEGIES</a:t>
            </a:r>
          </a:p>
        </p:txBody>
      </p:sp>
      <p:grpSp>
        <p:nvGrpSpPr>
          <p:cNvPr id="5" name="Group 4">
            <a:extLst>
              <a:ext uri="{FF2B5EF4-FFF2-40B4-BE49-F238E27FC236}">
                <a16:creationId xmlns:a16="http://schemas.microsoft.com/office/drawing/2014/main" id="{13303C68-5C00-4886-B4E1-1EC376ACC197}"/>
              </a:ext>
            </a:extLst>
          </p:cNvPr>
          <p:cNvGrpSpPr/>
          <p:nvPr/>
        </p:nvGrpSpPr>
        <p:grpSpPr>
          <a:xfrm>
            <a:off x="4829576" y="1313864"/>
            <a:ext cx="7321307" cy="5478487"/>
            <a:chOff x="4829576" y="1313864"/>
            <a:chExt cx="7321307" cy="5478487"/>
          </a:xfrm>
        </p:grpSpPr>
        <p:grpSp>
          <p:nvGrpSpPr>
            <p:cNvPr id="33" name="Group 32">
              <a:extLst>
                <a:ext uri="{FF2B5EF4-FFF2-40B4-BE49-F238E27FC236}">
                  <a16:creationId xmlns:a16="http://schemas.microsoft.com/office/drawing/2014/main" id="{363A0FB6-474B-44C5-BFDE-DC3E97DB8B46}"/>
                </a:ext>
              </a:extLst>
            </p:cNvPr>
            <p:cNvGrpSpPr/>
            <p:nvPr/>
          </p:nvGrpSpPr>
          <p:grpSpPr>
            <a:xfrm>
              <a:off x="4829576" y="1325199"/>
              <a:ext cx="7230747" cy="5275263"/>
              <a:chOff x="3565655" y="1647118"/>
              <a:chExt cx="8667063" cy="4529606"/>
            </a:xfrm>
          </p:grpSpPr>
          <p:sp>
            <p:nvSpPr>
              <p:cNvPr id="34" name="Rectangle 33">
                <a:extLst>
                  <a:ext uri="{FF2B5EF4-FFF2-40B4-BE49-F238E27FC236}">
                    <a16:creationId xmlns:a16="http://schemas.microsoft.com/office/drawing/2014/main" id="{CB7D81E6-7DBF-4788-9BF9-5D96974E9705}"/>
                  </a:ext>
                </a:extLst>
              </p:cNvPr>
              <p:cNvSpPr/>
              <p:nvPr/>
            </p:nvSpPr>
            <p:spPr>
              <a:xfrm>
                <a:off x="3955836" y="3083547"/>
                <a:ext cx="3172884" cy="431801"/>
              </a:xfrm>
              <a:prstGeom prst="rect">
                <a:avLst/>
              </a:prstGeom>
              <a:solidFill>
                <a:srgbClr val="C68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sz="1051" dirty="0">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STRENGTHS</a:t>
                </a:r>
              </a:p>
            </p:txBody>
          </p:sp>
          <p:sp>
            <p:nvSpPr>
              <p:cNvPr id="35" name="Rectangle 34">
                <a:extLst>
                  <a:ext uri="{FF2B5EF4-FFF2-40B4-BE49-F238E27FC236}">
                    <a16:creationId xmlns:a16="http://schemas.microsoft.com/office/drawing/2014/main" id="{FCD70CA0-8202-44E4-AD92-2649D593BD22}"/>
                  </a:ext>
                </a:extLst>
              </p:cNvPr>
              <p:cNvSpPr/>
              <p:nvPr/>
            </p:nvSpPr>
            <p:spPr>
              <a:xfrm>
                <a:off x="3955836" y="4057213"/>
                <a:ext cx="3172884" cy="431801"/>
              </a:xfrm>
              <a:prstGeom prst="rect">
                <a:avLst/>
              </a:prstGeom>
              <a:solidFill>
                <a:srgbClr val="4A8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sz="1051" dirty="0">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OPPORTUNITIES</a:t>
                </a:r>
              </a:p>
            </p:txBody>
          </p:sp>
          <p:sp>
            <p:nvSpPr>
              <p:cNvPr id="36" name="Rectangle 35">
                <a:extLst>
                  <a:ext uri="{FF2B5EF4-FFF2-40B4-BE49-F238E27FC236}">
                    <a16:creationId xmlns:a16="http://schemas.microsoft.com/office/drawing/2014/main" id="{51F77372-048A-4576-AABA-A837C5FEFE67}"/>
                  </a:ext>
                </a:extLst>
              </p:cNvPr>
              <p:cNvSpPr/>
              <p:nvPr/>
            </p:nvSpPr>
            <p:spPr>
              <a:xfrm>
                <a:off x="8669652" y="3237647"/>
                <a:ext cx="3172884" cy="431801"/>
              </a:xfrm>
              <a:prstGeom prst="rect">
                <a:avLst/>
              </a:prstGeom>
              <a:solidFill>
                <a:srgbClr val="005E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en-US" sz="1051" dirty="0">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WEAKNESSES</a:t>
                </a:r>
              </a:p>
            </p:txBody>
          </p:sp>
          <p:sp>
            <p:nvSpPr>
              <p:cNvPr id="37" name="Rectangle 36">
                <a:extLst>
                  <a:ext uri="{FF2B5EF4-FFF2-40B4-BE49-F238E27FC236}">
                    <a16:creationId xmlns:a16="http://schemas.microsoft.com/office/drawing/2014/main" id="{7D1714DB-3BA3-417E-9409-A8363A1F6A3B}"/>
                  </a:ext>
                </a:extLst>
              </p:cNvPr>
              <p:cNvSpPr/>
              <p:nvPr/>
            </p:nvSpPr>
            <p:spPr>
              <a:xfrm>
                <a:off x="8669653" y="3937127"/>
                <a:ext cx="3172884" cy="431801"/>
              </a:xfrm>
              <a:prstGeom prst="rect">
                <a:avLst/>
              </a:prstGeom>
              <a:solidFill>
                <a:srgbClr val="5E00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en-US" sz="1051" dirty="0">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THREATS</a:t>
                </a:r>
              </a:p>
            </p:txBody>
          </p:sp>
          <p:sp>
            <p:nvSpPr>
              <p:cNvPr id="38" name="Rectangle 37">
                <a:extLst>
                  <a:ext uri="{FF2B5EF4-FFF2-40B4-BE49-F238E27FC236}">
                    <a16:creationId xmlns:a16="http://schemas.microsoft.com/office/drawing/2014/main" id="{F56097CD-5CA8-45B8-938E-DCDA2112E001}"/>
                  </a:ext>
                </a:extLst>
              </p:cNvPr>
              <p:cNvSpPr/>
              <p:nvPr/>
            </p:nvSpPr>
            <p:spPr>
              <a:xfrm>
                <a:off x="3565655" y="1662958"/>
                <a:ext cx="3953246" cy="1852389"/>
              </a:xfrm>
              <a:prstGeom prst="rect">
                <a:avLst/>
              </a:prstGeom>
              <a:noFill/>
              <a:ln>
                <a:solidFill>
                  <a:srgbClr val="C687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171442" indent="-171442">
                  <a:buFont typeface="Arial" panose="020B0604020202020204" pitchFamily="34" charset="0"/>
                  <a:buChar char="•"/>
                </a:pPr>
                <a:r>
                  <a:rPr lang="en-IN" sz="900" dirty="0">
                    <a:solidFill>
                      <a:schemeClr val="dk1"/>
                    </a:solidFill>
                    <a:latin typeface="Verdana" panose="020B0604030504040204" pitchFamily="34" charset="0"/>
                    <a:ea typeface="Verdana" panose="020B0604030504040204" pitchFamily="34" charset="0"/>
                    <a:cs typeface="Verdana" panose="020B0604030504040204" pitchFamily="34" charset="0"/>
                  </a:rPr>
                  <a:t>The company is a big brand in India and has successfully established its reach in rural areas and remote locations.</a:t>
                </a:r>
              </a:p>
              <a:p>
                <a:pPr marL="171442" indent="-171442">
                  <a:buFont typeface="Arial" panose="020B0604020202020204" pitchFamily="34" charset="0"/>
                  <a:buChar char="•"/>
                </a:pPr>
                <a:r>
                  <a:rPr lang="en-IN" sz="900" dirty="0">
                    <a:solidFill>
                      <a:schemeClr val="dk1"/>
                    </a:solidFill>
                    <a:latin typeface="Verdana" panose="020B0604030504040204" pitchFamily="34" charset="0"/>
                    <a:ea typeface="Verdana" panose="020B0604030504040204" pitchFamily="34" charset="0"/>
                    <a:cs typeface="Verdana" panose="020B0604030504040204" pitchFamily="34" charset="0"/>
                  </a:rPr>
                  <a:t>BPCL has a vast network of retailers across India.</a:t>
                </a:r>
              </a:p>
              <a:p>
                <a:pPr marL="171442" indent="-171442">
                  <a:buFont typeface="Arial" panose="020B0604020202020204" pitchFamily="34" charset="0"/>
                  <a:buChar char="•"/>
                </a:pPr>
                <a:r>
                  <a:rPr lang="en-IN" sz="900" dirty="0">
                    <a:solidFill>
                      <a:schemeClr val="dk1"/>
                    </a:solidFill>
                    <a:latin typeface="Verdana" panose="020B0604030504040204" pitchFamily="34" charset="0"/>
                    <a:ea typeface="Verdana" panose="020B0604030504040204" pitchFamily="34" charset="0"/>
                    <a:cs typeface="Verdana" panose="020B0604030504040204" pitchFamily="34" charset="0"/>
                  </a:rPr>
                  <a:t>BPCL has strengthened its taskforce and infrastructure to build robust R&amp;D capability.</a:t>
                </a:r>
              </a:p>
              <a:p>
                <a:pPr marL="171442" indent="-171442">
                  <a:buFont typeface="Arial" panose="020B0604020202020204" pitchFamily="34" charset="0"/>
                  <a:buChar char="•"/>
                </a:pPr>
                <a:r>
                  <a:rPr lang="en-IN" sz="900" dirty="0">
                    <a:solidFill>
                      <a:schemeClr val="dk1"/>
                    </a:solidFill>
                    <a:latin typeface="Verdana" panose="020B0604030504040204" pitchFamily="34" charset="0"/>
                    <a:ea typeface="Verdana" panose="020B0604030504040204" pitchFamily="34" charset="0"/>
                    <a:cs typeface="Verdana" panose="020B0604030504040204" pitchFamily="34" charset="0"/>
                  </a:rPr>
                  <a:t>Past expansions of petrochemical plant in Kochi and its recent collaborations with IOCL and HPCL have diversified BPCL’s petrochemical business.</a:t>
                </a:r>
              </a:p>
              <a:p>
                <a:pPr marL="171442" indent="-171442">
                  <a:buFont typeface="Arial" panose="020B0604020202020204" pitchFamily="34" charset="0"/>
                  <a:buChar char="•"/>
                </a:pPr>
                <a:endParaRPr lang="en-US" sz="9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39" name="Rectangle 38">
                <a:extLst>
                  <a:ext uri="{FF2B5EF4-FFF2-40B4-BE49-F238E27FC236}">
                    <a16:creationId xmlns:a16="http://schemas.microsoft.com/office/drawing/2014/main" id="{65C33CF2-562D-4A37-9B6E-377A61EAA014}"/>
                  </a:ext>
                </a:extLst>
              </p:cNvPr>
              <p:cNvSpPr/>
              <p:nvPr/>
            </p:nvSpPr>
            <p:spPr>
              <a:xfrm>
                <a:off x="8401567" y="1647118"/>
                <a:ext cx="3709055" cy="2022330"/>
              </a:xfrm>
              <a:prstGeom prst="rect">
                <a:avLst/>
              </a:prstGeom>
              <a:noFill/>
              <a:ln>
                <a:solidFill>
                  <a:srgbClr val="00606C"/>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171442" indent="-171442">
                  <a:buFont typeface="Arial" panose="020B0604020202020204" pitchFamily="34" charset="0"/>
                  <a:buChar char="•"/>
                </a:pPr>
                <a:endParaRPr lang="en-US" sz="9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0" name="Rectangle 39">
                <a:extLst>
                  <a:ext uri="{FF2B5EF4-FFF2-40B4-BE49-F238E27FC236}">
                    <a16:creationId xmlns:a16="http://schemas.microsoft.com/office/drawing/2014/main" id="{68078A61-66BC-4CB4-AF3F-E65F7DEC4B2D}"/>
                  </a:ext>
                </a:extLst>
              </p:cNvPr>
              <p:cNvSpPr/>
              <p:nvPr/>
            </p:nvSpPr>
            <p:spPr>
              <a:xfrm>
                <a:off x="8669651" y="4556747"/>
                <a:ext cx="3563067" cy="1619977"/>
              </a:xfrm>
              <a:prstGeom prst="rect">
                <a:avLst/>
              </a:prstGeom>
              <a:noFill/>
              <a:ln>
                <a:solidFill>
                  <a:srgbClr val="720048"/>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171442" indent="-171442">
                  <a:buFont typeface="Arial" panose="020B0604020202020204" pitchFamily="34" charset="0"/>
                  <a:buChar char="•"/>
                </a:pPr>
                <a:endParaRPr lang="en-US" sz="9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1" name="Rectangle 40">
                <a:extLst>
                  <a:ext uri="{FF2B5EF4-FFF2-40B4-BE49-F238E27FC236}">
                    <a16:creationId xmlns:a16="http://schemas.microsoft.com/office/drawing/2014/main" id="{7D936FB4-B2F3-4403-8E60-7F59985BB5C9}"/>
                  </a:ext>
                </a:extLst>
              </p:cNvPr>
              <p:cNvSpPr/>
              <p:nvPr/>
            </p:nvSpPr>
            <p:spPr>
              <a:xfrm>
                <a:off x="3565655" y="4556747"/>
                <a:ext cx="3563067" cy="1619977"/>
              </a:xfrm>
              <a:prstGeom prst="rect">
                <a:avLst/>
              </a:prstGeom>
              <a:noFill/>
              <a:ln>
                <a:solidFill>
                  <a:srgbClr val="4A8038"/>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171442" indent="-171442">
                  <a:buFont typeface="Arial" panose="020B0604020202020204" pitchFamily="34" charset="0"/>
                  <a:buChar char="•"/>
                </a:pPr>
                <a:endParaRPr lang="en-IN" sz="900" dirty="0">
                  <a:solidFill>
                    <a:schemeClr val="dk1"/>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18" name="Diamond 17">
              <a:extLst>
                <a:ext uri="{FF2B5EF4-FFF2-40B4-BE49-F238E27FC236}">
                  <a16:creationId xmlns:a16="http://schemas.microsoft.com/office/drawing/2014/main" id="{B6A2170D-3229-45E0-A005-728F24886FA8}"/>
                </a:ext>
              </a:extLst>
            </p:cNvPr>
            <p:cNvSpPr/>
            <p:nvPr/>
          </p:nvSpPr>
          <p:spPr>
            <a:xfrm>
              <a:off x="8515353" y="4113592"/>
              <a:ext cx="1258056" cy="1569579"/>
            </a:xfrm>
            <a:prstGeom prst="diamond">
              <a:avLst/>
            </a:prstGeom>
            <a:gradFill flip="none" rotWithShape="1">
              <a:gsLst>
                <a:gs pos="0">
                  <a:srgbClr val="7B0051">
                    <a:shade val="30000"/>
                    <a:satMod val="115000"/>
                  </a:srgbClr>
                </a:gs>
                <a:gs pos="50000">
                  <a:srgbClr val="7B0051">
                    <a:shade val="67500"/>
                    <a:satMod val="115000"/>
                  </a:srgbClr>
                </a:gs>
                <a:gs pos="100000">
                  <a:srgbClr val="7B0051">
                    <a:shade val="100000"/>
                    <a:satMod val="115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b="1" dirty="0">
                  <a:latin typeface="Open Sans" panose="020B0606030504020204" pitchFamily="34" charset="0"/>
                  <a:ea typeface="Open Sans" panose="020B0606030504020204" pitchFamily="34" charset="0"/>
                  <a:cs typeface="Open Sans" panose="020B0606030504020204" pitchFamily="34" charset="0"/>
                </a:rPr>
                <a:t>T</a:t>
              </a:r>
            </a:p>
          </p:txBody>
        </p:sp>
        <p:sp>
          <p:nvSpPr>
            <p:cNvPr id="19" name="Diamond 18">
              <a:extLst>
                <a:ext uri="{FF2B5EF4-FFF2-40B4-BE49-F238E27FC236}">
                  <a16:creationId xmlns:a16="http://schemas.microsoft.com/office/drawing/2014/main" id="{AE9C1560-0AFB-4813-BFA1-73AD2F61BDA9}"/>
                </a:ext>
              </a:extLst>
            </p:cNvPr>
            <p:cNvSpPr/>
            <p:nvPr/>
          </p:nvSpPr>
          <p:spPr>
            <a:xfrm>
              <a:off x="7257297" y="4113592"/>
              <a:ext cx="1258056" cy="1569579"/>
            </a:xfrm>
            <a:prstGeom prst="diamond">
              <a:avLst/>
            </a:prstGeom>
            <a:gradFill flip="none" rotWithShape="1">
              <a:gsLst>
                <a:gs pos="0">
                  <a:srgbClr val="6CAC57">
                    <a:shade val="30000"/>
                    <a:satMod val="115000"/>
                  </a:srgbClr>
                </a:gs>
                <a:gs pos="50000">
                  <a:srgbClr val="6CAC57">
                    <a:shade val="67500"/>
                    <a:satMod val="115000"/>
                  </a:srgbClr>
                </a:gs>
                <a:gs pos="100000">
                  <a:srgbClr val="6CAC57">
                    <a:shade val="100000"/>
                    <a:satMod val="115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b="1" dirty="0">
                  <a:latin typeface="Open Sans" panose="020B0606030504020204" pitchFamily="34" charset="0"/>
                  <a:ea typeface="Open Sans" panose="020B0606030504020204" pitchFamily="34" charset="0"/>
                  <a:cs typeface="Open Sans" panose="020B0606030504020204" pitchFamily="34" charset="0"/>
                </a:rPr>
                <a:t>O</a:t>
              </a:r>
            </a:p>
          </p:txBody>
        </p:sp>
        <p:sp>
          <p:nvSpPr>
            <p:cNvPr id="20" name="Diamond 19">
              <a:extLst>
                <a:ext uri="{FF2B5EF4-FFF2-40B4-BE49-F238E27FC236}">
                  <a16:creationId xmlns:a16="http://schemas.microsoft.com/office/drawing/2014/main" id="{5A15D017-D9A1-4C90-B9D9-BBE85E191B90}"/>
                </a:ext>
              </a:extLst>
            </p:cNvPr>
            <p:cNvSpPr/>
            <p:nvPr/>
          </p:nvSpPr>
          <p:spPr>
            <a:xfrm>
              <a:off x="7257297" y="2544014"/>
              <a:ext cx="1258056" cy="1569579"/>
            </a:xfrm>
            <a:prstGeom prst="diamond">
              <a:avLst/>
            </a:prstGeom>
            <a:gradFill flip="none" rotWithShape="1">
              <a:gsLst>
                <a:gs pos="0">
                  <a:srgbClr val="FFB400">
                    <a:shade val="30000"/>
                    <a:satMod val="115000"/>
                  </a:srgbClr>
                </a:gs>
                <a:gs pos="50000">
                  <a:srgbClr val="FFB400">
                    <a:shade val="67500"/>
                    <a:satMod val="115000"/>
                  </a:srgbClr>
                </a:gs>
                <a:gs pos="100000">
                  <a:srgbClr val="FFB4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b="1" dirty="0">
                  <a:latin typeface="Open Sans" panose="020B0606030504020204" pitchFamily="34" charset="0"/>
                  <a:ea typeface="Open Sans" panose="020B0606030504020204" pitchFamily="34" charset="0"/>
                  <a:cs typeface="Open Sans" panose="020B0606030504020204" pitchFamily="34" charset="0"/>
                </a:rPr>
                <a:t>S</a:t>
              </a:r>
            </a:p>
          </p:txBody>
        </p:sp>
        <p:sp>
          <p:nvSpPr>
            <p:cNvPr id="21" name="Diamond 20">
              <a:extLst>
                <a:ext uri="{FF2B5EF4-FFF2-40B4-BE49-F238E27FC236}">
                  <a16:creationId xmlns:a16="http://schemas.microsoft.com/office/drawing/2014/main" id="{382A0660-3C33-4D8F-ACD9-F214FDEA0F9A}"/>
                </a:ext>
              </a:extLst>
            </p:cNvPr>
            <p:cNvSpPr/>
            <p:nvPr/>
          </p:nvSpPr>
          <p:spPr>
            <a:xfrm>
              <a:off x="8515353" y="2544014"/>
              <a:ext cx="1258056" cy="1569579"/>
            </a:xfrm>
            <a:prstGeom prst="diamond">
              <a:avLst/>
            </a:prstGeom>
            <a:gradFill flip="none" rotWithShape="1">
              <a:gsLst>
                <a:gs pos="0">
                  <a:srgbClr val="007A87">
                    <a:shade val="30000"/>
                    <a:satMod val="115000"/>
                  </a:srgbClr>
                </a:gs>
                <a:gs pos="50000">
                  <a:srgbClr val="007A87">
                    <a:shade val="67500"/>
                    <a:satMod val="115000"/>
                  </a:srgbClr>
                </a:gs>
                <a:gs pos="100000">
                  <a:srgbClr val="007A87">
                    <a:shade val="100000"/>
                    <a:satMod val="115000"/>
                  </a:srgb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b="1" dirty="0">
                  <a:latin typeface="Open Sans" panose="020B0606030504020204" pitchFamily="34" charset="0"/>
                  <a:ea typeface="Open Sans" panose="020B0606030504020204" pitchFamily="34" charset="0"/>
                  <a:cs typeface="Open Sans" panose="020B0606030504020204" pitchFamily="34" charset="0"/>
                </a:rPr>
                <a:t>W</a:t>
              </a:r>
            </a:p>
          </p:txBody>
        </p:sp>
        <p:sp>
          <p:nvSpPr>
            <p:cNvPr id="2" name="TextBox 1">
              <a:extLst>
                <a:ext uri="{FF2B5EF4-FFF2-40B4-BE49-F238E27FC236}">
                  <a16:creationId xmlns:a16="http://schemas.microsoft.com/office/drawing/2014/main" id="{163B7809-0192-496F-B8CD-B5E7D7A3977E}"/>
                </a:ext>
              </a:extLst>
            </p:cNvPr>
            <p:cNvSpPr txBox="1"/>
            <p:nvPr/>
          </p:nvSpPr>
          <p:spPr>
            <a:xfrm>
              <a:off x="8924972" y="1313864"/>
              <a:ext cx="2972591" cy="1477328"/>
            </a:xfrm>
            <a:prstGeom prst="rect">
              <a:avLst/>
            </a:prstGeom>
            <a:noFill/>
          </p:spPr>
          <p:txBody>
            <a:bodyPr wrap="square" rtlCol="0">
              <a:spAutoFit/>
            </a:bodyPr>
            <a:lstStyle/>
            <a:p>
              <a:pPr marL="171442" indent="-171442" algn="r" defTabSz="457200">
                <a:buFont typeface="Arial" panose="020B0604020202020204" pitchFamily="34" charset="0"/>
                <a:buChar char="•"/>
              </a:pPr>
              <a:r>
                <a:rPr lang="en-IN" sz="900" dirty="0">
                  <a:solidFill>
                    <a:schemeClr val="dk1"/>
                  </a:solidFill>
                  <a:latin typeface="Verdana" panose="020B0604030504040204" pitchFamily="34" charset="0"/>
                  <a:ea typeface="Verdana" panose="020B0604030504040204" pitchFamily="34" charset="0"/>
                  <a:cs typeface="Verdana" panose="020B0604030504040204" pitchFamily="34" charset="0"/>
                </a:rPr>
                <a:t>The operating locations of BPCL are restricted to India. To create or enhance its global footprint, BPCL will have to commence petrochemical plant operations at foreign locations as well.</a:t>
              </a:r>
            </a:p>
            <a:p>
              <a:pPr marL="171442" indent="-171442" algn="r" defTabSz="457200">
                <a:buFont typeface="Arial" panose="020B0604020202020204" pitchFamily="34" charset="0"/>
                <a:buChar char="•"/>
              </a:pPr>
              <a:r>
                <a:rPr lang="en-IN" sz="900" dirty="0">
                  <a:solidFill>
                    <a:schemeClr val="dk1"/>
                  </a:solidFill>
                  <a:latin typeface="Verdana" panose="020B0604030504040204" pitchFamily="34" charset="0"/>
                  <a:ea typeface="Verdana" panose="020B0604030504040204" pitchFamily="34" charset="0"/>
                  <a:cs typeface="Verdana" panose="020B0604030504040204" pitchFamily="34" charset="0"/>
                </a:rPr>
                <a:t>Strategies for waste management, recycling and reduction of environmental pollution caused by petrochemical plants in accordance with the regulatory provisions issued by the government..</a:t>
              </a:r>
            </a:p>
          </p:txBody>
        </p:sp>
        <p:sp>
          <p:nvSpPr>
            <p:cNvPr id="3" name="TextBox 2">
              <a:extLst>
                <a:ext uri="{FF2B5EF4-FFF2-40B4-BE49-F238E27FC236}">
                  <a16:creationId xmlns:a16="http://schemas.microsoft.com/office/drawing/2014/main" id="{09C1C702-1D37-4B57-9A3A-7B9F04E77AD2}"/>
                </a:ext>
              </a:extLst>
            </p:cNvPr>
            <p:cNvSpPr txBox="1"/>
            <p:nvPr/>
          </p:nvSpPr>
          <p:spPr>
            <a:xfrm>
              <a:off x="4829576" y="4875257"/>
              <a:ext cx="2766389" cy="1892826"/>
            </a:xfrm>
            <a:prstGeom prst="rect">
              <a:avLst/>
            </a:prstGeom>
            <a:noFill/>
          </p:spPr>
          <p:txBody>
            <a:bodyPr wrap="square" rtlCol="0">
              <a:spAutoFit/>
            </a:bodyPr>
            <a:lstStyle/>
            <a:p>
              <a:pPr marL="171442" indent="-171442" defTabSz="457200">
                <a:buFont typeface="Arial" panose="020B0604020202020204" pitchFamily="34" charset="0"/>
                <a:buChar char="•"/>
              </a:pPr>
              <a:r>
                <a:rPr lang="en-IN" sz="900" dirty="0">
                  <a:solidFill>
                    <a:schemeClr val="dk1"/>
                  </a:solidFill>
                  <a:latin typeface="Verdana" panose="020B0604030504040204" pitchFamily="34" charset="0"/>
                  <a:ea typeface="Verdana" panose="020B0604030504040204" pitchFamily="34" charset="0"/>
                  <a:cs typeface="Verdana" panose="020B0604030504040204" pitchFamily="34" charset="0"/>
                </a:rPr>
                <a:t>With growing population and per capita income in India, the demand for Polypropylene Homopolymer from the end use industry like benzene, xylene etc. is increasing incessantly that present a really good opportunity for BPCL to increase its sales volumes of the Polypropylene Homopolymer and other petrochemical segments.</a:t>
              </a:r>
            </a:p>
            <a:p>
              <a:pPr marL="171442" indent="-171442" defTabSz="457200">
                <a:buFont typeface="Arial" panose="020B0604020202020204" pitchFamily="34" charset="0"/>
                <a:buChar char="•"/>
              </a:pPr>
              <a:endParaRPr lang="en-IN" sz="900" dirty="0">
                <a:solidFill>
                  <a:schemeClr val="dk1"/>
                </a:solidFill>
                <a:latin typeface="Verdana" panose="020B0604030504040204" pitchFamily="34" charset="0"/>
                <a:ea typeface="Verdana" panose="020B0604030504040204" pitchFamily="34" charset="0"/>
                <a:cs typeface="Verdana" panose="020B0604030504040204" pitchFamily="34" charset="0"/>
              </a:endParaRPr>
            </a:p>
            <a:p>
              <a:pPr marL="171442" indent="-171442" defTabSz="457200">
                <a:buFont typeface="Arial" panose="020B0604020202020204" pitchFamily="34" charset="0"/>
                <a:buChar char="•"/>
              </a:pPr>
              <a:r>
                <a:rPr lang="en-IN" sz="900" dirty="0">
                  <a:solidFill>
                    <a:schemeClr val="dk1"/>
                  </a:solidFill>
                  <a:latin typeface="Verdana" panose="020B0604030504040204" pitchFamily="34" charset="0"/>
                  <a:ea typeface="Verdana" panose="020B0604030504040204" pitchFamily="34" charset="0"/>
                  <a:cs typeface="Verdana" panose="020B0604030504040204" pitchFamily="34" charset="0"/>
                </a:rPr>
                <a:t>Making collaborations with foreign petrochemical companies can aid into its commercial success on foreign lands.</a:t>
              </a:r>
            </a:p>
          </p:txBody>
        </p:sp>
        <p:sp>
          <p:nvSpPr>
            <p:cNvPr id="4" name="TextBox 3">
              <a:extLst>
                <a:ext uri="{FF2B5EF4-FFF2-40B4-BE49-F238E27FC236}">
                  <a16:creationId xmlns:a16="http://schemas.microsoft.com/office/drawing/2014/main" id="{8BB6AADC-E0C5-4DA3-B6D9-8AD6D087AD1A}"/>
                </a:ext>
              </a:extLst>
            </p:cNvPr>
            <p:cNvSpPr txBox="1"/>
            <p:nvPr/>
          </p:nvSpPr>
          <p:spPr>
            <a:xfrm>
              <a:off x="9384494" y="4899525"/>
              <a:ext cx="2766389" cy="1892826"/>
            </a:xfrm>
            <a:prstGeom prst="rect">
              <a:avLst/>
            </a:prstGeom>
            <a:noFill/>
          </p:spPr>
          <p:txBody>
            <a:bodyPr wrap="square" rtlCol="0">
              <a:spAutoFit/>
            </a:bodyPr>
            <a:lstStyle/>
            <a:p>
              <a:pPr marL="171442" indent="-171442" algn="r">
                <a:buFont typeface="Arial" panose="020B0604020202020204" pitchFamily="34" charset="0"/>
                <a:buChar char="•"/>
              </a:pPr>
              <a:r>
                <a:rPr lang="en-IN" sz="900" dirty="0">
                  <a:solidFill>
                    <a:schemeClr val="dk1"/>
                  </a:solidFill>
                  <a:latin typeface="Verdana" panose="020B0604030504040204" pitchFamily="34" charset="0"/>
                  <a:ea typeface="Verdana" panose="020B0604030504040204" pitchFamily="34" charset="0"/>
                  <a:cs typeface="Verdana" panose="020B0604030504040204" pitchFamily="34" charset="0"/>
                </a:rPr>
                <a:t>Big competitors like RIL, IOCL and HPCL pose a threat to BPCL’s market share both ion national and foreign grounds. </a:t>
              </a:r>
            </a:p>
            <a:p>
              <a:pPr marL="171442" indent="-171442" algn="r">
                <a:buFont typeface="Arial" panose="020B0604020202020204" pitchFamily="34" charset="0"/>
                <a:buChar char="•"/>
              </a:pPr>
              <a:r>
                <a:rPr lang="en-IN" sz="900" dirty="0">
                  <a:solidFill>
                    <a:schemeClr val="dk1"/>
                  </a:solidFill>
                  <a:latin typeface="Verdana" panose="020B0604030504040204" pitchFamily="34" charset="0"/>
                  <a:ea typeface="Verdana" panose="020B0604030504040204" pitchFamily="34" charset="0"/>
                  <a:cs typeface="Verdana" panose="020B0604030504040204" pitchFamily="34" charset="0"/>
                </a:rPr>
                <a:t>The company is suffering with falling demand and drop in deliveries across borders due to the COVID19 lockdown impact.</a:t>
              </a:r>
            </a:p>
            <a:p>
              <a:pPr marL="171442" indent="-171442" algn="r">
                <a:buFont typeface="Arial" panose="020B0604020202020204" pitchFamily="34" charset="0"/>
                <a:buChar char="•"/>
              </a:pPr>
              <a:r>
                <a:rPr lang="en-IN" sz="900" dirty="0">
                  <a:solidFill>
                    <a:schemeClr val="dk1"/>
                  </a:solidFill>
                  <a:latin typeface="Verdana" panose="020B0604030504040204" pitchFamily="34" charset="0"/>
                  <a:ea typeface="Verdana" panose="020B0604030504040204" pitchFamily="34" charset="0"/>
                  <a:cs typeface="Verdana" panose="020B0604030504040204" pitchFamily="34" charset="0"/>
                </a:rPr>
                <a:t>BPCL has cut down the operating rates of its Polypropylene Homopolymer and other petrochemical compounds plants that can lead to heavy losses that would be difficult to recover in the coming years.</a:t>
              </a:r>
              <a:endParaRPr lang="en-US" sz="900" dirty="0">
                <a:solidFill>
                  <a:schemeClr val="dk1"/>
                </a:solidFill>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546598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2FA2C3E-2BC5-4C66-B372-77F2E379D780}"/>
              </a:ext>
            </a:extLst>
          </p:cNvPr>
          <p:cNvSpPr>
            <a:spLocks noGrp="1"/>
          </p:cNvSpPr>
          <p:nvPr>
            <p:ph type="body" sz="quarter" idx="14"/>
          </p:nvPr>
        </p:nvSpPr>
        <p:spPr>
          <a:xfrm>
            <a:off x="162740" y="-21535"/>
            <a:ext cx="7863840" cy="877565"/>
          </a:xfrm>
        </p:spPr>
        <p:txBody>
          <a:bodyPr>
            <a:normAutofit/>
          </a:bodyPr>
          <a:lstStyle/>
          <a:p>
            <a:pPr>
              <a:spcBef>
                <a:spcPts val="0"/>
              </a:spcBef>
            </a:pPr>
            <a:r>
              <a:rPr lang="en-US" b="1" dirty="0">
                <a:solidFill>
                  <a:schemeClr val="tx1">
                    <a:lumMod val="85000"/>
                    <a:lumOff val="15000"/>
                  </a:schemeClr>
                </a:solidFill>
              </a:rPr>
              <a:t>Product &amp; Technology Overview</a:t>
            </a:r>
          </a:p>
        </p:txBody>
      </p:sp>
      <p:sp>
        <p:nvSpPr>
          <p:cNvPr id="5" name="Rectangle 4">
            <a:extLst>
              <a:ext uri="{FF2B5EF4-FFF2-40B4-BE49-F238E27FC236}">
                <a16:creationId xmlns:a16="http://schemas.microsoft.com/office/drawing/2014/main" id="{854A487D-364E-4305-BD6B-A8A03450B17A}"/>
              </a:ext>
            </a:extLst>
          </p:cNvPr>
          <p:cNvSpPr/>
          <p:nvPr/>
        </p:nvSpPr>
        <p:spPr>
          <a:xfrm>
            <a:off x="162741" y="961144"/>
            <a:ext cx="11629034" cy="1677062"/>
          </a:xfrm>
          <a:prstGeom prst="rect">
            <a:avLst/>
          </a:prstGeom>
          <a:solidFill>
            <a:schemeClr val="bg2">
              <a:lumMod val="25000"/>
            </a:schemeClr>
          </a:solidFill>
        </p:spPr>
        <p:txBody>
          <a:bodyPr wrap="square">
            <a:spAutoFit/>
          </a:bodyPr>
          <a:lstStyle/>
          <a:p>
            <a:pPr algn="just">
              <a:lnSpc>
                <a:spcPct val="150000"/>
              </a:lnSpc>
            </a:pPr>
            <a:r>
              <a:rPr lang="en-US" sz="1000" dirty="0">
                <a:solidFill>
                  <a:schemeClr val="bg1"/>
                </a:solidFill>
                <a:latin typeface="Verdana" panose="020B0604030504040204" pitchFamily="34" charset="0"/>
                <a:ea typeface="Verdana" panose="020B0604030504040204" pitchFamily="34" charset="0"/>
              </a:rPr>
              <a:t>Technology overview: There are two main sources to manufacture Polypropylene Homopolymer viz., catalytic reforming of Naphtha, and Coal (Coke-oven light oil re-distillation), the former one is predominant, Aromatic Extraction and Splitting through an integrated aromatic complex. In the B/T production unite Polypropylene Homopolymer is produced as a co-product along with benzene, also in the B/T/X aromatic production unite. So, the economics of the scale of the plant is mainly depends upon the production of either Benzene or, Xylene. During the process for the desulphurization of naphtha and catalytic reforming for the conversion of paraffin and naphtha to aromatics Naphtha Hydro-Treatment (NHT) is used. Then a process of solvent extraction is employed to the aromatic compounds, which are further separated to Benzene, Polypropylene Homopolymer and Xylene. </a:t>
            </a:r>
          </a:p>
          <a:p>
            <a:pPr algn="just">
              <a:lnSpc>
                <a:spcPct val="150000"/>
              </a:lnSpc>
            </a:pPr>
            <a:r>
              <a:rPr lang="en-US" sz="1000" dirty="0">
                <a:solidFill>
                  <a:schemeClr val="bg1"/>
                </a:solidFill>
                <a:latin typeface="Verdana" panose="020B0604030504040204" pitchFamily="34" charset="0"/>
                <a:ea typeface="Verdana" panose="020B0604030504040204" pitchFamily="34" charset="0"/>
              </a:rPr>
              <a:t>Globally, Honeywell UOP, Shell, Air Liquid and GTC are the major licensors of Polypropylene Homopolymer production process. </a:t>
            </a:r>
          </a:p>
        </p:txBody>
      </p:sp>
      <p:graphicFrame>
        <p:nvGraphicFramePr>
          <p:cNvPr id="32" name="Table 31">
            <a:extLst>
              <a:ext uri="{FF2B5EF4-FFF2-40B4-BE49-F238E27FC236}">
                <a16:creationId xmlns:a16="http://schemas.microsoft.com/office/drawing/2014/main" id="{EEE4E15A-8A02-494E-8A9C-BB8862C88902}"/>
              </a:ext>
            </a:extLst>
          </p:cNvPr>
          <p:cNvGraphicFramePr>
            <a:graphicFrameLocks noGrp="1"/>
          </p:cNvGraphicFramePr>
          <p:nvPr>
            <p:extLst>
              <p:ext uri="{D42A27DB-BD31-4B8C-83A1-F6EECF244321}">
                <p14:modId xmlns:p14="http://schemas.microsoft.com/office/powerpoint/2010/main" val="1504587970"/>
              </p:ext>
            </p:extLst>
          </p:nvPr>
        </p:nvGraphicFramePr>
        <p:xfrm>
          <a:off x="162740" y="2976696"/>
          <a:ext cx="11568923" cy="3409527"/>
        </p:xfrm>
        <a:graphic>
          <a:graphicData uri="http://schemas.openxmlformats.org/drawingml/2006/table">
            <a:tbl>
              <a:tblPr>
                <a:solidFill>
                  <a:schemeClr val="bg1">
                    <a:lumMod val="95000"/>
                  </a:schemeClr>
                </a:solidFill>
                <a:tableStyleId>{073A0DAA-6AF3-43AB-8588-CEC1D06C72B9}</a:tableStyleId>
              </a:tblPr>
              <a:tblGrid>
                <a:gridCol w="3389129">
                  <a:extLst>
                    <a:ext uri="{9D8B030D-6E8A-4147-A177-3AD203B41FA5}">
                      <a16:colId xmlns:a16="http://schemas.microsoft.com/office/drawing/2014/main" val="1816373561"/>
                    </a:ext>
                  </a:extLst>
                </a:gridCol>
                <a:gridCol w="2623538">
                  <a:extLst>
                    <a:ext uri="{9D8B030D-6E8A-4147-A177-3AD203B41FA5}">
                      <a16:colId xmlns:a16="http://schemas.microsoft.com/office/drawing/2014/main" val="521348843"/>
                    </a:ext>
                  </a:extLst>
                </a:gridCol>
                <a:gridCol w="1342646">
                  <a:extLst>
                    <a:ext uri="{9D8B030D-6E8A-4147-A177-3AD203B41FA5}">
                      <a16:colId xmlns:a16="http://schemas.microsoft.com/office/drawing/2014/main" val="594513958"/>
                    </a:ext>
                  </a:extLst>
                </a:gridCol>
                <a:gridCol w="4213610">
                  <a:extLst>
                    <a:ext uri="{9D8B030D-6E8A-4147-A177-3AD203B41FA5}">
                      <a16:colId xmlns:a16="http://schemas.microsoft.com/office/drawing/2014/main" val="2796595919"/>
                    </a:ext>
                  </a:extLst>
                </a:gridCol>
              </a:tblGrid>
              <a:tr h="204718">
                <a:tc gridSpan="4">
                  <a:txBody>
                    <a:bodyPr/>
                    <a:lstStyle/>
                    <a:p>
                      <a:pPr algn="ctr" fontAlgn="b"/>
                      <a:r>
                        <a:rPr lang="en-US" sz="11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        </a:t>
                      </a:r>
                      <a:r>
                        <a:rPr lang="en-US" sz="12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Specification Of Polypropylene Homopolymer</a:t>
                      </a:r>
                      <a:endParaRPr lang="en-US" sz="11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10478" marR="10478" marT="8659" marB="0" anchor="ctr">
                    <a:lnL w="12700" cap="flat" cmpd="sng" algn="ctr">
                      <a:solidFill>
                        <a:schemeClr val="tx1"/>
                      </a:solidFill>
                      <a:prstDash val="solid"/>
                    </a:lnL>
                    <a:lnR w="12700" cmpd="sng">
                      <a:noFill/>
                      <a:prstDash val="solid"/>
                    </a:lnR>
                    <a:lnT w="9525" cap="flat" cmpd="sng" algn="ctr">
                      <a:noFill/>
                      <a:prstDash val="solid"/>
                    </a:lnT>
                    <a:lnB w="12700" cmpd="sng">
                      <a:noFill/>
                      <a:prstDash val="solid"/>
                    </a:lnB>
                    <a:solidFill>
                      <a:srgbClr val="0070C0"/>
                    </a:solidFill>
                  </a:tcPr>
                </a:tc>
                <a:tc hMerge="1">
                  <a:txBody>
                    <a:bodyPr/>
                    <a:lstStyle/>
                    <a:p>
                      <a:pPr algn="ctr" fontAlgn="b"/>
                      <a:endParaRPr lang="en-US" sz="1100" b="1" i="0" u="none" strike="noStrike" dirty="0">
                        <a:solidFill>
                          <a:srgbClr val="000000"/>
                        </a:solidFill>
                        <a:effectLst/>
                        <a:latin typeface="Calibri" panose="020F0502020204030204" pitchFamily="34" charset="0"/>
                      </a:endParaRPr>
                    </a:p>
                  </a:txBody>
                  <a:tcPr marL="9525" marR="9525" marT="9525" marB="0" anchor="b">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hMerge="1">
                  <a:txBody>
                    <a:bodyPr/>
                    <a:lstStyle/>
                    <a:p>
                      <a:pPr algn="ctr" fontAlgn="b"/>
                      <a:endParaRPr lang="en-US" sz="1100" b="1" i="0" u="none" strike="noStrike" dirty="0">
                        <a:solidFill>
                          <a:srgbClr val="000000"/>
                        </a:solidFill>
                        <a:effectLst/>
                        <a:latin typeface="Calibri" panose="020F0502020204030204" pitchFamily="34" charset="0"/>
                      </a:endParaRPr>
                    </a:p>
                  </a:txBody>
                  <a:tcPr marL="9525" marR="9525" marT="9525" marB="0" anchor="b">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hMerge="1">
                  <a:txBody>
                    <a:bodyPr/>
                    <a:lstStyle/>
                    <a:p>
                      <a:pPr algn="ctr" fontAlgn="b"/>
                      <a:endParaRPr lang="en-US" sz="1100" b="1" i="0" u="none" strike="noStrike" dirty="0">
                        <a:solidFill>
                          <a:srgbClr val="000000"/>
                        </a:solidFill>
                        <a:effectLst/>
                        <a:latin typeface="Calibri" panose="020F0502020204030204" pitchFamily="34" charset="0"/>
                      </a:endParaRPr>
                    </a:p>
                  </a:txBody>
                  <a:tcPr marL="9525" marR="9525" marT="9525" marB="0" anchor="b">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762652723"/>
                  </a:ext>
                </a:extLst>
              </a:tr>
              <a:tr h="204718">
                <a:tc>
                  <a:txBody>
                    <a:bodyPr/>
                    <a:lstStyle/>
                    <a:p>
                      <a:pPr algn="ctr" fontAlgn="b"/>
                      <a:r>
                        <a:rPr lang="en-US" sz="11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Parameters</a:t>
                      </a:r>
                    </a:p>
                  </a:txBody>
                  <a:tcPr marL="10478" marR="10478" marT="7872" marB="0" anchor="b">
                    <a:lnL w="12700"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ctr" fontAlgn="b"/>
                      <a:r>
                        <a:rPr lang="en-US" sz="11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Ref. Method</a:t>
                      </a:r>
                    </a:p>
                  </a:txBody>
                  <a:tcPr marL="10478" marR="10478" marT="7872" marB="0" anchor="b">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ctr" fontAlgn="b"/>
                      <a:r>
                        <a:rPr lang="en-US" sz="11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Unit</a:t>
                      </a:r>
                    </a:p>
                  </a:txBody>
                  <a:tcPr marL="10478" marR="10478" marT="7872" marB="0" anchor="b">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ctr" fontAlgn="b"/>
                      <a:r>
                        <a:rPr lang="en-US" sz="11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Specification</a:t>
                      </a:r>
                    </a:p>
                  </a:txBody>
                  <a:tcPr marL="10478" marR="10478" marT="7872" marB="0" anchor="b">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251683308"/>
                  </a:ext>
                </a:extLst>
              </a:tr>
              <a:tr h="204718">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Appearance</a:t>
                      </a:r>
                    </a:p>
                  </a:txBody>
                  <a:tcPr marL="10478" marR="10478" marT="7872" marB="0" anchor="b">
                    <a:lnL w="12700"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ASTM D 4176 (Visual)</a:t>
                      </a:r>
                    </a:p>
                  </a:txBody>
                  <a:tcPr marL="10478" marR="10478" marT="7872" marB="0" anchor="b">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ctr" fontAlgn="b"/>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10478" marR="10478" marT="7872" marB="0" anchor="b">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Clear liquid free of sediments and Haze</a:t>
                      </a:r>
                    </a:p>
                  </a:txBody>
                  <a:tcPr marL="10478" marR="10478" marT="7872" marB="0" anchor="b">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923900099"/>
                  </a:ext>
                </a:extLst>
              </a:tr>
              <a:tr h="204718">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Colour</a:t>
                      </a:r>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10478" marR="10478" marT="7872" marB="0" anchor="b">
                    <a:lnL w="12700"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ASTM D 1209</a:t>
                      </a:r>
                    </a:p>
                  </a:txBody>
                  <a:tcPr marL="10478" marR="10478" marT="7872" marB="0" anchor="b">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pt-co</a:t>
                      </a:r>
                    </a:p>
                  </a:txBody>
                  <a:tcPr marL="10478" marR="10478" marT="7872" marB="0" anchor="b">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100 mx.</a:t>
                      </a:r>
                    </a:p>
                  </a:txBody>
                  <a:tcPr marL="10478" marR="10478" marT="7872" marB="0" anchor="b">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849184406"/>
                  </a:ext>
                </a:extLst>
              </a:tr>
              <a:tr h="204718">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Polypropylene Homopolymer, percent by mass</a:t>
                      </a:r>
                    </a:p>
                  </a:txBody>
                  <a:tcPr marL="10478" marR="10478" marT="7872" marB="0" anchor="b">
                    <a:lnL w="12700"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ASTM D 2360</a:t>
                      </a:r>
                    </a:p>
                  </a:txBody>
                  <a:tcPr marL="10478" marR="10478" marT="7872" marB="0" anchor="b">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wt.%</a:t>
                      </a:r>
                    </a:p>
                  </a:txBody>
                  <a:tcPr marL="10478" marR="10478" marT="7872" marB="0" anchor="b">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99.8 max.</a:t>
                      </a:r>
                    </a:p>
                  </a:txBody>
                  <a:tcPr marL="10478" marR="10478" marT="7872" marB="0" anchor="b">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919081588"/>
                  </a:ext>
                </a:extLst>
              </a:tr>
              <a:tr h="204718">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Specific Gravity@15.5/15.5◦C</a:t>
                      </a:r>
                    </a:p>
                  </a:txBody>
                  <a:tcPr marL="10478" marR="10478" marT="7872" marB="0" anchor="b">
                    <a:lnL w="12700"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ASTM D 4052</a:t>
                      </a:r>
                    </a:p>
                  </a:txBody>
                  <a:tcPr marL="10478" marR="10478" marT="7872" marB="0" anchor="b">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ctr" fontAlgn="b"/>
                      <a:endPar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10478" marR="10478" marT="7872" marB="0" anchor="b">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0.870-0.874</a:t>
                      </a:r>
                    </a:p>
                  </a:txBody>
                  <a:tcPr marL="10478" marR="10478" marT="7872" marB="0" anchor="b">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32106800"/>
                  </a:ext>
                </a:extLst>
              </a:tr>
              <a:tr h="204718">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Density @ 20°C, g/ml</a:t>
                      </a:r>
                    </a:p>
                  </a:txBody>
                  <a:tcPr marL="10478" marR="10478" marT="7872" marB="0" anchor="b">
                    <a:lnL w="12700" cap="flat" cmpd="sng" algn="ctr">
                      <a:solidFill>
                        <a:schemeClr val="tx1"/>
                      </a:solid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IS:537-2011 Annex A</a:t>
                      </a:r>
                    </a:p>
                  </a:txBody>
                  <a:tcPr marL="10478" marR="10478" marT="7872" marB="0"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fontAlgn="b"/>
                      <a:endPar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10478" marR="10478" marT="7872" marB="0"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0.865 to 0.870</a:t>
                      </a:r>
                    </a:p>
                  </a:txBody>
                  <a:tcPr marL="10478" marR="10478" marT="7872" marB="0"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659844084"/>
                  </a:ext>
                </a:extLst>
              </a:tr>
              <a:tr h="204718">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Cu Corrosion</a:t>
                      </a:r>
                    </a:p>
                  </a:txBody>
                  <a:tcPr marL="10478" marR="10478" marT="7872" marB="0" anchor="b">
                    <a:lnL w="12700" cap="flat" cmpd="sng" algn="ctr">
                      <a:solidFill>
                        <a:schemeClr val="tx1"/>
                      </a:solid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ASTM 849</a:t>
                      </a:r>
                    </a:p>
                  </a:txBody>
                  <a:tcPr marL="10478" marR="10478" marT="7872" marB="0"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fontAlgn="b"/>
                      <a:endPar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10478" marR="10478" marT="7872" marB="0"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To Pass</a:t>
                      </a:r>
                    </a:p>
                  </a:txBody>
                  <a:tcPr marL="10478" marR="10478" marT="7872" marB="0"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4226056716"/>
                  </a:ext>
                </a:extLst>
              </a:tr>
              <a:tr h="232535">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Acidity And Neutrality</a:t>
                      </a:r>
                    </a:p>
                  </a:txBody>
                  <a:tcPr marL="10478" marR="10478" marT="7872" marB="0" anchor="b">
                    <a:lnL w="12700" cap="flat" cmpd="sng" algn="ctr">
                      <a:solidFill>
                        <a:schemeClr val="tx1"/>
                      </a:solid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ASTM D 847</a:t>
                      </a:r>
                    </a:p>
                  </a:txBody>
                  <a:tcPr marL="10478" marR="10478" marT="7872" marB="0"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mg NaOH /100 ml</a:t>
                      </a:r>
                    </a:p>
                  </a:txBody>
                  <a:tcPr marL="10478" marR="10478" marT="7872" marB="0"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Neutral</a:t>
                      </a:r>
                    </a:p>
                  </a:txBody>
                  <a:tcPr marL="10478" marR="10478" marT="7872" marB="0"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2277935229"/>
                  </a:ext>
                </a:extLst>
              </a:tr>
              <a:tr h="204718">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Distillation 1 to 96%</a:t>
                      </a:r>
                    </a:p>
                  </a:txBody>
                  <a:tcPr marL="10478" marR="10478" marT="7872" marB="0" anchor="b">
                    <a:lnL w="12700" cap="flat" cmpd="sng" algn="ctr">
                      <a:solidFill>
                        <a:schemeClr val="tx1"/>
                      </a:solid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ASTM D 850</a:t>
                      </a:r>
                    </a:p>
                  </a:txBody>
                  <a:tcPr marL="10478" marR="10478" marT="7872" marB="0"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a:t>
                      </a:r>
                    </a:p>
                  </a:txBody>
                  <a:tcPr marL="10478" marR="10478" marT="7872" marB="0"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Within 0.6 ◦C (including 110.6 ◦C)</a:t>
                      </a:r>
                    </a:p>
                  </a:txBody>
                  <a:tcPr marL="10478" marR="10478" marT="7872" marB="0"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1160114053"/>
                  </a:ext>
                </a:extLst>
              </a:tr>
              <a:tr h="204718">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Non-Aromatic </a:t>
                      </a:r>
                    </a:p>
                  </a:txBody>
                  <a:tcPr marL="10478" marR="10478" marT="7872" marB="0" anchor="b">
                    <a:lnL w="12700" cap="flat" cmpd="sng" algn="ctr">
                      <a:solidFill>
                        <a:schemeClr val="tx1"/>
                      </a:solid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ASTM D 2360</a:t>
                      </a:r>
                    </a:p>
                  </a:txBody>
                  <a:tcPr marL="10478" marR="10478" marT="7872" marB="0"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wt. ppm</a:t>
                      </a:r>
                    </a:p>
                  </a:txBody>
                  <a:tcPr marL="10478" marR="10478" marT="7872" marB="0"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2000 Max.</a:t>
                      </a:r>
                    </a:p>
                  </a:txBody>
                  <a:tcPr marL="10478" marR="10478" marT="7872" marB="0"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4099924404"/>
                  </a:ext>
                </a:extLst>
              </a:tr>
              <a:tr h="310940">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Benzene</a:t>
                      </a:r>
                    </a:p>
                  </a:txBody>
                  <a:tcPr marL="10478" marR="10478" marT="7872" marB="0" anchor="b">
                    <a:lnL w="12700" cap="flat" cmpd="sng" algn="ctr">
                      <a:solidFill>
                        <a:schemeClr val="tx1"/>
                      </a:solid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ASTM D 2361</a:t>
                      </a:r>
                    </a:p>
                  </a:txBody>
                  <a:tcPr marL="10478" marR="10478" marT="7872" marB="0"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wt. ppm</a:t>
                      </a:r>
                    </a:p>
                  </a:txBody>
                  <a:tcPr marL="10478" marR="10478" marT="7872" marB="0"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 max.</a:t>
                      </a:r>
                    </a:p>
                  </a:txBody>
                  <a:tcPr marL="10478" marR="10478" marT="7872" marB="0"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2200586377"/>
                  </a:ext>
                </a:extLst>
              </a:tr>
              <a:tr h="204718">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Moisture</a:t>
                      </a:r>
                    </a:p>
                  </a:txBody>
                  <a:tcPr marL="10478" marR="10478" marT="7872" marB="0" anchor="b">
                    <a:lnL w="12700" cap="flat" cmpd="sng" algn="ctr">
                      <a:solidFill>
                        <a:schemeClr val="tx1"/>
                      </a:solid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ASTM D 6340</a:t>
                      </a:r>
                    </a:p>
                  </a:txBody>
                  <a:tcPr marL="10478" marR="10478" marT="7872" marB="0"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wt. ppm</a:t>
                      </a:r>
                    </a:p>
                  </a:txBody>
                  <a:tcPr marL="10478" marR="10478" marT="7872" marB="0"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500 max.</a:t>
                      </a:r>
                    </a:p>
                  </a:txBody>
                  <a:tcPr marL="10478" marR="10478" marT="7872" marB="0"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3161964069"/>
                  </a:ext>
                </a:extLst>
              </a:tr>
              <a:tr h="204718">
                <a:tc>
                  <a:txBody>
                    <a:bodyPr/>
                    <a:lstStyle/>
                    <a:p>
                      <a:pPr algn="ctr" fontAlgn="b"/>
                      <a:r>
                        <a:rPr lang="en-US" sz="1000" b="0" i="0" u="none" strike="noStrike" dirty="0" err="1">
                          <a:solidFill>
                            <a:srgbClr val="000000"/>
                          </a:solidFill>
                          <a:effectLst/>
                          <a:latin typeface="Verdana" panose="020B0604030504040204" pitchFamily="34" charset="0"/>
                          <a:ea typeface="Verdana" panose="020B0604030504040204" pitchFamily="34" charset="0"/>
                          <a:cs typeface="Verdana" panose="020B0604030504040204" pitchFamily="34" charset="0"/>
                        </a:rPr>
                        <a:t>Colour</a:t>
                      </a:r>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Pt-Co scale</a:t>
                      </a:r>
                    </a:p>
                  </a:txBody>
                  <a:tcPr marL="10478" marR="10478" marT="7872" marB="0" anchor="b">
                    <a:lnL w="12700" cap="flat" cmpd="sng" algn="ctr">
                      <a:solidFill>
                        <a:schemeClr val="tx1"/>
                      </a:solid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IS: 8768</a:t>
                      </a:r>
                    </a:p>
                  </a:txBody>
                  <a:tcPr marL="10478" marR="10478" marT="7872" marB="0"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fontAlgn="b"/>
                      <a:endPar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10478" marR="10478" marT="7872" marB="0"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Max. 10</a:t>
                      </a:r>
                    </a:p>
                  </a:txBody>
                  <a:tcPr marL="10478" marR="10478" marT="7872" marB="0"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2640947157"/>
                  </a:ext>
                </a:extLst>
              </a:tr>
              <a:tr h="204718">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Hydrogen Sulphide &amp; Sulphurdioxide</a:t>
                      </a:r>
                    </a:p>
                  </a:txBody>
                  <a:tcPr marL="10478" marR="10478" marT="7872" marB="0" anchor="b">
                    <a:lnL w="12700" cap="flat" cmpd="sng" algn="ctr">
                      <a:solidFill>
                        <a:schemeClr val="tx1"/>
                      </a:solid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IS:537-2011 Annex E</a:t>
                      </a:r>
                    </a:p>
                  </a:txBody>
                  <a:tcPr marL="10478" marR="10478" marT="7872" marB="0"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fontAlgn="b"/>
                      <a:endPar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10478" marR="10478" marT="7872" marB="0"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 Absent</a:t>
                      </a:r>
                    </a:p>
                  </a:txBody>
                  <a:tcPr marL="10478" marR="10478" marT="7872" marB="0"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451361407"/>
                  </a:ext>
                </a:extLst>
              </a:tr>
              <a:tr h="204718">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Total Sulphur, ppm</a:t>
                      </a:r>
                    </a:p>
                  </a:txBody>
                  <a:tcPr marL="10478" marR="10478" marT="7872" marB="0" anchor="b">
                    <a:lnL w="12700" cap="flat" cmpd="sng" algn="ctr">
                      <a:solidFill>
                        <a:schemeClr val="tx1"/>
                      </a:solid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fontAlgn="b"/>
                      <a:r>
                        <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IS:537-2011 Annex B</a:t>
                      </a:r>
                    </a:p>
                  </a:txBody>
                  <a:tcPr marL="10478" marR="10478" marT="7872" marB="0"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fontAlgn="b"/>
                      <a:endParaRPr lang="en-US" sz="10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10478" marR="10478" marT="7872" marB="0"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To be reported</a:t>
                      </a:r>
                    </a:p>
                  </a:txBody>
                  <a:tcPr marL="10478" marR="10478" marT="7872" marB="0"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2901494332"/>
                  </a:ext>
                </a:extLst>
              </a:tr>
            </a:tbl>
          </a:graphicData>
        </a:graphic>
      </p:graphicFrame>
      <p:sp>
        <p:nvSpPr>
          <p:cNvPr id="33" name="Text Placeholder 5">
            <a:extLst>
              <a:ext uri="{FF2B5EF4-FFF2-40B4-BE49-F238E27FC236}">
                <a16:creationId xmlns:a16="http://schemas.microsoft.com/office/drawing/2014/main" id="{09F00D93-B887-4E73-BFE9-716FA81EE16C}"/>
              </a:ext>
            </a:extLst>
          </p:cNvPr>
          <p:cNvSpPr txBox="1">
            <a:spLocks/>
          </p:cNvSpPr>
          <p:nvPr/>
        </p:nvSpPr>
        <p:spPr>
          <a:xfrm>
            <a:off x="162740" y="2510927"/>
            <a:ext cx="2016767" cy="330531"/>
          </a:xfrm>
          <a:prstGeom prst="rect">
            <a:avLst/>
          </a:prstGeom>
          <a:solidFill>
            <a:schemeClr val="tx2">
              <a:lumMod val="60000"/>
              <a:lumOff val="40000"/>
            </a:schemeClr>
          </a:solidFill>
          <a:ln>
            <a:noFill/>
          </a:ln>
          <a:effectLst/>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200" b="1" kern="1200" spc="300">
                <a:solidFill>
                  <a:schemeClr val="bg2">
                    <a:lumMod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0"/>
              </a:spcBef>
            </a:pPr>
            <a:r>
              <a:rPr lang="en-US" sz="1400" spc="0" dirty="0">
                <a:solidFill>
                  <a:schemeClr val="bg1"/>
                </a:solidFill>
                <a:latin typeface="Veradana"/>
              </a:rPr>
              <a:t>Specifications</a:t>
            </a:r>
          </a:p>
        </p:txBody>
      </p:sp>
      <p:sp>
        <p:nvSpPr>
          <p:cNvPr id="7" name="Rectangle 6">
            <a:extLst>
              <a:ext uri="{FF2B5EF4-FFF2-40B4-BE49-F238E27FC236}">
                <a16:creationId xmlns:a16="http://schemas.microsoft.com/office/drawing/2014/main" id="{E712D984-8AD9-4B3A-B7D1-B48325D8FE3A}"/>
              </a:ext>
            </a:extLst>
          </p:cNvPr>
          <p:cNvSpPr/>
          <p:nvPr/>
        </p:nvSpPr>
        <p:spPr>
          <a:xfrm>
            <a:off x="8340731" y="6429128"/>
            <a:ext cx="3451043" cy="184666"/>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6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BPCL</a:t>
            </a:r>
          </a:p>
        </p:txBody>
      </p:sp>
    </p:spTree>
    <p:extLst>
      <p:ext uri="{BB962C8B-B14F-4D97-AF65-F5344CB8AC3E}">
        <p14:creationId xmlns:p14="http://schemas.microsoft.com/office/powerpoint/2010/main" val="5555592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3">
            <a:extLst>
              <a:ext uri="{FF2B5EF4-FFF2-40B4-BE49-F238E27FC236}">
                <a16:creationId xmlns:a16="http://schemas.microsoft.com/office/drawing/2014/main" id="{4361833B-334D-4AA4-BB92-FECBDAE3AF51}"/>
              </a:ext>
            </a:extLst>
          </p:cNvPr>
          <p:cNvSpPr>
            <a:spLocks noGrp="1"/>
          </p:cNvSpPr>
          <p:nvPr>
            <p:ph type="body" sz="quarter" idx="14"/>
          </p:nvPr>
        </p:nvSpPr>
        <p:spPr>
          <a:xfrm>
            <a:off x="250832" y="25917"/>
            <a:ext cx="4025809" cy="766643"/>
          </a:xfrm>
        </p:spPr>
        <p:txBody>
          <a:bodyPr>
            <a:normAutofit/>
          </a:bodyPr>
          <a:lstStyle/>
          <a:p>
            <a:r>
              <a:rPr lang="nb-NO" dirty="0">
                <a:solidFill>
                  <a:srgbClr val="0F4061"/>
                </a:solidFill>
              </a:rPr>
              <a:t>Competitor Profile </a:t>
            </a:r>
          </a:p>
        </p:txBody>
      </p:sp>
      <p:sp>
        <p:nvSpPr>
          <p:cNvPr id="32" name="Rectangle 31">
            <a:extLst>
              <a:ext uri="{FF2B5EF4-FFF2-40B4-BE49-F238E27FC236}">
                <a16:creationId xmlns:a16="http://schemas.microsoft.com/office/drawing/2014/main" id="{4898CD61-1053-4130-A45C-31824FC1846F}"/>
              </a:ext>
            </a:extLst>
          </p:cNvPr>
          <p:cNvSpPr/>
          <p:nvPr/>
        </p:nvSpPr>
        <p:spPr>
          <a:xfrm>
            <a:off x="0" y="906624"/>
            <a:ext cx="12192000" cy="41857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latin typeface="Open Sans" panose="020B0606030504020204" pitchFamily="34" charset="0"/>
                <a:ea typeface="Open Sans" panose="020B0606030504020204" pitchFamily="34" charset="0"/>
                <a:cs typeface="Open Sans" panose="020B0606030504020204" pitchFamily="34" charset="0"/>
              </a:rPr>
              <a:t>                                                          ONGC Mangalore Petrochemicals Limited</a:t>
            </a:r>
          </a:p>
        </p:txBody>
      </p:sp>
      <p:sp>
        <p:nvSpPr>
          <p:cNvPr id="63" name="Rectangle 62">
            <a:extLst>
              <a:ext uri="{FF2B5EF4-FFF2-40B4-BE49-F238E27FC236}">
                <a16:creationId xmlns:a16="http://schemas.microsoft.com/office/drawing/2014/main" id="{56D075D9-7D83-46C1-B68D-8A0CEE333C1D}"/>
              </a:ext>
            </a:extLst>
          </p:cNvPr>
          <p:cNvSpPr/>
          <p:nvPr/>
        </p:nvSpPr>
        <p:spPr>
          <a:xfrm>
            <a:off x="6" y="676729"/>
            <a:ext cx="3030551" cy="894537"/>
          </a:xfrm>
          <a:prstGeom prst="rect">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6" name="Table 5">
            <a:extLst>
              <a:ext uri="{FF2B5EF4-FFF2-40B4-BE49-F238E27FC236}">
                <a16:creationId xmlns:a16="http://schemas.microsoft.com/office/drawing/2014/main" id="{6BEF58C0-F4A6-4429-9BBB-CE7677B6442A}"/>
              </a:ext>
            </a:extLst>
          </p:cNvPr>
          <p:cNvGraphicFramePr>
            <a:graphicFrameLocks noGrp="1"/>
          </p:cNvGraphicFramePr>
          <p:nvPr>
            <p:extLst>
              <p:ext uri="{D42A27DB-BD31-4B8C-83A1-F6EECF244321}">
                <p14:modId xmlns:p14="http://schemas.microsoft.com/office/powerpoint/2010/main" val="1437951783"/>
              </p:ext>
            </p:extLst>
          </p:nvPr>
        </p:nvGraphicFramePr>
        <p:xfrm>
          <a:off x="266705" y="1700477"/>
          <a:ext cx="4223657" cy="2402866"/>
        </p:xfrm>
        <a:graphic>
          <a:graphicData uri="http://schemas.openxmlformats.org/drawingml/2006/table">
            <a:tbl>
              <a:tblPr>
                <a:tableStyleId>{5C22544A-7EE6-4342-B048-85BDC9FD1C3A}</a:tableStyleId>
              </a:tblPr>
              <a:tblGrid>
                <a:gridCol w="1422251">
                  <a:extLst>
                    <a:ext uri="{9D8B030D-6E8A-4147-A177-3AD203B41FA5}">
                      <a16:colId xmlns:a16="http://schemas.microsoft.com/office/drawing/2014/main" val="3597256998"/>
                    </a:ext>
                  </a:extLst>
                </a:gridCol>
                <a:gridCol w="1400703">
                  <a:extLst>
                    <a:ext uri="{9D8B030D-6E8A-4147-A177-3AD203B41FA5}">
                      <a16:colId xmlns:a16="http://schemas.microsoft.com/office/drawing/2014/main" val="3132202922"/>
                    </a:ext>
                  </a:extLst>
                </a:gridCol>
                <a:gridCol w="1400703">
                  <a:extLst>
                    <a:ext uri="{9D8B030D-6E8A-4147-A177-3AD203B41FA5}">
                      <a16:colId xmlns:a16="http://schemas.microsoft.com/office/drawing/2014/main" val="4064969694"/>
                    </a:ext>
                  </a:extLst>
                </a:gridCol>
              </a:tblGrid>
              <a:tr h="263879">
                <a:tc gridSpan="3">
                  <a:txBody>
                    <a:bodyPr/>
                    <a:lstStyle/>
                    <a:p>
                      <a:pPr algn="ctr" fontAlgn="b"/>
                      <a:r>
                        <a:rPr lang="en-IN" sz="900" b="1" u="none" strike="noStrike"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Financials (INR Millions)</a:t>
                      </a:r>
                      <a:endParaRPr lang="en-IN" sz="900" b="1" i="0" u="none" strike="noStrike"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33F50"/>
                    </a:solid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776617063"/>
                  </a:ext>
                </a:extLst>
              </a:tr>
              <a:tr h="272299">
                <a:tc>
                  <a:txBody>
                    <a:bodyPr/>
                    <a:lstStyle/>
                    <a:p>
                      <a:pPr marL="91440" algn="l" rtl="0" fontAlgn="ctr">
                        <a:spcBef>
                          <a:spcPts val="0"/>
                        </a:spcBef>
                      </a:pPr>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Particulars</a:t>
                      </a:r>
                      <a:endParaRPr lang="en-IN" sz="1000" b="1" i="0" u="none" strike="noStrike" dirty="0">
                        <a:solidFill>
                          <a:srgbClr val="FFFFFF"/>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rtl="0" fontAlgn="ctr">
                        <a:spcBef>
                          <a:spcPts val="0"/>
                        </a:spcBef>
                      </a:pPr>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FY 2020</a:t>
                      </a:r>
                      <a:endParaRPr lang="en-IN" sz="1000" b="1" i="0" u="none" strike="noStrike" dirty="0">
                        <a:solidFill>
                          <a:srgbClr val="FFFFFF"/>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rtl="0" fontAlgn="ctr">
                        <a:spcBef>
                          <a:spcPts val="0"/>
                        </a:spcBef>
                      </a:pPr>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FY 2021</a:t>
                      </a:r>
                      <a:endParaRPr lang="en-IN" sz="1000" b="1" i="0" u="none" strike="noStrike" dirty="0">
                        <a:solidFill>
                          <a:srgbClr val="FFFFFF"/>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1878788"/>
                  </a:ext>
                </a:extLst>
              </a:tr>
              <a:tr h="301576">
                <a:tc>
                  <a:txBody>
                    <a:bodyPr/>
                    <a:lstStyle/>
                    <a:p>
                      <a:pPr marL="91440" algn="l" defTabSz="914400" rtl="0" eaLnBrk="1" fontAlgn="ctr" latinLnBrk="0" hangingPunct="1">
                        <a:spcBef>
                          <a:spcPts val="0"/>
                        </a:spcBef>
                      </a:pPr>
                      <a:r>
                        <a:rPr lang="en-IN" sz="1000" b="1"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Revenues</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49541.70</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33887.90</a:t>
                      </a:r>
                      <a:endPar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2665900"/>
                  </a:ext>
                </a:extLst>
              </a:tr>
              <a:tr h="301576">
                <a:tc>
                  <a:txBody>
                    <a:bodyPr/>
                    <a:lstStyle/>
                    <a:p>
                      <a:pPr marL="91440" algn="l" defTabSz="914400" rtl="0" eaLnBrk="1" fontAlgn="ctr" latinLnBrk="0" hangingPunct="1">
                        <a:spcBef>
                          <a:spcPts val="0"/>
                        </a:spcBef>
                      </a:pPr>
                      <a:r>
                        <a:rPr lang="en-IN" sz="1000" b="1"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Growth</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-42.17%</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-31.60%</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9863019"/>
                  </a:ext>
                </a:extLst>
              </a:tr>
              <a:tr h="301576">
                <a:tc>
                  <a:txBody>
                    <a:bodyPr/>
                    <a:lstStyle/>
                    <a:p>
                      <a:pPr marL="91440" algn="l" defTabSz="914400" rtl="0" eaLnBrk="1" fontAlgn="ctr" latinLnBrk="0" hangingPunct="1">
                        <a:spcBef>
                          <a:spcPts val="0"/>
                        </a:spcBef>
                      </a:pPr>
                      <a:r>
                        <a:rPr lang="en-IN" sz="1000" b="1"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PBT</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a:t>
                      </a: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5171.54</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a:t>
                      </a: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148.72</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7504353"/>
                  </a:ext>
                </a:extLst>
              </a:tr>
              <a:tr h="301576">
                <a:tc>
                  <a:txBody>
                    <a:bodyPr/>
                    <a:lstStyle/>
                    <a:p>
                      <a:pPr marL="91440" algn="l" defTabSz="914400" rtl="0" eaLnBrk="1" fontAlgn="ctr" latinLnBrk="0" hangingPunct="1">
                        <a:spcBef>
                          <a:spcPts val="0"/>
                        </a:spcBef>
                      </a:pPr>
                      <a:r>
                        <a:rPr lang="en-IN" sz="1000" b="1"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margin</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30.62%</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15.19%</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1369534"/>
                  </a:ext>
                </a:extLst>
              </a:tr>
              <a:tr h="358808">
                <a:tc>
                  <a:txBody>
                    <a:bodyPr/>
                    <a:lstStyle/>
                    <a:p>
                      <a:pPr marL="91440" algn="l" defTabSz="914400" rtl="0" eaLnBrk="1" fontAlgn="ctr" latinLnBrk="0" hangingPunct="1">
                        <a:spcBef>
                          <a:spcPts val="0"/>
                        </a:spcBef>
                      </a:pPr>
                      <a:r>
                        <a:rPr lang="en-IN" sz="1000" b="1"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PAT</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a:t>
                      </a: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4038.49</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a:t>
                      </a: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557.25</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30591590"/>
                  </a:ext>
                </a:extLst>
              </a:tr>
              <a:tr h="301576">
                <a:tc>
                  <a:txBody>
                    <a:bodyPr/>
                    <a:lstStyle/>
                    <a:p>
                      <a:pPr marL="91440" algn="l" defTabSz="914400" rtl="0" eaLnBrk="1" fontAlgn="ctr" latinLnBrk="0" hangingPunct="1">
                        <a:spcBef>
                          <a:spcPts val="0"/>
                        </a:spcBef>
                      </a:pPr>
                      <a:r>
                        <a:rPr lang="en-IN" sz="1000" b="1"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margin</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28.34%</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13.45%</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5430720"/>
                  </a:ext>
                </a:extLst>
              </a:tr>
            </a:tbl>
          </a:graphicData>
        </a:graphic>
      </p:graphicFrame>
      <p:sp>
        <p:nvSpPr>
          <p:cNvPr id="30" name="Rectangle 29">
            <a:extLst>
              <a:ext uri="{FF2B5EF4-FFF2-40B4-BE49-F238E27FC236}">
                <a16:creationId xmlns:a16="http://schemas.microsoft.com/office/drawing/2014/main" id="{AFFACC59-9351-4DBD-93E7-BE865FE2095A}"/>
              </a:ext>
            </a:extLst>
          </p:cNvPr>
          <p:cNvSpPr/>
          <p:nvPr/>
        </p:nvSpPr>
        <p:spPr>
          <a:xfrm>
            <a:off x="160203" y="4240960"/>
            <a:ext cx="4116436" cy="246221"/>
          </a:xfrm>
          <a:prstGeom prst="rect">
            <a:avLst/>
          </a:prstGeom>
        </p:spPr>
        <p:txBody>
          <a:bodyPr wrap="square">
            <a:spAutoFit/>
          </a:bodyPr>
          <a:lstStyle/>
          <a:p>
            <a:r>
              <a:rPr lang="en-US" sz="1000" b="1" u="sng"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Segmental Revenue Information, FY2021</a:t>
            </a:r>
          </a:p>
        </p:txBody>
      </p:sp>
      <p:sp>
        <p:nvSpPr>
          <p:cNvPr id="43" name="Rectangle 42">
            <a:extLst>
              <a:ext uri="{FF2B5EF4-FFF2-40B4-BE49-F238E27FC236}">
                <a16:creationId xmlns:a16="http://schemas.microsoft.com/office/drawing/2014/main" id="{E9F141B7-928D-4FCF-89EE-F8EB76EC3CBC}"/>
              </a:ext>
            </a:extLst>
          </p:cNvPr>
          <p:cNvSpPr/>
          <p:nvPr/>
        </p:nvSpPr>
        <p:spPr>
          <a:xfrm>
            <a:off x="5981065" y="6266982"/>
            <a:ext cx="5753735" cy="184666"/>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600" i="1" dirty="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rPr>
              <a:t>Source: Annual Report</a:t>
            </a:r>
          </a:p>
        </p:txBody>
      </p:sp>
      <p:graphicFrame>
        <p:nvGraphicFramePr>
          <p:cNvPr id="45" name="Table 44">
            <a:extLst>
              <a:ext uri="{FF2B5EF4-FFF2-40B4-BE49-F238E27FC236}">
                <a16:creationId xmlns:a16="http://schemas.microsoft.com/office/drawing/2014/main" id="{46B4C1C6-1320-44DA-A7AE-072629C0E200}"/>
              </a:ext>
            </a:extLst>
          </p:cNvPr>
          <p:cNvGraphicFramePr>
            <a:graphicFrameLocks noGrp="1"/>
          </p:cNvGraphicFramePr>
          <p:nvPr>
            <p:extLst>
              <p:ext uri="{D42A27DB-BD31-4B8C-83A1-F6EECF244321}">
                <p14:modId xmlns:p14="http://schemas.microsoft.com/office/powerpoint/2010/main" val="1227482958"/>
              </p:ext>
            </p:extLst>
          </p:nvPr>
        </p:nvGraphicFramePr>
        <p:xfrm>
          <a:off x="4826039" y="5100291"/>
          <a:ext cx="6908764" cy="1168286"/>
        </p:xfrm>
        <a:graphic>
          <a:graphicData uri="http://schemas.openxmlformats.org/drawingml/2006/table">
            <a:tbl>
              <a:tblPr firstRow="1" firstCol="1" bandRow="1">
                <a:tableStyleId>{5C22544A-7EE6-4342-B048-85BDC9FD1C3A}</a:tableStyleId>
              </a:tblPr>
              <a:tblGrid>
                <a:gridCol w="6908764">
                  <a:extLst>
                    <a:ext uri="{9D8B030D-6E8A-4147-A177-3AD203B41FA5}">
                      <a16:colId xmlns:a16="http://schemas.microsoft.com/office/drawing/2014/main" val="1909619051"/>
                    </a:ext>
                  </a:extLst>
                </a:gridCol>
              </a:tblGrid>
              <a:tr h="275459">
                <a:tc>
                  <a:txBody>
                    <a:bodyPr/>
                    <a:lstStyle/>
                    <a:p>
                      <a:pPr algn="ctr">
                        <a:lnSpc>
                          <a:spcPct val="150000"/>
                        </a:lnSpc>
                        <a:spcAft>
                          <a:spcPts val="0"/>
                        </a:spcAft>
                      </a:pPr>
                      <a:r>
                        <a:rPr lang="en-US" sz="1000" b="1" dirty="0">
                          <a:solidFill>
                            <a:schemeClr val="bg1"/>
                          </a:solidFill>
                          <a:effectLst/>
                          <a:latin typeface="Verdana" panose="020B0604030504040204" pitchFamily="34" charset="0"/>
                          <a:ea typeface="Verdana" panose="020B0604030504040204" pitchFamily="34" charset="0"/>
                          <a:cs typeface="Verdana" panose="020B0604030504040204" pitchFamily="34" charset="0"/>
                        </a:rPr>
                        <a:t>Expansion Plans</a:t>
                      </a:r>
                      <a:endParaRPr lang="en-IN" sz="1000" b="1"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333F50"/>
                    </a:solidFill>
                  </a:tcPr>
                </a:tc>
                <a:extLst>
                  <a:ext uri="{0D108BD9-81ED-4DB2-BD59-A6C34878D82A}">
                    <a16:rowId xmlns:a16="http://schemas.microsoft.com/office/drawing/2014/main" val="163504730"/>
                  </a:ext>
                </a:extLst>
              </a:tr>
              <a:tr h="892827">
                <a:tc>
                  <a:txBody>
                    <a:bodyPr/>
                    <a:lstStyle/>
                    <a:p>
                      <a:pPr algn="just">
                        <a:lnSpc>
                          <a:spcPct val="150000"/>
                        </a:lnSpc>
                        <a:spcAft>
                          <a:spcPts val="0"/>
                        </a:spcAft>
                      </a:pPr>
                      <a:r>
                        <a:rPr lang="en-US" sz="1000" b="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N</a:t>
                      </a:r>
                      <a:r>
                        <a:rPr lang="en-IN" sz="1000" b="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o expansion reported by this company as of now.</a:t>
                      </a: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45463244"/>
                  </a:ext>
                </a:extLst>
              </a:tr>
            </a:tbl>
          </a:graphicData>
        </a:graphic>
      </p:graphicFrame>
      <p:graphicFrame>
        <p:nvGraphicFramePr>
          <p:cNvPr id="13" name="Table 12">
            <a:extLst>
              <a:ext uri="{FF2B5EF4-FFF2-40B4-BE49-F238E27FC236}">
                <a16:creationId xmlns:a16="http://schemas.microsoft.com/office/drawing/2014/main" id="{3BB367D5-FC8F-40DA-B94A-B3B5096CB25A}"/>
              </a:ext>
            </a:extLst>
          </p:cNvPr>
          <p:cNvGraphicFramePr>
            <a:graphicFrameLocks noGrp="1"/>
          </p:cNvGraphicFramePr>
          <p:nvPr>
            <p:extLst>
              <p:ext uri="{D42A27DB-BD31-4B8C-83A1-F6EECF244321}">
                <p14:modId xmlns:p14="http://schemas.microsoft.com/office/powerpoint/2010/main" val="1815585577"/>
              </p:ext>
            </p:extLst>
          </p:nvPr>
        </p:nvGraphicFramePr>
        <p:xfrm>
          <a:off x="4826039" y="1687103"/>
          <a:ext cx="6908761" cy="3266346"/>
        </p:xfrm>
        <a:graphic>
          <a:graphicData uri="http://schemas.openxmlformats.org/drawingml/2006/table">
            <a:tbl>
              <a:tblPr>
                <a:tableStyleId>{5C22544A-7EE6-4342-B048-85BDC9FD1C3A}</a:tableStyleId>
              </a:tblPr>
              <a:tblGrid>
                <a:gridCol w="2227906">
                  <a:extLst>
                    <a:ext uri="{9D8B030D-6E8A-4147-A177-3AD203B41FA5}">
                      <a16:colId xmlns:a16="http://schemas.microsoft.com/office/drawing/2014/main" val="1382228186"/>
                    </a:ext>
                  </a:extLst>
                </a:gridCol>
                <a:gridCol w="4680855">
                  <a:extLst>
                    <a:ext uri="{9D8B030D-6E8A-4147-A177-3AD203B41FA5}">
                      <a16:colId xmlns:a16="http://schemas.microsoft.com/office/drawing/2014/main" val="2773176246"/>
                    </a:ext>
                  </a:extLst>
                </a:gridCol>
              </a:tblGrid>
              <a:tr h="265539">
                <a:tc gridSpan="2">
                  <a:txBody>
                    <a:bodyPr/>
                    <a:lstStyle/>
                    <a:p>
                      <a:pPr algn="ctr" fontAlgn="b"/>
                      <a:r>
                        <a:rPr lang="en-IN" sz="900" b="1" u="none" strike="noStrike"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Basic Details</a:t>
                      </a:r>
                      <a:endParaRPr lang="en-IN" sz="900" b="1" i="0" u="none" strike="noStrike"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333F50"/>
                    </a:solidFill>
                  </a:tcPr>
                </a:tc>
                <a:tc hMerge="1">
                  <a:txBody>
                    <a:bodyPr/>
                    <a:lstStyle/>
                    <a:p>
                      <a:endParaRPr lang="en-IN"/>
                    </a:p>
                  </a:txBody>
                  <a:tcPr/>
                </a:tc>
                <a:extLst>
                  <a:ext uri="{0D108BD9-81ED-4DB2-BD59-A6C34878D82A}">
                    <a16:rowId xmlns:a16="http://schemas.microsoft.com/office/drawing/2014/main" val="4082504398"/>
                  </a:ext>
                </a:extLst>
              </a:tr>
              <a:tr h="222702">
                <a:tc>
                  <a:txBody>
                    <a:bodyPr/>
                    <a:lstStyle/>
                    <a:p>
                      <a:pPr marL="91440" algn="l" fontAlgn="b"/>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Name of the Company</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91440" algn="l" defTabSz="914400" rtl="0" eaLnBrk="1" fontAlgn="ctr" latinLnBrk="0" hangingPunct="1"/>
                      <a:r>
                        <a:rPr lang="en-US"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ONGC Mangalore Petrochemicals Limited</a:t>
                      </a:r>
                      <a:endPar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4681225"/>
                  </a:ext>
                </a:extLst>
              </a:tr>
              <a:tr h="222702">
                <a:tc>
                  <a:txBody>
                    <a:bodyPr/>
                    <a:lstStyle/>
                    <a:p>
                      <a:pPr marL="91440" algn="l" fontAlgn="b"/>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Registration Year</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91440" algn="l" defTabSz="914400" rtl="0" eaLnBrk="1" fontAlgn="ctr" latinLnBrk="0" hangingPunct="1"/>
                      <a:r>
                        <a:rPr lang="en-US"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2006</a:t>
                      </a:r>
                      <a:endPar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3817201"/>
                  </a:ext>
                </a:extLst>
              </a:tr>
              <a:tr h="428680">
                <a:tc>
                  <a:txBody>
                    <a:bodyPr/>
                    <a:lstStyle/>
                    <a:p>
                      <a:pPr marL="91440" algn="l" fontAlgn="b"/>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CIN</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fontAlgn="t"/>
                      <a:br>
                        <a:rPr lang="en-US" sz="100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hlinkClick r:id="rId3">
                            <a:extLst>
                              <a:ext uri="{A12FA001-AC4F-418D-AE19-62706E023703}">
                                <ahyp:hlinkClr xmlns:ahyp="http://schemas.microsoft.com/office/drawing/2018/hyperlinkcolor" val="tx"/>
                              </a:ext>
                            </a:extLst>
                          </a:hlinkClick>
                        </a:rPr>
                      </a:br>
                      <a:r>
                        <a:rPr lang="en-US" sz="100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U40107KA2006GOI041258</a:t>
                      </a:r>
                      <a:endParaRPr lang="en-US" sz="1000" u="non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6200" marR="76200" marT="76200" marB="762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7598107"/>
                  </a:ext>
                </a:extLst>
              </a:tr>
              <a:tr h="445401">
                <a:tc>
                  <a:txBody>
                    <a:bodyPr/>
                    <a:lstStyle/>
                    <a:p>
                      <a:pPr marL="91440" algn="l" fontAlgn="b"/>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Category/Sub-category of the Company</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91440" algn="l" defTabSz="914400" rtl="0" eaLnBrk="1" fontAlgn="ctr" latinLnBrk="0" hangingPunct="1"/>
                      <a:r>
                        <a:rPr lang="en-US"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Company limited by shares/ Union Govt. Company</a:t>
                      </a:r>
                      <a:endPar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7786476"/>
                  </a:ext>
                </a:extLst>
              </a:tr>
              <a:tr h="445401">
                <a:tc>
                  <a:txBody>
                    <a:bodyPr/>
                    <a:lstStyle/>
                    <a:p>
                      <a:pPr marL="91440" algn="l" fontAlgn="b"/>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Address of the Registered Office</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91440" algn="l" defTabSz="914400" rtl="0" eaLnBrk="1" fontAlgn="ctr" latinLnBrk="0" hangingPunct="1"/>
                      <a:r>
                        <a:rPr lang="en-US"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r>
                        <a:rPr lang="it-IT"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Mangalore Special Economic Zone, Permude, Mangalore, Karnataka – 574509, India</a:t>
                      </a:r>
                      <a:endPar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3098036"/>
                  </a:ext>
                </a:extLst>
              </a:tr>
              <a:tr h="445401">
                <a:tc>
                  <a:txBody>
                    <a:bodyPr/>
                    <a:lstStyle/>
                    <a:p>
                      <a:pPr marL="91440" algn="l" fontAlgn="b"/>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Contact details</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91440" algn="l" defTabSz="914400" rtl="0" eaLnBrk="1" fontAlgn="ctr" latinLnBrk="0" hangingPunct="1"/>
                      <a:r>
                        <a:rPr lang="en-US"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Tel: </a:t>
                      </a:r>
                      <a:r>
                        <a:rPr lang="en-US"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+91 (824) 2872050</a:t>
                      </a:r>
                    </a:p>
                    <a:p>
                      <a:pPr marL="91440" marR="0" lvl="0" indent="0" algn="l" defTabSz="914400" rtl="0" eaLnBrk="1" fontAlgn="ctr" latinLnBrk="0" hangingPunct="1">
                        <a:lnSpc>
                          <a:spcPct val="100000"/>
                        </a:lnSpc>
                        <a:spcBef>
                          <a:spcPts val="0"/>
                        </a:spcBef>
                        <a:spcAft>
                          <a:spcPts val="0"/>
                        </a:spcAft>
                        <a:buClrTx/>
                        <a:buSzTx/>
                        <a:buFontTx/>
                        <a:buNone/>
                        <a:tabLst/>
                        <a:defRPr/>
                      </a:pPr>
                      <a:r>
                        <a:rPr lang="en-US"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Email: info@omplindia.com</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3438178"/>
                  </a:ext>
                </a:extLst>
              </a:tr>
              <a:tr h="294834">
                <a:tc>
                  <a:txBody>
                    <a:bodyPr/>
                    <a:lstStyle/>
                    <a:p>
                      <a:pPr marL="91440" algn="l" fontAlgn="b"/>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Number of Employee (FY2021)</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91440" algn="l" defTabSz="914400" rtl="0" eaLnBrk="1" fontAlgn="ctr" latinLnBrk="0" hangingPunct="1"/>
                      <a:r>
                        <a:rPr lang="en-US"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475</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73944732"/>
                  </a:ext>
                </a:extLst>
              </a:tr>
              <a:tr h="428680">
                <a:tc>
                  <a:txBody>
                    <a:bodyPr/>
                    <a:lstStyle/>
                    <a:p>
                      <a:pPr marL="91440" algn="l" fontAlgn="b"/>
                      <a:r>
                        <a:rPr lang="en-US" sz="1000" b="1" i="0" u="none" strike="noStrike" dirty="0">
                          <a:effectLst/>
                          <a:latin typeface="Verdana" panose="020B0604030504040204" pitchFamily="34" charset="0"/>
                          <a:ea typeface="Verdana" panose="020B0604030504040204" pitchFamily="34" charset="0"/>
                          <a:cs typeface="Verdana" panose="020B0604030504040204" pitchFamily="34" charset="0"/>
                        </a:rPr>
                        <a:t>C</a:t>
                      </a:r>
                      <a:r>
                        <a:rPr lang="en-IN" sz="1000" b="1" i="0" u="none" strike="noStrike" dirty="0" err="1">
                          <a:effectLst/>
                          <a:latin typeface="Verdana" panose="020B0604030504040204" pitchFamily="34" charset="0"/>
                          <a:ea typeface="Verdana" panose="020B0604030504040204" pitchFamily="34" charset="0"/>
                          <a:cs typeface="Verdana" panose="020B0604030504040204" pitchFamily="34" charset="0"/>
                        </a:rPr>
                        <a:t>hairman</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Mr. Subhash Kumar</a:t>
                      </a:r>
                      <a:br>
                        <a:rPr lang="en-IN" sz="1000" b="0" i="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br>
                      <a:endPar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4820090"/>
                  </a:ext>
                </a:extLst>
              </a:tr>
            </a:tbl>
          </a:graphicData>
        </a:graphic>
      </p:graphicFrame>
      <p:graphicFrame>
        <p:nvGraphicFramePr>
          <p:cNvPr id="15" name="Chart 14">
            <a:extLst>
              <a:ext uri="{FF2B5EF4-FFF2-40B4-BE49-F238E27FC236}">
                <a16:creationId xmlns:a16="http://schemas.microsoft.com/office/drawing/2014/main" id="{3342BF26-2B33-4323-8B55-D0424A9715E0}"/>
              </a:ext>
            </a:extLst>
          </p:cNvPr>
          <p:cNvGraphicFramePr/>
          <p:nvPr>
            <p:extLst>
              <p:ext uri="{D42A27DB-BD31-4B8C-83A1-F6EECF244321}">
                <p14:modId xmlns:p14="http://schemas.microsoft.com/office/powerpoint/2010/main" val="2283876741"/>
              </p:ext>
            </p:extLst>
          </p:nvPr>
        </p:nvGraphicFramePr>
        <p:xfrm>
          <a:off x="104797" y="4539356"/>
          <a:ext cx="4547472" cy="2402865"/>
        </p:xfrm>
        <a:graphic>
          <a:graphicData uri="http://schemas.openxmlformats.org/drawingml/2006/chart">
            <c:chart xmlns:c="http://schemas.openxmlformats.org/drawingml/2006/chart" xmlns:r="http://schemas.openxmlformats.org/officeDocument/2006/relationships" r:id="rId4"/>
          </a:graphicData>
        </a:graphic>
      </p:graphicFrame>
      <p:pic>
        <p:nvPicPr>
          <p:cNvPr id="12" name="Picture 11" descr="Text&#10;&#10;Description automatically generated with low confidence">
            <a:extLst>
              <a:ext uri="{FF2B5EF4-FFF2-40B4-BE49-F238E27FC236}">
                <a16:creationId xmlns:a16="http://schemas.microsoft.com/office/drawing/2014/main" id="{135FDB73-FF26-46D2-85CA-46FCC91D71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381" y="676729"/>
            <a:ext cx="1447800" cy="894537"/>
          </a:xfrm>
          <a:prstGeom prst="rect">
            <a:avLst/>
          </a:prstGeom>
        </p:spPr>
      </p:pic>
    </p:spTree>
    <p:extLst>
      <p:ext uri="{BB962C8B-B14F-4D97-AF65-F5344CB8AC3E}">
        <p14:creationId xmlns:p14="http://schemas.microsoft.com/office/powerpoint/2010/main" val="5756682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3">
            <a:extLst>
              <a:ext uri="{FF2B5EF4-FFF2-40B4-BE49-F238E27FC236}">
                <a16:creationId xmlns:a16="http://schemas.microsoft.com/office/drawing/2014/main" id="{4361833B-334D-4AA4-BB92-FECBDAE3AF51}"/>
              </a:ext>
            </a:extLst>
          </p:cNvPr>
          <p:cNvSpPr>
            <a:spLocks noGrp="1"/>
          </p:cNvSpPr>
          <p:nvPr>
            <p:ph type="body" sz="quarter" idx="14"/>
          </p:nvPr>
        </p:nvSpPr>
        <p:spPr>
          <a:xfrm>
            <a:off x="250827" y="-197603"/>
            <a:ext cx="4035424" cy="766643"/>
          </a:xfrm>
        </p:spPr>
        <p:txBody>
          <a:bodyPr>
            <a:normAutofit/>
          </a:bodyPr>
          <a:lstStyle/>
          <a:p>
            <a:r>
              <a:rPr lang="nb-NO" dirty="0">
                <a:solidFill>
                  <a:srgbClr val="0F4061"/>
                </a:solidFill>
              </a:rPr>
              <a:t>Competitor Profile </a:t>
            </a:r>
          </a:p>
        </p:txBody>
      </p:sp>
      <p:sp>
        <p:nvSpPr>
          <p:cNvPr id="12" name="Rectangle 11">
            <a:extLst>
              <a:ext uri="{FF2B5EF4-FFF2-40B4-BE49-F238E27FC236}">
                <a16:creationId xmlns:a16="http://schemas.microsoft.com/office/drawing/2014/main" id="{B2CC20A0-216A-4171-8E0B-8EA8356E14A9}"/>
              </a:ext>
            </a:extLst>
          </p:cNvPr>
          <p:cNvSpPr/>
          <p:nvPr/>
        </p:nvSpPr>
        <p:spPr>
          <a:xfrm>
            <a:off x="0" y="882361"/>
            <a:ext cx="12192000" cy="41857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latin typeface="Open Sans" panose="020B0606030504020204" pitchFamily="34" charset="0"/>
                <a:ea typeface="Open Sans" panose="020B0606030504020204" pitchFamily="34" charset="0"/>
                <a:cs typeface="Open Sans" panose="020B0606030504020204" pitchFamily="34" charset="0"/>
              </a:rPr>
              <a:t>                                                           ONGC Mangalore Petrochemicals Limited</a:t>
            </a:r>
          </a:p>
        </p:txBody>
      </p:sp>
      <p:sp>
        <p:nvSpPr>
          <p:cNvPr id="14" name="Rectangle 13">
            <a:extLst>
              <a:ext uri="{FF2B5EF4-FFF2-40B4-BE49-F238E27FC236}">
                <a16:creationId xmlns:a16="http://schemas.microsoft.com/office/drawing/2014/main" id="{932D48F7-88A6-4541-905F-47CFADEA87C3}"/>
              </a:ext>
            </a:extLst>
          </p:cNvPr>
          <p:cNvSpPr/>
          <p:nvPr/>
        </p:nvSpPr>
        <p:spPr>
          <a:xfrm>
            <a:off x="6" y="676729"/>
            <a:ext cx="3030551" cy="894537"/>
          </a:xfrm>
          <a:prstGeom prst="rect">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Rounded Corners 21">
            <a:extLst>
              <a:ext uri="{FF2B5EF4-FFF2-40B4-BE49-F238E27FC236}">
                <a16:creationId xmlns:a16="http://schemas.microsoft.com/office/drawing/2014/main" id="{0F18B824-65E8-40FC-91E1-3B0A4B5B0796}"/>
              </a:ext>
            </a:extLst>
          </p:cNvPr>
          <p:cNvSpPr/>
          <p:nvPr/>
        </p:nvSpPr>
        <p:spPr>
          <a:xfrm>
            <a:off x="412370" y="2011725"/>
            <a:ext cx="520231" cy="4156797"/>
          </a:xfrm>
          <a:prstGeom prst="roundRect">
            <a:avLst/>
          </a:prstGeom>
          <a:ln w="28575">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IN" dirty="0"/>
          </a:p>
        </p:txBody>
      </p:sp>
      <p:sp>
        <p:nvSpPr>
          <p:cNvPr id="23" name="TextBox 22">
            <a:extLst>
              <a:ext uri="{FF2B5EF4-FFF2-40B4-BE49-F238E27FC236}">
                <a16:creationId xmlns:a16="http://schemas.microsoft.com/office/drawing/2014/main" id="{401DF9CC-879F-4AE1-8F12-BBC583097389}"/>
              </a:ext>
            </a:extLst>
          </p:cNvPr>
          <p:cNvSpPr txBox="1"/>
          <p:nvPr/>
        </p:nvSpPr>
        <p:spPr>
          <a:xfrm rot="16200000">
            <a:off x="-809012" y="3791253"/>
            <a:ext cx="2894584" cy="400110"/>
          </a:xfrm>
          <a:prstGeom prst="rect">
            <a:avLst/>
          </a:prstGeom>
          <a:noFill/>
        </p:spPr>
        <p:txBody>
          <a:bodyPr wrap="square" rtlCol="0">
            <a:spAutoFit/>
          </a:bodyPr>
          <a:lstStyle/>
          <a:p>
            <a:pPr algn="ctr"/>
            <a:r>
              <a:rPr lang="en-IN" sz="2000" b="1" dirty="0">
                <a:solidFill>
                  <a:schemeClr val="accent2">
                    <a:lumMod val="75000"/>
                  </a:schemeClr>
                </a:solidFill>
                <a:latin typeface="Verdana" panose="020B0604030504040204" pitchFamily="34" charset="0"/>
                <a:ea typeface="Verdana" panose="020B0604030504040204" pitchFamily="34" charset="0"/>
                <a:cs typeface="Verdana" panose="020B0604030504040204" pitchFamily="34" charset="0"/>
              </a:rPr>
              <a:t>KEY STRATEGIES</a:t>
            </a:r>
          </a:p>
        </p:txBody>
      </p:sp>
      <p:graphicFrame>
        <p:nvGraphicFramePr>
          <p:cNvPr id="24" name="Diagram 23">
            <a:extLst>
              <a:ext uri="{FF2B5EF4-FFF2-40B4-BE49-F238E27FC236}">
                <a16:creationId xmlns:a16="http://schemas.microsoft.com/office/drawing/2014/main" id="{71B3975D-22E1-4A0C-98C1-A5429ABDA374}"/>
              </a:ext>
            </a:extLst>
          </p:cNvPr>
          <p:cNvGraphicFramePr/>
          <p:nvPr>
            <p:extLst>
              <p:ext uri="{D42A27DB-BD31-4B8C-83A1-F6EECF244321}">
                <p14:modId xmlns:p14="http://schemas.microsoft.com/office/powerpoint/2010/main" val="2278271132"/>
              </p:ext>
            </p:extLst>
          </p:nvPr>
        </p:nvGraphicFramePr>
        <p:xfrm>
          <a:off x="1062676" y="1698079"/>
          <a:ext cx="3533361" cy="48026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2">
            <a:extLst>
              <a:ext uri="{FF2B5EF4-FFF2-40B4-BE49-F238E27FC236}">
                <a16:creationId xmlns:a16="http://schemas.microsoft.com/office/drawing/2014/main" id="{C889599E-0A1D-4B7F-B65C-06C731DAD46E}"/>
              </a:ext>
            </a:extLst>
          </p:cNvPr>
          <p:cNvGrpSpPr/>
          <p:nvPr/>
        </p:nvGrpSpPr>
        <p:grpSpPr>
          <a:xfrm>
            <a:off x="4726112" y="1382824"/>
            <a:ext cx="7338509" cy="5072568"/>
            <a:chOff x="4934703" y="1828216"/>
            <a:chExt cx="7257296" cy="4570751"/>
          </a:xfrm>
        </p:grpSpPr>
        <p:sp>
          <p:nvSpPr>
            <p:cNvPr id="25" name="Rectangle 24">
              <a:extLst>
                <a:ext uri="{FF2B5EF4-FFF2-40B4-BE49-F238E27FC236}">
                  <a16:creationId xmlns:a16="http://schemas.microsoft.com/office/drawing/2014/main" id="{DD6E94D3-C277-467A-B3B3-98CB4C6E1EF8}"/>
                </a:ext>
              </a:extLst>
            </p:cNvPr>
            <p:cNvSpPr/>
            <p:nvPr/>
          </p:nvSpPr>
          <p:spPr>
            <a:xfrm>
              <a:off x="9144380" y="4389561"/>
              <a:ext cx="3047619" cy="2009405"/>
            </a:xfrm>
            <a:prstGeom prst="rect">
              <a:avLst/>
            </a:prstGeom>
            <a:noFill/>
            <a:ln>
              <a:solidFill>
                <a:srgbClr val="720048"/>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171442" indent="-171442" algn="r">
                <a:buFont typeface="Arial" panose="020B0604020202020204" pitchFamily="34" charset="0"/>
                <a:buChar char="•"/>
              </a:pPr>
              <a:r>
                <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rPr>
                <a:t>OMPL’s profits are susceptible to volatility of the feedstock prices.</a:t>
              </a:r>
            </a:p>
            <a:p>
              <a:pPr marL="171442" indent="-171442" algn="r">
                <a:buFont typeface="Arial" panose="020B0604020202020204" pitchFamily="34" charset="0"/>
                <a:buChar char="•"/>
              </a:pP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Growth is domestic market share is risked due strong competition from a leading company i.e., RIL.</a:t>
              </a:r>
            </a:p>
          </p:txBody>
        </p:sp>
        <p:sp>
          <p:nvSpPr>
            <p:cNvPr id="29" name="Rectangle 28">
              <a:extLst>
                <a:ext uri="{FF2B5EF4-FFF2-40B4-BE49-F238E27FC236}">
                  <a16:creationId xmlns:a16="http://schemas.microsoft.com/office/drawing/2014/main" id="{8F35A6FF-45C7-4754-BCC3-D1C3CBC1ED0F}"/>
                </a:ext>
              </a:extLst>
            </p:cNvPr>
            <p:cNvSpPr/>
            <p:nvPr/>
          </p:nvSpPr>
          <p:spPr>
            <a:xfrm>
              <a:off x="4934703" y="4389561"/>
              <a:ext cx="2951622" cy="2009406"/>
            </a:xfrm>
            <a:prstGeom prst="rect">
              <a:avLst/>
            </a:prstGeom>
            <a:noFill/>
            <a:ln>
              <a:solidFill>
                <a:srgbClr val="4A8038"/>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171442" indent="-171442">
                <a:buFont typeface="Arial" panose="020B0604020202020204" pitchFamily="34" charset="0"/>
                <a:buChar char="•"/>
              </a:pPr>
              <a:r>
                <a:rPr lang="en-US" sz="900" dirty="0">
                  <a:solidFill>
                    <a:schemeClr val="dk1"/>
                  </a:solidFill>
                  <a:latin typeface="Verdana" panose="020B0604030504040204" pitchFamily="34" charset="0"/>
                  <a:ea typeface="Verdana" panose="020B0604030504040204" pitchFamily="34" charset="0"/>
                  <a:cs typeface="Verdana" panose="020B0604030504040204" pitchFamily="34" charset="0"/>
                </a:rPr>
                <a:t>I</a:t>
              </a:r>
              <a:r>
                <a:rPr lang="en-IN" sz="900" dirty="0">
                  <a:solidFill>
                    <a:schemeClr val="dk1"/>
                  </a:solidFill>
                  <a:latin typeface="Verdana" panose="020B0604030504040204" pitchFamily="34" charset="0"/>
                  <a:ea typeface="Verdana" panose="020B0604030504040204" pitchFamily="34" charset="0"/>
                  <a:cs typeface="Verdana" panose="020B0604030504040204" pitchFamily="34" charset="0"/>
                </a:rPr>
                <a:t>n view of high demand for Polypropylene Homopolymer in the domestic end-user industries, continued innovation in technology and product services can help OMPL gain a strong position in domestic market.</a:t>
              </a:r>
            </a:p>
            <a:p>
              <a:pPr marL="171442" indent="-171442">
                <a:buFont typeface="Arial" panose="020B0604020202020204" pitchFamily="34" charset="0"/>
                <a:buChar char="•"/>
              </a:pPr>
              <a:r>
                <a:rPr lang="en-IN" sz="900" dirty="0">
                  <a:solidFill>
                    <a:schemeClr val="dk1"/>
                  </a:solidFill>
                  <a:latin typeface="Verdana" panose="020B0604030504040204" pitchFamily="34" charset="0"/>
                  <a:ea typeface="Verdana" panose="020B0604030504040204" pitchFamily="34" charset="0"/>
                  <a:cs typeface="Verdana" panose="020B0604030504040204" pitchFamily="34" charset="0"/>
                </a:rPr>
                <a:t>OMPL can emerge as a reliable brand by maintaining high safety standards and regular quality checks.</a:t>
              </a:r>
            </a:p>
            <a:p>
              <a:pPr marL="171442" indent="-171442">
                <a:buFont typeface="Arial" panose="020B0604020202020204" pitchFamily="34" charset="0"/>
                <a:buChar char="•"/>
              </a:pPr>
              <a:endParaRPr lang="en-IN" sz="900" dirty="0">
                <a:solidFill>
                  <a:schemeClr val="dk1"/>
                </a:solidFill>
                <a:latin typeface="Verdana" panose="020B0604030504040204" pitchFamily="34" charset="0"/>
                <a:ea typeface="Verdana" panose="020B0604030504040204" pitchFamily="34" charset="0"/>
                <a:cs typeface="Verdana" panose="020B0604030504040204" pitchFamily="34" charset="0"/>
              </a:endParaRPr>
            </a:p>
          </p:txBody>
        </p:sp>
        <p:sp>
          <p:nvSpPr>
            <p:cNvPr id="46" name="Rectangle 45">
              <a:extLst>
                <a:ext uri="{FF2B5EF4-FFF2-40B4-BE49-F238E27FC236}">
                  <a16:creationId xmlns:a16="http://schemas.microsoft.com/office/drawing/2014/main" id="{038FE532-35DC-4C1A-B1B2-70572F9289E8}"/>
                </a:ext>
              </a:extLst>
            </p:cNvPr>
            <p:cNvSpPr/>
            <p:nvPr/>
          </p:nvSpPr>
          <p:spPr>
            <a:xfrm>
              <a:off x="9144380" y="1828216"/>
              <a:ext cx="3047619" cy="2009405"/>
            </a:xfrm>
            <a:prstGeom prst="rect">
              <a:avLst/>
            </a:prstGeom>
            <a:noFill/>
            <a:ln>
              <a:solidFill>
                <a:srgbClr val="00606C"/>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174625" indent="-174625" algn="r">
                <a:buFontTx/>
                <a:buChar char="•"/>
              </a:pPr>
              <a:r>
                <a:rPr lang="en-US" sz="900" dirty="0">
                  <a:solidFill>
                    <a:schemeClr val="tx1"/>
                  </a:solidFill>
                  <a:latin typeface="Verdana" panose="020B0604030504040204" pitchFamily="34" charset="0"/>
                  <a:ea typeface="Verdana" panose="020B0604030504040204" pitchFamily="34" charset="0"/>
                  <a:cs typeface="Verdana" panose="020B0604030504040204" pitchFamily="34" charset="0"/>
                </a:rPr>
                <a:t>O</a:t>
              </a:r>
              <a:r>
                <a:rPr lang="en-IN" sz="900" dirty="0">
                  <a:solidFill>
                    <a:schemeClr val="tx1"/>
                  </a:solidFill>
                  <a:latin typeface="Verdana" panose="020B0604030504040204" pitchFamily="34" charset="0"/>
                  <a:ea typeface="Verdana" panose="020B0604030504040204" pitchFamily="34" charset="0"/>
                  <a:cs typeface="Verdana" panose="020B0604030504040204" pitchFamily="34" charset="0"/>
                </a:rPr>
                <a:t>MPL exhibits a weak debt protection metrics.</a:t>
              </a:r>
            </a:p>
            <a:p>
              <a:pPr marL="174625" indent="-174625" algn="r">
                <a:buFontTx/>
                <a:buChar char="•"/>
              </a:pPr>
              <a:r>
                <a:rPr lang="en-IN" sz="900" dirty="0">
                  <a:solidFill>
                    <a:schemeClr val="tx1"/>
                  </a:solidFill>
                  <a:latin typeface="Verdana" panose="020B0604030504040204" pitchFamily="34" charset="0"/>
                  <a:ea typeface="Verdana" panose="020B0604030504040204" pitchFamily="34" charset="0"/>
                  <a:cs typeface="Verdana" panose="020B0604030504040204" pitchFamily="34" charset="0"/>
                </a:rPr>
                <a:t>OMPL’s operating rates have declined from last year due to low feedstock supplies. </a:t>
              </a:r>
            </a:p>
            <a:p>
              <a:pPr marL="174625" indent="-174625" algn="r">
                <a:buFontTx/>
                <a:buChar char="•"/>
              </a:pPr>
              <a:r>
                <a:rPr lang="en-IN" sz="900" dirty="0">
                  <a:solidFill>
                    <a:schemeClr val="tx1"/>
                  </a:solidFill>
                  <a:latin typeface="Verdana" panose="020B0604030504040204" pitchFamily="34" charset="0"/>
                  <a:ea typeface="Verdana" panose="020B0604030504040204" pitchFamily="34" charset="0"/>
                  <a:cs typeface="Verdana" panose="020B0604030504040204" pitchFamily="34" charset="0"/>
                </a:rPr>
                <a:t>The company’s profits are susceptible to volatility of the feedstock prices.</a:t>
              </a:r>
            </a:p>
            <a:p>
              <a:pPr marL="174625" indent="-174625" algn="r">
                <a:buFontTx/>
                <a:buChar char="•"/>
              </a:pPr>
              <a:endParaRPr lang="en-US" sz="9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33" name="Group 32">
              <a:extLst>
                <a:ext uri="{FF2B5EF4-FFF2-40B4-BE49-F238E27FC236}">
                  <a16:creationId xmlns:a16="http://schemas.microsoft.com/office/drawing/2014/main" id="{363A0FB6-474B-44C5-BFDE-DC3E97DB8B46}"/>
                </a:ext>
              </a:extLst>
            </p:cNvPr>
            <p:cNvGrpSpPr/>
            <p:nvPr/>
          </p:nvGrpSpPr>
          <p:grpSpPr>
            <a:xfrm>
              <a:off x="4934704" y="1828217"/>
              <a:ext cx="6800099" cy="3854954"/>
              <a:chOff x="3513421" y="1542615"/>
              <a:chExt cx="8329116" cy="3784599"/>
            </a:xfrm>
          </p:grpSpPr>
          <p:sp>
            <p:nvSpPr>
              <p:cNvPr id="38" name="Rectangle 37">
                <a:extLst>
                  <a:ext uri="{FF2B5EF4-FFF2-40B4-BE49-F238E27FC236}">
                    <a16:creationId xmlns:a16="http://schemas.microsoft.com/office/drawing/2014/main" id="{F56097CD-5CA8-45B8-938E-DCDA2112E001}"/>
                  </a:ext>
                </a:extLst>
              </p:cNvPr>
              <p:cNvSpPr/>
              <p:nvPr/>
            </p:nvSpPr>
            <p:spPr>
              <a:xfrm>
                <a:off x="3513421" y="1542615"/>
                <a:ext cx="3615301" cy="1972733"/>
              </a:xfrm>
              <a:prstGeom prst="rect">
                <a:avLst/>
              </a:prstGeom>
              <a:noFill/>
              <a:ln>
                <a:solidFill>
                  <a:srgbClr val="C687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171442" indent="-171442" algn="just">
                  <a:buFont typeface="Arial" panose="020B0604020202020204" pitchFamily="34" charset="0"/>
                  <a:buChar char="•"/>
                </a:pPr>
                <a:endParaRPr lang="en-US" sz="900" dirty="0">
                  <a:solidFill>
                    <a:schemeClr val="bg2">
                      <a:lumMod val="1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7" name="Rectangle 36">
                <a:extLst>
                  <a:ext uri="{FF2B5EF4-FFF2-40B4-BE49-F238E27FC236}">
                    <a16:creationId xmlns:a16="http://schemas.microsoft.com/office/drawing/2014/main" id="{7D1714DB-3BA3-417E-9409-A8363A1F6A3B}"/>
                  </a:ext>
                </a:extLst>
              </p:cNvPr>
              <p:cNvSpPr/>
              <p:nvPr/>
            </p:nvSpPr>
            <p:spPr>
              <a:xfrm>
                <a:off x="8669653" y="4057213"/>
                <a:ext cx="3172884" cy="431801"/>
              </a:xfrm>
              <a:prstGeom prst="rect">
                <a:avLst/>
              </a:prstGeom>
              <a:solidFill>
                <a:srgbClr val="5E00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en-US" sz="1051" dirty="0">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THREATS</a:t>
                </a:r>
              </a:p>
            </p:txBody>
          </p:sp>
          <p:sp>
            <p:nvSpPr>
              <p:cNvPr id="45" name="Diamond 44">
                <a:extLst>
                  <a:ext uri="{FF2B5EF4-FFF2-40B4-BE49-F238E27FC236}">
                    <a16:creationId xmlns:a16="http://schemas.microsoft.com/office/drawing/2014/main" id="{7DAE69AC-4481-41DA-B781-0D3C583052B2}"/>
                  </a:ext>
                </a:extLst>
              </p:cNvPr>
              <p:cNvSpPr/>
              <p:nvPr/>
            </p:nvSpPr>
            <p:spPr>
              <a:xfrm>
                <a:off x="7899187" y="3786281"/>
                <a:ext cx="1540933" cy="1540933"/>
              </a:xfrm>
              <a:prstGeom prst="diamond">
                <a:avLst/>
              </a:prstGeom>
              <a:gradFill flip="none" rotWithShape="1">
                <a:gsLst>
                  <a:gs pos="0">
                    <a:srgbClr val="7B0051">
                      <a:shade val="30000"/>
                      <a:satMod val="115000"/>
                    </a:srgbClr>
                  </a:gs>
                  <a:gs pos="50000">
                    <a:srgbClr val="7B0051">
                      <a:shade val="67500"/>
                      <a:satMod val="115000"/>
                    </a:srgbClr>
                  </a:gs>
                  <a:gs pos="100000">
                    <a:srgbClr val="7B0051">
                      <a:shade val="100000"/>
                      <a:satMod val="115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b="1" dirty="0">
                    <a:latin typeface="Open Sans" panose="020B0606030504020204" pitchFamily="34" charset="0"/>
                    <a:ea typeface="Open Sans" panose="020B0606030504020204" pitchFamily="34" charset="0"/>
                    <a:cs typeface="Open Sans" panose="020B0606030504020204" pitchFamily="34" charset="0"/>
                  </a:rPr>
                  <a:t>T</a:t>
                </a:r>
              </a:p>
            </p:txBody>
          </p:sp>
          <p:sp>
            <p:nvSpPr>
              <p:cNvPr id="34" name="Rectangle 33">
                <a:extLst>
                  <a:ext uri="{FF2B5EF4-FFF2-40B4-BE49-F238E27FC236}">
                    <a16:creationId xmlns:a16="http://schemas.microsoft.com/office/drawing/2014/main" id="{CB7D81E6-7DBF-4788-9BF9-5D96974E9705}"/>
                  </a:ext>
                </a:extLst>
              </p:cNvPr>
              <p:cNvSpPr/>
              <p:nvPr/>
            </p:nvSpPr>
            <p:spPr>
              <a:xfrm>
                <a:off x="3955836" y="3083547"/>
                <a:ext cx="3172884" cy="431801"/>
              </a:xfrm>
              <a:prstGeom prst="rect">
                <a:avLst/>
              </a:prstGeom>
              <a:solidFill>
                <a:srgbClr val="C68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sz="1051" dirty="0">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STRENGTHS</a:t>
                </a:r>
              </a:p>
            </p:txBody>
          </p:sp>
          <p:sp>
            <p:nvSpPr>
              <p:cNvPr id="35" name="Rectangle 34">
                <a:extLst>
                  <a:ext uri="{FF2B5EF4-FFF2-40B4-BE49-F238E27FC236}">
                    <a16:creationId xmlns:a16="http://schemas.microsoft.com/office/drawing/2014/main" id="{FCD70CA0-8202-44E4-AD92-2649D593BD22}"/>
                  </a:ext>
                </a:extLst>
              </p:cNvPr>
              <p:cNvSpPr/>
              <p:nvPr/>
            </p:nvSpPr>
            <p:spPr>
              <a:xfrm>
                <a:off x="3955836" y="4057213"/>
                <a:ext cx="3172884" cy="431801"/>
              </a:xfrm>
              <a:prstGeom prst="rect">
                <a:avLst/>
              </a:prstGeom>
              <a:solidFill>
                <a:srgbClr val="4A8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sz="1051" dirty="0">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OPPORTUNITIES</a:t>
                </a:r>
              </a:p>
            </p:txBody>
          </p:sp>
          <p:sp>
            <p:nvSpPr>
              <p:cNvPr id="36" name="Rectangle 35">
                <a:extLst>
                  <a:ext uri="{FF2B5EF4-FFF2-40B4-BE49-F238E27FC236}">
                    <a16:creationId xmlns:a16="http://schemas.microsoft.com/office/drawing/2014/main" id="{51F77372-048A-4576-AABA-A837C5FEFE67}"/>
                  </a:ext>
                </a:extLst>
              </p:cNvPr>
              <p:cNvSpPr/>
              <p:nvPr/>
            </p:nvSpPr>
            <p:spPr>
              <a:xfrm>
                <a:off x="8669653" y="3083547"/>
                <a:ext cx="3172884" cy="431801"/>
              </a:xfrm>
              <a:prstGeom prst="rect">
                <a:avLst/>
              </a:prstGeom>
              <a:solidFill>
                <a:srgbClr val="005E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en-US" sz="1051" dirty="0">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WEAKNESSES</a:t>
                </a:r>
              </a:p>
            </p:txBody>
          </p:sp>
          <p:sp>
            <p:nvSpPr>
              <p:cNvPr id="42" name="Diamond 41">
                <a:extLst>
                  <a:ext uri="{FF2B5EF4-FFF2-40B4-BE49-F238E27FC236}">
                    <a16:creationId xmlns:a16="http://schemas.microsoft.com/office/drawing/2014/main" id="{1BC90723-C543-44A5-8574-07F1E3F992E7}"/>
                  </a:ext>
                </a:extLst>
              </p:cNvPr>
              <p:cNvSpPr/>
              <p:nvPr/>
            </p:nvSpPr>
            <p:spPr>
              <a:xfrm>
                <a:off x="6358254" y="3786281"/>
                <a:ext cx="1540933" cy="1540933"/>
              </a:xfrm>
              <a:prstGeom prst="diamond">
                <a:avLst/>
              </a:prstGeom>
              <a:gradFill flip="none" rotWithShape="1">
                <a:gsLst>
                  <a:gs pos="0">
                    <a:srgbClr val="6CAC57">
                      <a:shade val="30000"/>
                      <a:satMod val="115000"/>
                    </a:srgbClr>
                  </a:gs>
                  <a:gs pos="50000">
                    <a:srgbClr val="6CAC57">
                      <a:shade val="67500"/>
                      <a:satMod val="115000"/>
                    </a:srgbClr>
                  </a:gs>
                  <a:gs pos="100000">
                    <a:srgbClr val="6CAC57">
                      <a:shade val="100000"/>
                      <a:satMod val="115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b="1" dirty="0">
                    <a:latin typeface="Open Sans" panose="020B0606030504020204" pitchFamily="34" charset="0"/>
                    <a:ea typeface="Open Sans" panose="020B0606030504020204" pitchFamily="34" charset="0"/>
                    <a:cs typeface="Open Sans" panose="020B0606030504020204" pitchFamily="34" charset="0"/>
                  </a:rPr>
                  <a:t>O</a:t>
                </a:r>
              </a:p>
            </p:txBody>
          </p:sp>
          <p:sp>
            <p:nvSpPr>
              <p:cNvPr id="43" name="Diamond 42">
                <a:extLst>
                  <a:ext uri="{FF2B5EF4-FFF2-40B4-BE49-F238E27FC236}">
                    <a16:creationId xmlns:a16="http://schemas.microsoft.com/office/drawing/2014/main" id="{E31AE514-3847-4E97-A0BE-74F9CF947E61}"/>
                  </a:ext>
                </a:extLst>
              </p:cNvPr>
              <p:cNvSpPr/>
              <p:nvPr/>
            </p:nvSpPr>
            <p:spPr>
              <a:xfrm>
                <a:off x="6358254" y="2245348"/>
                <a:ext cx="1540933" cy="1540933"/>
              </a:xfrm>
              <a:prstGeom prst="diamond">
                <a:avLst/>
              </a:prstGeom>
              <a:gradFill flip="none" rotWithShape="1">
                <a:gsLst>
                  <a:gs pos="0">
                    <a:srgbClr val="FFB400">
                      <a:shade val="30000"/>
                      <a:satMod val="115000"/>
                    </a:srgbClr>
                  </a:gs>
                  <a:gs pos="50000">
                    <a:srgbClr val="FFB400">
                      <a:shade val="67500"/>
                      <a:satMod val="115000"/>
                    </a:srgbClr>
                  </a:gs>
                  <a:gs pos="100000">
                    <a:srgbClr val="FFB4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b="1" dirty="0">
                    <a:latin typeface="Open Sans" panose="020B0606030504020204" pitchFamily="34" charset="0"/>
                    <a:ea typeface="Open Sans" panose="020B0606030504020204" pitchFamily="34" charset="0"/>
                    <a:cs typeface="Open Sans" panose="020B0606030504020204" pitchFamily="34" charset="0"/>
                  </a:rPr>
                  <a:t>S</a:t>
                </a:r>
              </a:p>
            </p:txBody>
          </p:sp>
          <p:sp>
            <p:nvSpPr>
              <p:cNvPr id="44" name="Diamond 43">
                <a:extLst>
                  <a:ext uri="{FF2B5EF4-FFF2-40B4-BE49-F238E27FC236}">
                    <a16:creationId xmlns:a16="http://schemas.microsoft.com/office/drawing/2014/main" id="{5F48F1BF-980C-4806-8938-56AB7466A7A9}"/>
                  </a:ext>
                </a:extLst>
              </p:cNvPr>
              <p:cNvSpPr/>
              <p:nvPr/>
            </p:nvSpPr>
            <p:spPr>
              <a:xfrm>
                <a:off x="7899187" y="2245348"/>
                <a:ext cx="1540933" cy="1540933"/>
              </a:xfrm>
              <a:prstGeom prst="diamond">
                <a:avLst/>
              </a:prstGeom>
              <a:gradFill flip="none" rotWithShape="1">
                <a:gsLst>
                  <a:gs pos="0">
                    <a:srgbClr val="007A87">
                      <a:shade val="30000"/>
                      <a:satMod val="115000"/>
                    </a:srgbClr>
                  </a:gs>
                  <a:gs pos="50000">
                    <a:srgbClr val="007A87">
                      <a:shade val="67500"/>
                      <a:satMod val="115000"/>
                    </a:srgbClr>
                  </a:gs>
                  <a:gs pos="100000">
                    <a:srgbClr val="007A87">
                      <a:shade val="100000"/>
                      <a:satMod val="115000"/>
                    </a:srgb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b="1" dirty="0">
                    <a:latin typeface="Open Sans" panose="020B0606030504020204" pitchFamily="34" charset="0"/>
                    <a:ea typeface="Open Sans" panose="020B0606030504020204" pitchFamily="34" charset="0"/>
                    <a:cs typeface="Open Sans" panose="020B0606030504020204" pitchFamily="34" charset="0"/>
                  </a:rPr>
                  <a:t>W</a:t>
                </a:r>
              </a:p>
            </p:txBody>
          </p:sp>
        </p:grpSp>
        <p:sp>
          <p:nvSpPr>
            <p:cNvPr id="2" name="TextBox 1">
              <a:extLst>
                <a:ext uri="{FF2B5EF4-FFF2-40B4-BE49-F238E27FC236}">
                  <a16:creationId xmlns:a16="http://schemas.microsoft.com/office/drawing/2014/main" id="{2426097D-3762-46D5-8AB2-CCCD91EF72D3}"/>
                </a:ext>
              </a:extLst>
            </p:cNvPr>
            <p:cNvSpPr txBox="1"/>
            <p:nvPr/>
          </p:nvSpPr>
          <p:spPr>
            <a:xfrm>
              <a:off x="4934703" y="1852874"/>
              <a:ext cx="2826289" cy="1754326"/>
            </a:xfrm>
            <a:prstGeom prst="rect">
              <a:avLst/>
            </a:prstGeom>
            <a:noFill/>
          </p:spPr>
          <p:txBody>
            <a:bodyPr wrap="square" rtlCol="0">
              <a:spAutoFit/>
            </a:bodyPr>
            <a:lstStyle/>
            <a:p>
              <a:pPr marL="171442" indent="-171442">
                <a:buFont typeface="Arial" panose="020B0604020202020204" pitchFamily="34" charset="0"/>
                <a:buChar char="•"/>
              </a:pPr>
              <a:r>
                <a:rPr lang="en-US" sz="900" dirty="0">
                  <a:solidFill>
                    <a:schemeClr val="dk1"/>
                  </a:solidFill>
                  <a:latin typeface="Verdana" panose="020B0604030504040204" pitchFamily="34" charset="0"/>
                  <a:ea typeface="Verdana" panose="020B0604030504040204" pitchFamily="34" charset="0"/>
                  <a:cs typeface="Verdana" panose="020B0604030504040204" pitchFamily="34" charset="0"/>
                </a:rPr>
                <a:t>Being a subsidiary of MRPL, OMPL benefits from ONGC’s already established managerial support, retail and dealer networks.</a:t>
              </a:r>
            </a:p>
            <a:p>
              <a:pPr marL="171442" indent="-171442">
                <a:buFont typeface="Arial" panose="020B0604020202020204" pitchFamily="34" charset="0"/>
                <a:buChar char="•"/>
              </a:pPr>
              <a:r>
                <a:rPr lang="en-US" sz="900" dirty="0">
                  <a:solidFill>
                    <a:schemeClr val="dk1"/>
                  </a:solidFill>
                  <a:latin typeface="Verdana" panose="020B0604030504040204" pitchFamily="34" charset="0"/>
                  <a:ea typeface="Verdana" panose="020B0604030504040204" pitchFamily="34" charset="0"/>
                  <a:cs typeface="Verdana" panose="020B0604030504040204" pitchFamily="34" charset="0"/>
                </a:rPr>
                <a:t>The company is equipped with advanced and versatile technologies for delivering quality petrochemicals and refinery products. </a:t>
              </a:r>
            </a:p>
            <a:p>
              <a:pPr marL="171442" indent="-171442">
                <a:buFont typeface="Arial" panose="020B0604020202020204" pitchFamily="34" charset="0"/>
                <a:buChar char="•"/>
              </a:pPr>
              <a:r>
                <a:rPr lang="en-US" sz="900" dirty="0">
                  <a:solidFill>
                    <a:schemeClr val="dk1"/>
                  </a:solidFill>
                  <a:latin typeface="Verdana" panose="020B0604030504040204" pitchFamily="34" charset="0"/>
                  <a:ea typeface="Verdana" panose="020B0604030504040204" pitchFamily="34" charset="0"/>
                  <a:cs typeface="Verdana" panose="020B0604030504040204" pitchFamily="34" charset="0"/>
                </a:rPr>
                <a:t>Its petrochemical plants run at high operating  efficiencies.</a:t>
              </a:r>
            </a:p>
            <a:p>
              <a:pPr marL="171442" indent="-171442">
                <a:buFont typeface="Arial" panose="020B0604020202020204" pitchFamily="34" charset="0"/>
                <a:buChar char="•"/>
              </a:pPr>
              <a:r>
                <a:rPr lang="en-US" sz="900" dirty="0">
                  <a:solidFill>
                    <a:schemeClr val="dk1"/>
                  </a:solidFill>
                  <a:latin typeface="Verdana" panose="020B0604030504040204" pitchFamily="34" charset="0"/>
                  <a:ea typeface="Verdana" panose="020B0604030504040204" pitchFamily="34" charset="0"/>
                  <a:cs typeface="Verdana" panose="020B0604030504040204" pitchFamily="34" charset="0"/>
                </a:rPr>
                <a:t>Over the years, OMPL has maintained maximum stakeholder values.</a:t>
              </a:r>
            </a:p>
          </p:txBody>
        </p:sp>
      </p:grpSp>
      <p:pic>
        <p:nvPicPr>
          <p:cNvPr id="5" name="Picture 4" descr="Text&#10;&#10;Description automatically generated with low confidence">
            <a:extLst>
              <a:ext uri="{FF2B5EF4-FFF2-40B4-BE49-F238E27FC236}">
                <a16:creationId xmlns:a16="http://schemas.microsoft.com/office/drawing/2014/main" id="{B39538F0-E035-43DA-9409-30B768EAF5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1381" y="676729"/>
            <a:ext cx="1447800" cy="894537"/>
          </a:xfrm>
          <a:prstGeom prst="rect">
            <a:avLst/>
          </a:prstGeom>
        </p:spPr>
      </p:pic>
    </p:spTree>
    <p:extLst>
      <p:ext uri="{BB962C8B-B14F-4D97-AF65-F5344CB8AC3E}">
        <p14:creationId xmlns:p14="http://schemas.microsoft.com/office/powerpoint/2010/main" val="25511009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3">
            <a:extLst>
              <a:ext uri="{FF2B5EF4-FFF2-40B4-BE49-F238E27FC236}">
                <a16:creationId xmlns:a16="http://schemas.microsoft.com/office/drawing/2014/main" id="{4361833B-334D-4AA4-BB92-FECBDAE3AF51}"/>
              </a:ext>
            </a:extLst>
          </p:cNvPr>
          <p:cNvSpPr>
            <a:spLocks noGrp="1"/>
          </p:cNvSpPr>
          <p:nvPr>
            <p:ph type="body" sz="quarter" idx="14"/>
          </p:nvPr>
        </p:nvSpPr>
        <p:spPr>
          <a:xfrm>
            <a:off x="250832" y="25917"/>
            <a:ext cx="4025809" cy="766643"/>
          </a:xfrm>
        </p:spPr>
        <p:txBody>
          <a:bodyPr>
            <a:normAutofit/>
          </a:bodyPr>
          <a:lstStyle/>
          <a:p>
            <a:r>
              <a:rPr lang="nb-NO" dirty="0">
                <a:solidFill>
                  <a:srgbClr val="0F4061"/>
                </a:solidFill>
              </a:rPr>
              <a:t>Competitor Profile </a:t>
            </a:r>
          </a:p>
        </p:txBody>
      </p:sp>
      <p:sp>
        <p:nvSpPr>
          <p:cNvPr id="32" name="Rectangle 31">
            <a:extLst>
              <a:ext uri="{FF2B5EF4-FFF2-40B4-BE49-F238E27FC236}">
                <a16:creationId xmlns:a16="http://schemas.microsoft.com/office/drawing/2014/main" id="{4898CD61-1053-4130-A45C-31824FC1846F}"/>
              </a:ext>
            </a:extLst>
          </p:cNvPr>
          <p:cNvSpPr/>
          <p:nvPr/>
        </p:nvSpPr>
        <p:spPr>
          <a:xfrm>
            <a:off x="0" y="906624"/>
            <a:ext cx="12192000" cy="41857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latin typeface="Open Sans" panose="020B0606030504020204" pitchFamily="34" charset="0"/>
                <a:ea typeface="Open Sans" panose="020B0606030504020204" pitchFamily="34" charset="0"/>
                <a:cs typeface="Open Sans" panose="020B0606030504020204" pitchFamily="34" charset="0"/>
              </a:rPr>
              <a:t>                                                          Exxon Mobil Corporation</a:t>
            </a:r>
          </a:p>
        </p:txBody>
      </p:sp>
      <p:sp>
        <p:nvSpPr>
          <p:cNvPr id="63" name="Rectangle 62">
            <a:extLst>
              <a:ext uri="{FF2B5EF4-FFF2-40B4-BE49-F238E27FC236}">
                <a16:creationId xmlns:a16="http://schemas.microsoft.com/office/drawing/2014/main" id="{56D075D9-7D83-46C1-B68D-8A0CEE333C1D}"/>
              </a:ext>
            </a:extLst>
          </p:cNvPr>
          <p:cNvSpPr/>
          <p:nvPr/>
        </p:nvSpPr>
        <p:spPr>
          <a:xfrm>
            <a:off x="6" y="676729"/>
            <a:ext cx="3030551" cy="894537"/>
          </a:xfrm>
          <a:prstGeom prst="rect">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6" name="Table 5">
            <a:extLst>
              <a:ext uri="{FF2B5EF4-FFF2-40B4-BE49-F238E27FC236}">
                <a16:creationId xmlns:a16="http://schemas.microsoft.com/office/drawing/2014/main" id="{6BEF58C0-F4A6-4429-9BBB-CE7677B6442A}"/>
              </a:ext>
            </a:extLst>
          </p:cNvPr>
          <p:cNvGraphicFramePr>
            <a:graphicFrameLocks noGrp="1"/>
          </p:cNvGraphicFramePr>
          <p:nvPr>
            <p:extLst>
              <p:ext uri="{D42A27DB-BD31-4B8C-83A1-F6EECF244321}">
                <p14:modId xmlns:p14="http://schemas.microsoft.com/office/powerpoint/2010/main" val="1264664466"/>
              </p:ext>
            </p:extLst>
          </p:nvPr>
        </p:nvGraphicFramePr>
        <p:xfrm>
          <a:off x="266705" y="1700477"/>
          <a:ext cx="4223657" cy="2402866"/>
        </p:xfrm>
        <a:graphic>
          <a:graphicData uri="http://schemas.openxmlformats.org/drawingml/2006/table">
            <a:tbl>
              <a:tblPr>
                <a:tableStyleId>{5C22544A-7EE6-4342-B048-85BDC9FD1C3A}</a:tableStyleId>
              </a:tblPr>
              <a:tblGrid>
                <a:gridCol w="1422251">
                  <a:extLst>
                    <a:ext uri="{9D8B030D-6E8A-4147-A177-3AD203B41FA5}">
                      <a16:colId xmlns:a16="http://schemas.microsoft.com/office/drawing/2014/main" val="3597256998"/>
                    </a:ext>
                  </a:extLst>
                </a:gridCol>
                <a:gridCol w="1400703">
                  <a:extLst>
                    <a:ext uri="{9D8B030D-6E8A-4147-A177-3AD203B41FA5}">
                      <a16:colId xmlns:a16="http://schemas.microsoft.com/office/drawing/2014/main" val="3132202922"/>
                    </a:ext>
                  </a:extLst>
                </a:gridCol>
                <a:gridCol w="1400703">
                  <a:extLst>
                    <a:ext uri="{9D8B030D-6E8A-4147-A177-3AD203B41FA5}">
                      <a16:colId xmlns:a16="http://schemas.microsoft.com/office/drawing/2014/main" val="4064969694"/>
                    </a:ext>
                  </a:extLst>
                </a:gridCol>
              </a:tblGrid>
              <a:tr h="263879">
                <a:tc gridSpan="3">
                  <a:txBody>
                    <a:bodyPr/>
                    <a:lstStyle/>
                    <a:p>
                      <a:pPr algn="ctr" fontAlgn="b"/>
                      <a:r>
                        <a:rPr lang="en-IN"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Financials (Million Dollars)</a:t>
                      </a:r>
                      <a:endPar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33F50"/>
                    </a:solid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776617063"/>
                  </a:ext>
                </a:extLst>
              </a:tr>
              <a:tr h="272299">
                <a:tc>
                  <a:txBody>
                    <a:bodyPr/>
                    <a:lstStyle/>
                    <a:p>
                      <a:pPr marL="91440" algn="l" rtl="0" fontAlgn="ctr">
                        <a:spcBef>
                          <a:spcPts val="0"/>
                        </a:spcBef>
                      </a:pPr>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Particulars</a:t>
                      </a:r>
                      <a:endParaRPr lang="en-IN" sz="1000" b="1" i="0" u="none" strike="noStrike" dirty="0">
                        <a:solidFill>
                          <a:srgbClr val="FFFFFF"/>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rtl="0" fontAlgn="ctr">
                        <a:spcBef>
                          <a:spcPts val="0"/>
                        </a:spcBef>
                      </a:pPr>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FY 2020</a:t>
                      </a:r>
                      <a:endParaRPr lang="en-IN" sz="1000" b="1" i="0" u="none" strike="noStrike" dirty="0">
                        <a:solidFill>
                          <a:srgbClr val="FFFFFF"/>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rtl="0" fontAlgn="ctr">
                        <a:spcBef>
                          <a:spcPts val="0"/>
                        </a:spcBef>
                      </a:pPr>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FY 2021</a:t>
                      </a:r>
                      <a:endParaRPr lang="en-IN" sz="1000" b="1" i="0" u="none" strike="noStrike" dirty="0">
                        <a:solidFill>
                          <a:srgbClr val="FFFFFF"/>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1878788"/>
                  </a:ext>
                </a:extLst>
              </a:tr>
              <a:tr h="301576">
                <a:tc>
                  <a:txBody>
                    <a:bodyPr/>
                    <a:lstStyle/>
                    <a:p>
                      <a:pPr marL="91440" algn="l" defTabSz="914400" rtl="0" eaLnBrk="1" fontAlgn="ctr" latinLnBrk="0" hangingPunct="1">
                        <a:spcBef>
                          <a:spcPts val="0"/>
                        </a:spcBef>
                      </a:pPr>
                      <a:r>
                        <a:rPr lang="en-IN" sz="1000" b="1"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Revenues</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255583.00</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178574.00</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2665900"/>
                  </a:ext>
                </a:extLst>
              </a:tr>
              <a:tr h="301576">
                <a:tc>
                  <a:txBody>
                    <a:bodyPr/>
                    <a:lstStyle/>
                    <a:p>
                      <a:pPr marL="91440" algn="l" defTabSz="914400" rtl="0" eaLnBrk="1" fontAlgn="ctr" latinLnBrk="0" hangingPunct="1">
                        <a:spcBef>
                          <a:spcPts val="0"/>
                        </a:spcBef>
                      </a:pPr>
                      <a:r>
                        <a:rPr lang="en-IN" sz="1000" b="1"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Growth</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-8.50%</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-30.13%</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9863019"/>
                  </a:ext>
                </a:extLst>
              </a:tr>
              <a:tr h="301576">
                <a:tc>
                  <a:txBody>
                    <a:bodyPr/>
                    <a:lstStyle/>
                    <a:p>
                      <a:pPr marL="91440" algn="l" defTabSz="914400" rtl="0" eaLnBrk="1" fontAlgn="ctr" latinLnBrk="0" hangingPunct="1">
                        <a:spcBef>
                          <a:spcPts val="0"/>
                        </a:spcBef>
                      </a:pPr>
                      <a:r>
                        <a:rPr lang="en-IN" sz="1000" b="1"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PBT</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20056.00</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28883.00</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7504353"/>
                  </a:ext>
                </a:extLst>
              </a:tr>
              <a:tr h="301576">
                <a:tc>
                  <a:txBody>
                    <a:bodyPr/>
                    <a:lstStyle/>
                    <a:p>
                      <a:pPr marL="91440" algn="l" defTabSz="914400" rtl="0" eaLnBrk="1" fontAlgn="ctr" latinLnBrk="0" hangingPunct="1">
                        <a:spcBef>
                          <a:spcPts val="0"/>
                        </a:spcBef>
                      </a:pPr>
                      <a:r>
                        <a:rPr lang="en-IN" sz="1000" b="1"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margin</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7.85%</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16.17%</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1369534"/>
                  </a:ext>
                </a:extLst>
              </a:tr>
              <a:tr h="358808">
                <a:tc>
                  <a:txBody>
                    <a:bodyPr/>
                    <a:lstStyle/>
                    <a:p>
                      <a:pPr marL="91440" algn="l" defTabSz="914400" rtl="0" eaLnBrk="1" fontAlgn="ctr" latinLnBrk="0" hangingPunct="1">
                        <a:spcBef>
                          <a:spcPts val="0"/>
                        </a:spcBef>
                      </a:pPr>
                      <a:r>
                        <a:rPr lang="en-IN" sz="1000" b="1"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PAT</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a:t>
                      </a:r>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4340.00</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22440.00</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30591590"/>
                  </a:ext>
                </a:extLst>
              </a:tr>
              <a:tr h="301576">
                <a:tc>
                  <a:txBody>
                    <a:bodyPr/>
                    <a:lstStyle/>
                    <a:p>
                      <a:pPr marL="91440" algn="l" defTabSz="914400" rtl="0" eaLnBrk="1" fontAlgn="ctr" latinLnBrk="0" hangingPunct="1">
                        <a:spcBef>
                          <a:spcPts val="0"/>
                        </a:spcBef>
                      </a:pPr>
                      <a:r>
                        <a:rPr lang="en-IN" sz="1000" b="1"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margin</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5.61%</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12.57%</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5430720"/>
                  </a:ext>
                </a:extLst>
              </a:tr>
            </a:tbl>
          </a:graphicData>
        </a:graphic>
      </p:graphicFrame>
      <p:sp>
        <p:nvSpPr>
          <p:cNvPr id="30" name="Rectangle 29">
            <a:extLst>
              <a:ext uri="{FF2B5EF4-FFF2-40B4-BE49-F238E27FC236}">
                <a16:creationId xmlns:a16="http://schemas.microsoft.com/office/drawing/2014/main" id="{AFFACC59-9351-4DBD-93E7-BE865FE2095A}"/>
              </a:ext>
            </a:extLst>
          </p:cNvPr>
          <p:cNvSpPr/>
          <p:nvPr/>
        </p:nvSpPr>
        <p:spPr>
          <a:xfrm>
            <a:off x="160203" y="4325184"/>
            <a:ext cx="4116436" cy="246221"/>
          </a:xfrm>
          <a:prstGeom prst="rect">
            <a:avLst/>
          </a:prstGeom>
        </p:spPr>
        <p:txBody>
          <a:bodyPr wrap="square">
            <a:spAutoFit/>
          </a:bodyPr>
          <a:lstStyle/>
          <a:p>
            <a:r>
              <a:rPr lang="en-US" sz="1000" b="1" u="sng"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Segmental Revenue Information, FY2021</a:t>
            </a:r>
          </a:p>
        </p:txBody>
      </p:sp>
      <p:graphicFrame>
        <p:nvGraphicFramePr>
          <p:cNvPr id="45" name="Table 44">
            <a:extLst>
              <a:ext uri="{FF2B5EF4-FFF2-40B4-BE49-F238E27FC236}">
                <a16:creationId xmlns:a16="http://schemas.microsoft.com/office/drawing/2014/main" id="{46B4C1C6-1320-44DA-A7AE-072629C0E200}"/>
              </a:ext>
            </a:extLst>
          </p:cNvPr>
          <p:cNvGraphicFramePr>
            <a:graphicFrameLocks noGrp="1"/>
          </p:cNvGraphicFramePr>
          <p:nvPr>
            <p:extLst>
              <p:ext uri="{D42A27DB-BD31-4B8C-83A1-F6EECF244321}">
                <p14:modId xmlns:p14="http://schemas.microsoft.com/office/powerpoint/2010/main" val="549678064"/>
              </p:ext>
            </p:extLst>
          </p:nvPr>
        </p:nvGraphicFramePr>
        <p:xfrm>
          <a:off x="4826039" y="5100291"/>
          <a:ext cx="6908764" cy="1168286"/>
        </p:xfrm>
        <a:graphic>
          <a:graphicData uri="http://schemas.openxmlformats.org/drawingml/2006/table">
            <a:tbl>
              <a:tblPr firstRow="1" firstCol="1" bandRow="1">
                <a:tableStyleId>{5C22544A-7EE6-4342-B048-85BDC9FD1C3A}</a:tableStyleId>
              </a:tblPr>
              <a:tblGrid>
                <a:gridCol w="6908764">
                  <a:extLst>
                    <a:ext uri="{9D8B030D-6E8A-4147-A177-3AD203B41FA5}">
                      <a16:colId xmlns:a16="http://schemas.microsoft.com/office/drawing/2014/main" val="1909619051"/>
                    </a:ext>
                  </a:extLst>
                </a:gridCol>
              </a:tblGrid>
              <a:tr h="275459">
                <a:tc>
                  <a:txBody>
                    <a:bodyPr/>
                    <a:lstStyle/>
                    <a:p>
                      <a:pPr algn="ctr">
                        <a:lnSpc>
                          <a:spcPct val="150000"/>
                        </a:lnSpc>
                        <a:spcAft>
                          <a:spcPts val="0"/>
                        </a:spcAft>
                      </a:pPr>
                      <a:r>
                        <a:rPr lang="en-US" sz="1000" b="1" dirty="0">
                          <a:solidFill>
                            <a:schemeClr val="bg1"/>
                          </a:solidFill>
                          <a:effectLst/>
                          <a:latin typeface="Verdana" panose="020B0604030504040204" pitchFamily="34" charset="0"/>
                          <a:ea typeface="Verdana" panose="020B0604030504040204" pitchFamily="34" charset="0"/>
                          <a:cs typeface="Verdana" panose="020B0604030504040204" pitchFamily="34" charset="0"/>
                        </a:rPr>
                        <a:t>Expansion Plans</a:t>
                      </a:r>
                      <a:endParaRPr lang="en-IN" sz="1000" b="1"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333F50"/>
                    </a:solidFill>
                  </a:tcPr>
                </a:tc>
                <a:extLst>
                  <a:ext uri="{0D108BD9-81ED-4DB2-BD59-A6C34878D82A}">
                    <a16:rowId xmlns:a16="http://schemas.microsoft.com/office/drawing/2014/main" val="163504730"/>
                  </a:ext>
                </a:extLst>
              </a:tr>
              <a:tr h="892827">
                <a:tc>
                  <a:txBody>
                    <a:bodyPr/>
                    <a:lstStyle/>
                    <a:p>
                      <a:pPr algn="just">
                        <a:lnSpc>
                          <a:spcPct val="150000"/>
                        </a:lnSpc>
                        <a:spcAft>
                          <a:spcPts val="0"/>
                        </a:spcAft>
                      </a:pPr>
                      <a:r>
                        <a:rPr lang="en-US" sz="1000" b="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N</a:t>
                      </a:r>
                      <a:r>
                        <a:rPr lang="en-IN" sz="1000" b="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o expansion reported by this company as of now.</a:t>
                      </a:r>
                    </a:p>
                  </a:txBody>
                  <a:tcPr marL="68580" marR="6858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45463244"/>
                  </a:ext>
                </a:extLst>
              </a:tr>
            </a:tbl>
          </a:graphicData>
        </a:graphic>
      </p:graphicFrame>
      <p:graphicFrame>
        <p:nvGraphicFramePr>
          <p:cNvPr id="13" name="Table 12">
            <a:extLst>
              <a:ext uri="{FF2B5EF4-FFF2-40B4-BE49-F238E27FC236}">
                <a16:creationId xmlns:a16="http://schemas.microsoft.com/office/drawing/2014/main" id="{3BB367D5-FC8F-40DA-B94A-B3B5096CB25A}"/>
              </a:ext>
            </a:extLst>
          </p:cNvPr>
          <p:cNvGraphicFramePr>
            <a:graphicFrameLocks noGrp="1"/>
          </p:cNvGraphicFramePr>
          <p:nvPr>
            <p:extLst>
              <p:ext uri="{D42A27DB-BD31-4B8C-83A1-F6EECF244321}">
                <p14:modId xmlns:p14="http://schemas.microsoft.com/office/powerpoint/2010/main" val="2468653146"/>
              </p:ext>
            </p:extLst>
          </p:nvPr>
        </p:nvGraphicFramePr>
        <p:xfrm>
          <a:off x="4826039" y="1687102"/>
          <a:ext cx="6908764" cy="3248531"/>
        </p:xfrm>
        <a:graphic>
          <a:graphicData uri="http://schemas.openxmlformats.org/drawingml/2006/table">
            <a:tbl>
              <a:tblPr>
                <a:tableStyleId>{5C22544A-7EE6-4342-B048-85BDC9FD1C3A}</a:tableStyleId>
              </a:tblPr>
              <a:tblGrid>
                <a:gridCol w="2227907">
                  <a:extLst>
                    <a:ext uri="{9D8B030D-6E8A-4147-A177-3AD203B41FA5}">
                      <a16:colId xmlns:a16="http://schemas.microsoft.com/office/drawing/2014/main" val="1382228186"/>
                    </a:ext>
                  </a:extLst>
                </a:gridCol>
                <a:gridCol w="4680857">
                  <a:extLst>
                    <a:ext uri="{9D8B030D-6E8A-4147-A177-3AD203B41FA5}">
                      <a16:colId xmlns:a16="http://schemas.microsoft.com/office/drawing/2014/main" val="2773176246"/>
                    </a:ext>
                  </a:extLst>
                </a:gridCol>
              </a:tblGrid>
              <a:tr h="263228">
                <a:tc gridSpan="2">
                  <a:txBody>
                    <a:bodyPr/>
                    <a:lstStyle/>
                    <a:p>
                      <a:pPr algn="ctr" fontAlgn="b"/>
                      <a:r>
                        <a:rPr lang="en-IN" sz="1000" b="1"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Basic Details</a:t>
                      </a:r>
                      <a:endParaRPr lang="en-IN" sz="1000" b="1"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333F50"/>
                    </a:solidFill>
                  </a:tcPr>
                </a:tc>
                <a:tc hMerge="1">
                  <a:txBody>
                    <a:bodyPr/>
                    <a:lstStyle/>
                    <a:p>
                      <a:endParaRPr lang="en-IN"/>
                    </a:p>
                  </a:txBody>
                  <a:tcPr/>
                </a:tc>
                <a:extLst>
                  <a:ext uri="{0D108BD9-81ED-4DB2-BD59-A6C34878D82A}">
                    <a16:rowId xmlns:a16="http://schemas.microsoft.com/office/drawing/2014/main" val="4082504398"/>
                  </a:ext>
                </a:extLst>
              </a:tr>
              <a:tr h="220764">
                <a:tc>
                  <a:txBody>
                    <a:bodyPr/>
                    <a:lstStyle/>
                    <a:p>
                      <a:pPr marL="91440" algn="l" fontAlgn="b"/>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Name of the Company</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91440" algn="l" defTabSz="914400" rtl="0" eaLnBrk="1" fontAlgn="ctr" latinLnBrk="0" hangingPunct="1"/>
                      <a:r>
                        <a:rPr lang="en-US"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Exxon Mobil Corporation</a:t>
                      </a:r>
                      <a:endPar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4681225"/>
                  </a:ext>
                </a:extLst>
              </a:tr>
              <a:tr h="220764">
                <a:tc>
                  <a:txBody>
                    <a:bodyPr/>
                    <a:lstStyle/>
                    <a:p>
                      <a:pPr marL="91440" algn="l" fontAlgn="b"/>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Registration Year</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91440" algn="l" defTabSz="914400" rtl="0" eaLnBrk="1" fontAlgn="ctr" latinLnBrk="0" hangingPunct="1"/>
                      <a:r>
                        <a:rPr lang="en-US"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1999</a:t>
                      </a:r>
                      <a:endPar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3817201"/>
                  </a:ext>
                </a:extLst>
              </a:tr>
              <a:tr h="424950">
                <a:tc>
                  <a:txBody>
                    <a:bodyPr/>
                    <a:lstStyle/>
                    <a:p>
                      <a:pPr marL="91440" algn="l" fontAlgn="b"/>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SEC CIK (US)/ CIN (India)</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fontAlgn="t"/>
                      <a:br>
                        <a:rPr lang="en-US" sz="100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hlinkClick r:id="rId3">
                            <a:extLst>
                              <a:ext uri="{A12FA001-AC4F-418D-AE19-62706E023703}">
                                <ahyp:hlinkClr xmlns:ahyp="http://schemas.microsoft.com/office/drawing/2018/hyperlinkcolor" val="tx"/>
                              </a:ext>
                            </a:extLst>
                          </a:hlinkClick>
                        </a:rPr>
                      </a:br>
                      <a:r>
                        <a:rPr lang="en-US" sz="100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rPr>
                        <a:t>0000034088 (US) / U74140DL2003PTC120573 (India)</a:t>
                      </a:r>
                      <a:endParaRPr lang="en-US" sz="1000" u="non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76200" marR="76200" marT="76200" marB="762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7598107"/>
                  </a:ext>
                </a:extLst>
              </a:tr>
              <a:tr h="441525">
                <a:tc>
                  <a:txBody>
                    <a:bodyPr/>
                    <a:lstStyle/>
                    <a:p>
                      <a:pPr marL="91440" algn="l" fontAlgn="b"/>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Category/Sub-category of the Company</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91440" algn="l" defTabSz="914400" rtl="0" eaLnBrk="1" fontAlgn="ctr" latinLnBrk="0" hangingPunct="1"/>
                      <a:r>
                        <a:rPr lang="en-US"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Public Limited Company</a:t>
                      </a:r>
                      <a:endPar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7786476"/>
                  </a:ext>
                </a:extLst>
              </a:tr>
              <a:tr h="441525">
                <a:tc>
                  <a:txBody>
                    <a:bodyPr/>
                    <a:lstStyle/>
                    <a:p>
                      <a:pPr marL="91440" algn="l" fontAlgn="b"/>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Address of the Registered Office</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91440" algn="l" defTabSz="914400" rtl="0" eaLnBrk="1" fontAlgn="ctr" latinLnBrk="0" hangingPunct="1"/>
                      <a:r>
                        <a:rPr lang="en-US"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5959 Las Colinas Boulevard, Irving, Texas 75039-2298, U.S.</a:t>
                      </a:r>
                      <a:endPar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3098036"/>
                  </a:ext>
                </a:extLst>
              </a:tr>
              <a:tr h="441525">
                <a:tc>
                  <a:txBody>
                    <a:bodyPr/>
                    <a:lstStyle/>
                    <a:p>
                      <a:pPr marL="91440" algn="l" fontAlgn="b"/>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Contact details</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91440" algn="l" defTabSz="914400" rtl="0" eaLnBrk="1" fontAlgn="ctr" latinLnBrk="0" hangingPunct="1"/>
                      <a:r>
                        <a:rPr lang="en-US"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Tel: +1 (972) 940-6000</a:t>
                      </a:r>
                      <a:endParaRPr lang="en-US"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endParaRPr>
                    </a:p>
                    <a:p>
                      <a:pPr marL="91440" marR="0" lvl="0" indent="0" algn="l" defTabSz="914400" rtl="0" eaLnBrk="1" fontAlgn="ctr" latinLnBrk="0" hangingPunct="1">
                        <a:lnSpc>
                          <a:spcPct val="100000"/>
                        </a:lnSpc>
                        <a:spcBef>
                          <a:spcPts val="0"/>
                        </a:spcBef>
                        <a:spcAft>
                          <a:spcPts val="0"/>
                        </a:spcAft>
                        <a:buClrTx/>
                        <a:buSzTx/>
                        <a:buFontTx/>
                        <a:buNone/>
                        <a:tabLst/>
                        <a:defRPr/>
                      </a:pPr>
                      <a:r>
                        <a:rPr lang="en-US"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Email: CEO@exxonmobil.com</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3438178"/>
                  </a:ext>
                </a:extLst>
              </a:tr>
              <a:tr h="292268">
                <a:tc>
                  <a:txBody>
                    <a:bodyPr/>
                    <a:lstStyle/>
                    <a:p>
                      <a:pPr marL="91440" algn="l" fontAlgn="b"/>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Number of Employee (FY2021)</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91440" algn="l" defTabSz="914400" rtl="0" eaLnBrk="1" fontAlgn="ctr" latinLnBrk="0" hangingPunct="1"/>
                      <a:r>
                        <a:rPr lang="en-US"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72,000</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73944732"/>
                  </a:ext>
                </a:extLst>
              </a:tr>
              <a:tr h="424950">
                <a:tc>
                  <a:txBody>
                    <a:bodyPr/>
                    <a:lstStyle/>
                    <a:p>
                      <a:pPr marL="91440" algn="l" fontAlgn="b"/>
                      <a:r>
                        <a:rPr lang="en-IN" sz="1000" b="1" u="none" strike="noStrike" dirty="0">
                          <a:effectLst/>
                          <a:latin typeface="Verdana" panose="020B0604030504040204" pitchFamily="34" charset="0"/>
                          <a:ea typeface="Verdana" panose="020B0604030504040204" pitchFamily="34" charset="0"/>
                          <a:cs typeface="Verdana" panose="020B0604030504040204" pitchFamily="34" charset="0"/>
                        </a:rPr>
                        <a:t>Chairman and CEO</a:t>
                      </a:r>
                      <a:endParaRPr lang="en-IN" sz="1000" b="1" i="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endParaRPr>
                    </a:p>
                    <a:p>
                      <a: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t> Mr. Darren Woods</a:t>
                      </a:r>
                      <a:br>
                        <a:rPr lang="en-IN" sz="1000" b="0" i="0"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rPr>
                      </a:br>
                      <a:endParaRPr lang="en-IN" sz="1000" b="0" i="0" u="none" strike="noStrike" kern="1200" dirty="0">
                        <a:solidFill>
                          <a:schemeClr val="dk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4820090"/>
                  </a:ext>
                </a:extLst>
              </a:tr>
            </a:tbl>
          </a:graphicData>
        </a:graphic>
      </p:graphicFrame>
      <p:pic>
        <p:nvPicPr>
          <p:cNvPr id="14" name="Picture 2" descr="ExxonMobil logo and symbol, meaning, history, PNG">
            <a:extLst>
              <a:ext uri="{FF2B5EF4-FFF2-40B4-BE49-F238E27FC236}">
                <a16:creationId xmlns:a16="http://schemas.microsoft.com/office/drawing/2014/main" id="{62B7E511-AB71-4B55-B058-240F7D6118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672" y="662603"/>
            <a:ext cx="2141737" cy="82267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Chart 11">
            <a:extLst>
              <a:ext uri="{FF2B5EF4-FFF2-40B4-BE49-F238E27FC236}">
                <a16:creationId xmlns:a16="http://schemas.microsoft.com/office/drawing/2014/main" id="{C51D1FEB-1F61-44DF-8F0A-D7EA9A61126F}"/>
              </a:ext>
            </a:extLst>
          </p:cNvPr>
          <p:cNvGraphicFramePr/>
          <p:nvPr/>
        </p:nvGraphicFramePr>
        <p:xfrm>
          <a:off x="160203" y="4697278"/>
          <a:ext cx="4547472" cy="1940627"/>
        </p:xfrm>
        <a:graphic>
          <a:graphicData uri="http://schemas.openxmlformats.org/drawingml/2006/chart">
            <c:chart xmlns:c="http://schemas.openxmlformats.org/drawingml/2006/chart" xmlns:r="http://schemas.openxmlformats.org/officeDocument/2006/relationships" r:id="rId5"/>
          </a:graphicData>
        </a:graphic>
      </p:graphicFrame>
      <p:sp>
        <p:nvSpPr>
          <p:cNvPr id="15" name="Rectangle 14">
            <a:extLst>
              <a:ext uri="{FF2B5EF4-FFF2-40B4-BE49-F238E27FC236}">
                <a16:creationId xmlns:a16="http://schemas.microsoft.com/office/drawing/2014/main" id="{D5F82104-F492-4C87-B05B-5869013B712E}"/>
              </a:ext>
            </a:extLst>
          </p:cNvPr>
          <p:cNvSpPr/>
          <p:nvPr/>
        </p:nvSpPr>
        <p:spPr>
          <a:xfrm>
            <a:off x="5987712" y="6394142"/>
            <a:ext cx="5753735" cy="21544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800" i="1" dirty="0">
                <a:latin typeface="Verdana" panose="020B0604030504040204" pitchFamily="34" charset="0"/>
                <a:ea typeface="Verdana" panose="020B0604030504040204" pitchFamily="34" charset="0"/>
                <a:cs typeface="Verdana" panose="020B0604030504040204" pitchFamily="34" charset="0"/>
              </a:rPr>
              <a:t>Source: Annual Report</a:t>
            </a:r>
          </a:p>
        </p:txBody>
      </p:sp>
    </p:spTree>
    <p:extLst>
      <p:ext uri="{BB962C8B-B14F-4D97-AF65-F5344CB8AC3E}">
        <p14:creationId xmlns:p14="http://schemas.microsoft.com/office/powerpoint/2010/main" val="10251211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3">
            <a:extLst>
              <a:ext uri="{FF2B5EF4-FFF2-40B4-BE49-F238E27FC236}">
                <a16:creationId xmlns:a16="http://schemas.microsoft.com/office/drawing/2014/main" id="{4361833B-334D-4AA4-BB92-FECBDAE3AF51}"/>
              </a:ext>
            </a:extLst>
          </p:cNvPr>
          <p:cNvSpPr>
            <a:spLocks noGrp="1"/>
          </p:cNvSpPr>
          <p:nvPr>
            <p:ph type="body" sz="quarter" idx="14"/>
          </p:nvPr>
        </p:nvSpPr>
        <p:spPr>
          <a:xfrm>
            <a:off x="250827" y="25917"/>
            <a:ext cx="4035424" cy="766643"/>
          </a:xfrm>
        </p:spPr>
        <p:txBody>
          <a:bodyPr>
            <a:normAutofit/>
          </a:bodyPr>
          <a:lstStyle/>
          <a:p>
            <a:r>
              <a:rPr lang="nb-NO" dirty="0">
                <a:solidFill>
                  <a:srgbClr val="0F4061"/>
                </a:solidFill>
              </a:rPr>
              <a:t>Competitor Profile </a:t>
            </a:r>
          </a:p>
        </p:txBody>
      </p:sp>
      <p:sp>
        <p:nvSpPr>
          <p:cNvPr id="12" name="Rectangle 11">
            <a:extLst>
              <a:ext uri="{FF2B5EF4-FFF2-40B4-BE49-F238E27FC236}">
                <a16:creationId xmlns:a16="http://schemas.microsoft.com/office/drawing/2014/main" id="{B2CC20A0-216A-4171-8E0B-8EA8356E14A9}"/>
              </a:ext>
            </a:extLst>
          </p:cNvPr>
          <p:cNvSpPr/>
          <p:nvPr/>
        </p:nvSpPr>
        <p:spPr>
          <a:xfrm>
            <a:off x="0" y="882361"/>
            <a:ext cx="12192000" cy="41857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latin typeface="Open Sans" panose="020B0606030504020204" pitchFamily="34" charset="0"/>
                <a:ea typeface="Open Sans" panose="020B0606030504020204" pitchFamily="34" charset="0"/>
                <a:cs typeface="Open Sans" panose="020B0606030504020204" pitchFamily="34" charset="0"/>
              </a:rPr>
              <a:t>                                                           Exxon Mobil Corporation</a:t>
            </a:r>
          </a:p>
        </p:txBody>
      </p:sp>
      <p:sp>
        <p:nvSpPr>
          <p:cNvPr id="14" name="Rectangle 13">
            <a:extLst>
              <a:ext uri="{FF2B5EF4-FFF2-40B4-BE49-F238E27FC236}">
                <a16:creationId xmlns:a16="http://schemas.microsoft.com/office/drawing/2014/main" id="{932D48F7-88A6-4541-905F-47CFADEA87C3}"/>
              </a:ext>
            </a:extLst>
          </p:cNvPr>
          <p:cNvSpPr/>
          <p:nvPr/>
        </p:nvSpPr>
        <p:spPr>
          <a:xfrm>
            <a:off x="6" y="676729"/>
            <a:ext cx="3030551" cy="894537"/>
          </a:xfrm>
          <a:prstGeom prst="rect">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ExxonMobil logo and symbol, meaning, history, PNG">
            <a:extLst>
              <a:ext uri="{FF2B5EF4-FFF2-40B4-BE49-F238E27FC236}">
                <a16:creationId xmlns:a16="http://schemas.microsoft.com/office/drawing/2014/main" id="{93266D39-8D8E-4CE6-B48C-DA744E5BB5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672" y="662603"/>
            <a:ext cx="2141737" cy="822672"/>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995219ED-03F3-4AE8-A39A-429F33089AE6}"/>
              </a:ext>
            </a:extLst>
          </p:cNvPr>
          <p:cNvSpPr/>
          <p:nvPr/>
        </p:nvSpPr>
        <p:spPr>
          <a:xfrm>
            <a:off x="412370" y="2011725"/>
            <a:ext cx="520231" cy="4156797"/>
          </a:xfrm>
          <a:prstGeom prst="roundRect">
            <a:avLst/>
          </a:prstGeom>
          <a:ln w="28575">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IN" dirty="0"/>
          </a:p>
        </p:txBody>
      </p:sp>
      <p:sp>
        <p:nvSpPr>
          <p:cNvPr id="23" name="TextBox 22">
            <a:extLst>
              <a:ext uri="{FF2B5EF4-FFF2-40B4-BE49-F238E27FC236}">
                <a16:creationId xmlns:a16="http://schemas.microsoft.com/office/drawing/2014/main" id="{0C603476-FFBB-40CD-AFB0-FC73E35A6BB2}"/>
              </a:ext>
            </a:extLst>
          </p:cNvPr>
          <p:cNvSpPr txBox="1"/>
          <p:nvPr/>
        </p:nvSpPr>
        <p:spPr>
          <a:xfrm rot="16200000">
            <a:off x="-809012" y="3791253"/>
            <a:ext cx="2894584" cy="400110"/>
          </a:xfrm>
          <a:prstGeom prst="rect">
            <a:avLst/>
          </a:prstGeom>
          <a:noFill/>
        </p:spPr>
        <p:txBody>
          <a:bodyPr wrap="square" rtlCol="0">
            <a:spAutoFit/>
          </a:bodyPr>
          <a:lstStyle/>
          <a:p>
            <a:pPr algn="ctr"/>
            <a:r>
              <a:rPr lang="en-IN" sz="2000" b="1" dirty="0">
                <a:solidFill>
                  <a:schemeClr val="accent2">
                    <a:lumMod val="75000"/>
                  </a:schemeClr>
                </a:solidFill>
                <a:latin typeface="Verdana" panose="020B0604030504040204" pitchFamily="34" charset="0"/>
                <a:ea typeface="Verdana" panose="020B0604030504040204" pitchFamily="34" charset="0"/>
                <a:cs typeface="Verdana" panose="020B0604030504040204" pitchFamily="34" charset="0"/>
              </a:rPr>
              <a:t>KEY STRATEGIES</a:t>
            </a:r>
          </a:p>
        </p:txBody>
      </p:sp>
      <p:graphicFrame>
        <p:nvGraphicFramePr>
          <p:cNvPr id="24" name="Diagram 23">
            <a:extLst>
              <a:ext uri="{FF2B5EF4-FFF2-40B4-BE49-F238E27FC236}">
                <a16:creationId xmlns:a16="http://schemas.microsoft.com/office/drawing/2014/main" id="{C80FB354-92CA-4C62-8B91-9A5CC3478F74}"/>
              </a:ext>
            </a:extLst>
          </p:cNvPr>
          <p:cNvGraphicFramePr/>
          <p:nvPr>
            <p:extLst>
              <p:ext uri="{D42A27DB-BD31-4B8C-83A1-F6EECF244321}">
                <p14:modId xmlns:p14="http://schemas.microsoft.com/office/powerpoint/2010/main" val="1263950444"/>
              </p:ext>
            </p:extLst>
          </p:nvPr>
        </p:nvGraphicFramePr>
        <p:xfrm>
          <a:off x="1062676" y="1698079"/>
          <a:ext cx="3533361" cy="48026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4" name="Group 3">
            <a:extLst>
              <a:ext uri="{FF2B5EF4-FFF2-40B4-BE49-F238E27FC236}">
                <a16:creationId xmlns:a16="http://schemas.microsoft.com/office/drawing/2014/main" id="{1B8E0DF5-794E-4598-8DAE-32CAD919D800}"/>
              </a:ext>
            </a:extLst>
          </p:cNvPr>
          <p:cNvGrpSpPr/>
          <p:nvPr/>
        </p:nvGrpSpPr>
        <p:grpSpPr>
          <a:xfrm>
            <a:off x="4934702" y="1300934"/>
            <a:ext cx="7257297" cy="5338405"/>
            <a:chOff x="4934702" y="1300934"/>
            <a:chExt cx="7257297" cy="5338405"/>
          </a:xfrm>
        </p:grpSpPr>
        <p:sp>
          <p:nvSpPr>
            <p:cNvPr id="28" name="Rectangle 27">
              <a:extLst>
                <a:ext uri="{FF2B5EF4-FFF2-40B4-BE49-F238E27FC236}">
                  <a16:creationId xmlns:a16="http://schemas.microsoft.com/office/drawing/2014/main" id="{4151FCF9-C831-4CF3-A929-9E658B19CD50}"/>
                </a:ext>
              </a:extLst>
            </p:cNvPr>
            <p:cNvSpPr/>
            <p:nvPr/>
          </p:nvSpPr>
          <p:spPr>
            <a:xfrm>
              <a:off x="9144380" y="4389561"/>
              <a:ext cx="3047619" cy="2249778"/>
            </a:xfrm>
            <a:prstGeom prst="rect">
              <a:avLst/>
            </a:prstGeom>
            <a:noFill/>
            <a:ln>
              <a:solidFill>
                <a:srgbClr val="720048"/>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171442" indent="-171442" algn="just">
                <a:buFont typeface="Arial" panose="020B0604020202020204" pitchFamily="34" charset="0"/>
                <a:buChar char="•"/>
              </a:pPr>
              <a:endParaRPr lang="en-US" sz="9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29" name="Rectangle 28">
              <a:extLst>
                <a:ext uri="{FF2B5EF4-FFF2-40B4-BE49-F238E27FC236}">
                  <a16:creationId xmlns:a16="http://schemas.microsoft.com/office/drawing/2014/main" id="{8F35A6FF-45C7-4754-BCC3-D1C3CBC1ED0F}"/>
                </a:ext>
              </a:extLst>
            </p:cNvPr>
            <p:cNvSpPr/>
            <p:nvPr/>
          </p:nvSpPr>
          <p:spPr>
            <a:xfrm>
              <a:off x="4934703" y="4389560"/>
              <a:ext cx="2951622" cy="2249779"/>
            </a:xfrm>
            <a:prstGeom prst="rect">
              <a:avLst/>
            </a:prstGeom>
            <a:noFill/>
            <a:ln>
              <a:solidFill>
                <a:srgbClr val="4A8038"/>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171442" indent="-171442">
                <a:buFont typeface="Arial" panose="020B0604020202020204" pitchFamily="34" charset="0"/>
                <a:buChar char="•"/>
              </a:pPr>
              <a:r>
                <a:rPr lang="en-IN" sz="900" dirty="0">
                  <a:solidFill>
                    <a:schemeClr val="tx1"/>
                  </a:solidFill>
                  <a:latin typeface="Verdana" panose="020B0604030504040204" pitchFamily="34" charset="0"/>
                  <a:ea typeface="Verdana" panose="020B0604030504040204" pitchFamily="34" charset="0"/>
                  <a:cs typeface="Verdana" panose="020B0604030504040204" pitchFamily="34" charset="0"/>
                </a:rPr>
                <a:t>Exxon Mobil’s strong free cash flow can facilitate its product utilization and expansions.</a:t>
              </a:r>
              <a:endParaRPr lang="en-IN" sz="900" dirty="0">
                <a:solidFill>
                  <a:schemeClr val="dk1"/>
                </a:solidFill>
                <a:latin typeface="Verdana" panose="020B0604030504040204" pitchFamily="34" charset="0"/>
                <a:ea typeface="Verdana" panose="020B0604030504040204" pitchFamily="34" charset="0"/>
                <a:cs typeface="Verdana" panose="020B0604030504040204" pitchFamily="34" charset="0"/>
              </a:endParaRPr>
            </a:p>
            <a:p>
              <a:pPr marL="171442" indent="-171442">
                <a:buFont typeface="Arial" panose="020B0604020202020204" pitchFamily="34" charset="0"/>
                <a:buChar char="•"/>
              </a:pPr>
              <a:r>
                <a:rPr lang="en-IN" sz="900" dirty="0">
                  <a:solidFill>
                    <a:schemeClr val="dk1"/>
                  </a:solidFill>
                  <a:latin typeface="Verdana" panose="020B0604030504040204" pitchFamily="34" charset="0"/>
                  <a:ea typeface="Verdana" panose="020B0604030504040204" pitchFamily="34" charset="0"/>
                  <a:cs typeface="Verdana" panose="020B0604030504040204" pitchFamily="34" charset="0"/>
                </a:rPr>
                <a:t>Mergers or acquisitions in Asia-Pacific region which has the highest consumption of Polypropylene Homopolymer can be viewed as a profit-growing strategy in the coming years.</a:t>
              </a:r>
            </a:p>
            <a:p>
              <a:pPr marL="171442" indent="-171442">
                <a:buFont typeface="Arial" panose="020B0604020202020204" pitchFamily="34" charset="0"/>
                <a:buChar char="•"/>
              </a:pPr>
              <a:r>
                <a:rPr lang="en-IN" sz="900" dirty="0">
                  <a:solidFill>
                    <a:schemeClr val="dk1"/>
                  </a:solidFill>
                  <a:latin typeface="Verdana" panose="020B0604030504040204" pitchFamily="34" charset="0"/>
                  <a:ea typeface="Verdana" panose="020B0604030504040204" pitchFamily="34" charset="0"/>
                  <a:cs typeface="Verdana" panose="020B0604030504040204" pitchFamily="34" charset="0"/>
                </a:rPr>
                <a:t>Developing green production and operational methods for sustainable growth. </a:t>
              </a:r>
            </a:p>
            <a:p>
              <a:pPr marL="171442" indent="-171442" algn="just">
                <a:buFont typeface="Arial" panose="020B0604020202020204" pitchFamily="34" charset="0"/>
                <a:buChar char="•"/>
              </a:pPr>
              <a:endParaRPr lang="en-IN" sz="900" dirty="0">
                <a:solidFill>
                  <a:schemeClr val="dk1"/>
                </a:solidFill>
                <a:latin typeface="Verdana" panose="020B0604030504040204" pitchFamily="34" charset="0"/>
                <a:ea typeface="Verdana" panose="020B0604030504040204" pitchFamily="34" charset="0"/>
                <a:cs typeface="Verdana" panose="020B0604030504040204" pitchFamily="34" charset="0"/>
              </a:endParaRPr>
            </a:p>
          </p:txBody>
        </p:sp>
        <p:sp>
          <p:nvSpPr>
            <p:cNvPr id="46" name="Rectangle 45">
              <a:extLst>
                <a:ext uri="{FF2B5EF4-FFF2-40B4-BE49-F238E27FC236}">
                  <a16:creationId xmlns:a16="http://schemas.microsoft.com/office/drawing/2014/main" id="{038FE532-35DC-4C1A-B1B2-70572F9289E8}"/>
                </a:ext>
              </a:extLst>
            </p:cNvPr>
            <p:cNvSpPr/>
            <p:nvPr/>
          </p:nvSpPr>
          <p:spPr>
            <a:xfrm>
              <a:off x="9144380" y="1300934"/>
              <a:ext cx="3047619" cy="2536688"/>
            </a:xfrm>
            <a:prstGeom prst="rect">
              <a:avLst/>
            </a:prstGeom>
            <a:noFill/>
            <a:ln>
              <a:solidFill>
                <a:srgbClr val="00606C"/>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174625" indent="-174625" algn="r">
                <a:buFontTx/>
                <a:buChar char="•"/>
              </a:pPr>
              <a:endParaRPr lang="en-IN" sz="900"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171442" indent="-171442" algn="r">
                <a:buFont typeface="Arial" panose="020B0604020202020204" pitchFamily="34" charset="0"/>
                <a:buChar char="•"/>
              </a:pPr>
              <a:r>
                <a:rPr lang="en-US" sz="900" dirty="0">
                  <a:solidFill>
                    <a:schemeClr val="tx1"/>
                  </a:solidFill>
                  <a:latin typeface="Verdana" panose="020B0604030504040204" pitchFamily="34" charset="0"/>
                  <a:ea typeface="Verdana" panose="020B0604030504040204" pitchFamily="34" charset="0"/>
                  <a:cs typeface="Verdana" panose="020B0604030504040204" pitchFamily="34" charset="0"/>
                </a:rPr>
                <a:t>Strong competitive environment due to the presence of many multinational companies in the global market have incurred major losses and lowering of profit margins in the last 5 years. </a:t>
              </a:r>
            </a:p>
            <a:p>
              <a:pPr marL="171442" indent="-171442" algn="r">
                <a:buFont typeface="Arial" panose="020B0604020202020204" pitchFamily="34" charset="0"/>
                <a:buChar char="•"/>
              </a:pPr>
              <a:r>
                <a:rPr lang="en-US" sz="900" dirty="0">
                  <a:solidFill>
                    <a:schemeClr val="tx1"/>
                  </a:solidFill>
                  <a:latin typeface="Verdana" panose="020B0604030504040204" pitchFamily="34" charset="0"/>
                  <a:ea typeface="Verdana" panose="020B0604030504040204" pitchFamily="34" charset="0"/>
                  <a:cs typeface="Verdana" panose="020B0604030504040204" pitchFamily="34" charset="0"/>
                </a:rPr>
                <a:t>The company is facing oppositions from stakeholder in terms of inadequacy in addressing overuse of natural resources and adverse environmental effects caused by its plant operations.</a:t>
              </a:r>
            </a:p>
            <a:p>
              <a:pPr marL="171442" indent="-171442" algn="just">
                <a:buFont typeface="Arial" panose="020B0604020202020204" pitchFamily="34" charset="0"/>
                <a:buChar char="•"/>
              </a:pPr>
              <a:r>
                <a:rPr lang="en-US" sz="900" dirty="0">
                  <a:solidFill>
                    <a:schemeClr val="tx1"/>
                  </a:solidFill>
                  <a:latin typeface="Verdana" panose="020B0604030504040204" pitchFamily="34" charset="0"/>
                  <a:ea typeface="Verdana" panose="020B0604030504040204" pitchFamily="34" charset="0"/>
                  <a:cs typeface="Verdana" panose="020B0604030504040204" pitchFamily="34" charset="0"/>
                </a:rPr>
                <a:t>  </a:t>
              </a:r>
            </a:p>
            <a:p>
              <a:pPr marL="174625" indent="-174625" algn="just">
                <a:buFontTx/>
                <a:buChar char="•"/>
              </a:pPr>
              <a:endParaRPr lang="en-US" sz="9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grpSp>
          <p:nvGrpSpPr>
            <p:cNvPr id="33" name="Group 32">
              <a:extLst>
                <a:ext uri="{FF2B5EF4-FFF2-40B4-BE49-F238E27FC236}">
                  <a16:creationId xmlns:a16="http://schemas.microsoft.com/office/drawing/2014/main" id="{363A0FB6-474B-44C5-BFDE-DC3E97DB8B46}"/>
                </a:ext>
              </a:extLst>
            </p:cNvPr>
            <p:cNvGrpSpPr/>
            <p:nvPr/>
          </p:nvGrpSpPr>
          <p:grpSpPr>
            <a:xfrm>
              <a:off x="4934704" y="1300935"/>
              <a:ext cx="6800099" cy="4382236"/>
              <a:chOff x="3513421" y="1024956"/>
              <a:chExt cx="8329116" cy="4302258"/>
            </a:xfrm>
          </p:grpSpPr>
          <p:sp>
            <p:nvSpPr>
              <p:cNvPr id="38" name="Rectangle 37">
                <a:extLst>
                  <a:ext uri="{FF2B5EF4-FFF2-40B4-BE49-F238E27FC236}">
                    <a16:creationId xmlns:a16="http://schemas.microsoft.com/office/drawing/2014/main" id="{F56097CD-5CA8-45B8-938E-DCDA2112E001}"/>
                  </a:ext>
                </a:extLst>
              </p:cNvPr>
              <p:cNvSpPr/>
              <p:nvPr/>
            </p:nvSpPr>
            <p:spPr>
              <a:xfrm>
                <a:off x="3513421" y="1024956"/>
                <a:ext cx="3615301" cy="2490391"/>
              </a:xfrm>
              <a:prstGeom prst="rect">
                <a:avLst/>
              </a:prstGeom>
              <a:noFill/>
              <a:ln>
                <a:solidFill>
                  <a:srgbClr val="C687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171442" indent="-171442">
                  <a:buFont typeface="Arial" panose="020B0604020202020204" pitchFamily="34" charset="0"/>
                  <a:buChar char="•"/>
                </a:pPr>
                <a:endParaRPr lang="en-US" sz="900" dirty="0">
                  <a:solidFill>
                    <a:schemeClr val="bg2">
                      <a:lumMod val="1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37" name="Rectangle 36">
                <a:extLst>
                  <a:ext uri="{FF2B5EF4-FFF2-40B4-BE49-F238E27FC236}">
                    <a16:creationId xmlns:a16="http://schemas.microsoft.com/office/drawing/2014/main" id="{7D1714DB-3BA3-417E-9409-A8363A1F6A3B}"/>
                  </a:ext>
                </a:extLst>
              </p:cNvPr>
              <p:cNvSpPr/>
              <p:nvPr/>
            </p:nvSpPr>
            <p:spPr>
              <a:xfrm>
                <a:off x="8669653" y="4057213"/>
                <a:ext cx="3172884" cy="431801"/>
              </a:xfrm>
              <a:prstGeom prst="rect">
                <a:avLst/>
              </a:prstGeom>
              <a:solidFill>
                <a:srgbClr val="5E00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en-US" sz="1100" dirty="0">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Verdana" panose="020B0604030504040204" pitchFamily="34" charset="0"/>
                  </a:rPr>
                  <a:t>THREATS</a:t>
                </a:r>
              </a:p>
            </p:txBody>
          </p:sp>
          <p:sp>
            <p:nvSpPr>
              <p:cNvPr id="45" name="Diamond 44">
                <a:extLst>
                  <a:ext uri="{FF2B5EF4-FFF2-40B4-BE49-F238E27FC236}">
                    <a16:creationId xmlns:a16="http://schemas.microsoft.com/office/drawing/2014/main" id="{7DAE69AC-4481-41DA-B781-0D3C583052B2}"/>
                  </a:ext>
                </a:extLst>
              </p:cNvPr>
              <p:cNvSpPr/>
              <p:nvPr/>
            </p:nvSpPr>
            <p:spPr>
              <a:xfrm>
                <a:off x="7899187" y="3786281"/>
                <a:ext cx="1540933" cy="1540933"/>
              </a:xfrm>
              <a:prstGeom prst="diamond">
                <a:avLst/>
              </a:prstGeom>
              <a:gradFill flip="none" rotWithShape="1">
                <a:gsLst>
                  <a:gs pos="0">
                    <a:srgbClr val="7B0051">
                      <a:shade val="30000"/>
                      <a:satMod val="115000"/>
                    </a:srgbClr>
                  </a:gs>
                  <a:gs pos="50000">
                    <a:srgbClr val="7B0051">
                      <a:shade val="67500"/>
                      <a:satMod val="115000"/>
                    </a:srgbClr>
                  </a:gs>
                  <a:gs pos="100000">
                    <a:srgbClr val="7B0051">
                      <a:shade val="100000"/>
                      <a:satMod val="115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b="1" dirty="0">
                    <a:latin typeface="Verdana" panose="020B0604030504040204" pitchFamily="34" charset="0"/>
                    <a:ea typeface="Verdana" panose="020B0604030504040204" pitchFamily="34" charset="0"/>
                    <a:cs typeface="Verdana" panose="020B0604030504040204" pitchFamily="34" charset="0"/>
                  </a:rPr>
                  <a:t>T</a:t>
                </a:r>
              </a:p>
            </p:txBody>
          </p:sp>
          <p:sp>
            <p:nvSpPr>
              <p:cNvPr id="34" name="Rectangle 33">
                <a:extLst>
                  <a:ext uri="{FF2B5EF4-FFF2-40B4-BE49-F238E27FC236}">
                    <a16:creationId xmlns:a16="http://schemas.microsoft.com/office/drawing/2014/main" id="{CB7D81E6-7DBF-4788-9BF9-5D96974E9705}"/>
                  </a:ext>
                </a:extLst>
              </p:cNvPr>
              <p:cNvSpPr/>
              <p:nvPr/>
            </p:nvSpPr>
            <p:spPr>
              <a:xfrm>
                <a:off x="3955836" y="3083547"/>
                <a:ext cx="3172884" cy="431801"/>
              </a:xfrm>
              <a:prstGeom prst="rect">
                <a:avLst/>
              </a:prstGeom>
              <a:solidFill>
                <a:srgbClr val="C68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sz="1100" dirty="0">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Verdana" panose="020B0604030504040204" pitchFamily="34" charset="0"/>
                  </a:rPr>
                  <a:t>STRENGTHS</a:t>
                </a:r>
              </a:p>
            </p:txBody>
          </p:sp>
          <p:sp>
            <p:nvSpPr>
              <p:cNvPr id="35" name="Rectangle 34">
                <a:extLst>
                  <a:ext uri="{FF2B5EF4-FFF2-40B4-BE49-F238E27FC236}">
                    <a16:creationId xmlns:a16="http://schemas.microsoft.com/office/drawing/2014/main" id="{FCD70CA0-8202-44E4-AD92-2649D593BD22}"/>
                  </a:ext>
                </a:extLst>
              </p:cNvPr>
              <p:cNvSpPr/>
              <p:nvPr/>
            </p:nvSpPr>
            <p:spPr>
              <a:xfrm>
                <a:off x="3955836" y="4057213"/>
                <a:ext cx="3172884" cy="431801"/>
              </a:xfrm>
              <a:prstGeom prst="rect">
                <a:avLst/>
              </a:prstGeom>
              <a:solidFill>
                <a:srgbClr val="4A8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sz="1100" dirty="0">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Verdana" panose="020B0604030504040204" pitchFamily="34" charset="0"/>
                  </a:rPr>
                  <a:t>OPPORTUNITIES</a:t>
                </a:r>
              </a:p>
            </p:txBody>
          </p:sp>
          <p:sp>
            <p:nvSpPr>
              <p:cNvPr id="36" name="Rectangle 35">
                <a:extLst>
                  <a:ext uri="{FF2B5EF4-FFF2-40B4-BE49-F238E27FC236}">
                    <a16:creationId xmlns:a16="http://schemas.microsoft.com/office/drawing/2014/main" id="{51F77372-048A-4576-AABA-A837C5FEFE67}"/>
                  </a:ext>
                </a:extLst>
              </p:cNvPr>
              <p:cNvSpPr/>
              <p:nvPr/>
            </p:nvSpPr>
            <p:spPr>
              <a:xfrm>
                <a:off x="8669653" y="3083547"/>
                <a:ext cx="3172884" cy="431801"/>
              </a:xfrm>
              <a:prstGeom prst="rect">
                <a:avLst/>
              </a:prstGeom>
              <a:solidFill>
                <a:srgbClr val="005E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r>
                  <a:rPr lang="en-US" sz="1100" dirty="0">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Verdana" panose="020B0604030504040204" pitchFamily="34" charset="0"/>
                  </a:rPr>
                  <a:t>WEAKNESSES</a:t>
                </a:r>
              </a:p>
            </p:txBody>
          </p:sp>
          <p:sp>
            <p:nvSpPr>
              <p:cNvPr id="42" name="Diamond 41">
                <a:extLst>
                  <a:ext uri="{FF2B5EF4-FFF2-40B4-BE49-F238E27FC236}">
                    <a16:creationId xmlns:a16="http://schemas.microsoft.com/office/drawing/2014/main" id="{1BC90723-C543-44A5-8574-07F1E3F992E7}"/>
                  </a:ext>
                </a:extLst>
              </p:cNvPr>
              <p:cNvSpPr/>
              <p:nvPr/>
            </p:nvSpPr>
            <p:spPr>
              <a:xfrm>
                <a:off x="6358254" y="3786281"/>
                <a:ext cx="1540933" cy="1540933"/>
              </a:xfrm>
              <a:prstGeom prst="diamond">
                <a:avLst/>
              </a:prstGeom>
              <a:gradFill flip="none" rotWithShape="1">
                <a:gsLst>
                  <a:gs pos="0">
                    <a:srgbClr val="6CAC57">
                      <a:shade val="30000"/>
                      <a:satMod val="115000"/>
                    </a:srgbClr>
                  </a:gs>
                  <a:gs pos="50000">
                    <a:srgbClr val="6CAC57">
                      <a:shade val="67500"/>
                      <a:satMod val="115000"/>
                    </a:srgbClr>
                  </a:gs>
                  <a:gs pos="100000">
                    <a:srgbClr val="6CAC57">
                      <a:shade val="100000"/>
                      <a:satMod val="115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b="1" dirty="0">
                    <a:latin typeface="Verdana" panose="020B0604030504040204" pitchFamily="34" charset="0"/>
                    <a:ea typeface="Verdana" panose="020B0604030504040204" pitchFamily="34" charset="0"/>
                    <a:cs typeface="Verdana" panose="020B0604030504040204" pitchFamily="34" charset="0"/>
                  </a:rPr>
                  <a:t>O</a:t>
                </a:r>
              </a:p>
            </p:txBody>
          </p:sp>
          <p:sp>
            <p:nvSpPr>
              <p:cNvPr id="43" name="Diamond 42">
                <a:extLst>
                  <a:ext uri="{FF2B5EF4-FFF2-40B4-BE49-F238E27FC236}">
                    <a16:creationId xmlns:a16="http://schemas.microsoft.com/office/drawing/2014/main" id="{E31AE514-3847-4E97-A0BE-74F9CF947E61}"/>
                  </a:ext>
                </a:extLst>
              </p:cNvPr>
              <p:cNvSpPr/>
              <p:nvPr/>
            </p:nvSpPr>
            <p:spPr>
              <a:xfrm>
                <a:off x="6358254" y="2245348"/>
                <a:ext cx="1540933" cy="1540933"/>
              </a:xfrm>
              <a:prstGeom prst="diamond">
                <a:avLst/>
              </a:prstGeom>
              <a:gradFill flip="none" rotWithShape="1">
                <a:gsLst>
                  <a:gs pos="0">
                    <a:srgbClr val="FFB400">
                      <a:shade val="30000"/>
                      <a:satMod val="115000"/>
                    </a:srgbClr>
                  </a:gs>
                  <a:gs pos="50000">
                    <a:srgbClr val="FFB400">
                      <a:shade val="67500"/>
                      <a:satMod val="115000"/>
                    </a:srgbClr>
                  </a:gs>
                  <a:gs pos="100000">
                    <a:srgbClr val="FFB4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b="1" dirty="0">
                    <a:latin typeface="Verdana" panose="020B0604030504040204" pitchFamily="34" charset="0"/>
                    <a:ea typeface="Verdana" panose="020B0604030504040204" pitchFamily="34" charset="0"/>
                    <a:cs typeface="Verdana" panose="020B0604030504040204" pitchFamily="34" charset="0"/>
                  </a:rPr>
                  <a:t>S</a:t>
                </a:r>
              </a:p>
            </p:txBody>
          </p:sp>
          <p:sp>
            <p:nvSpPr>
              <p:cNvPr id="44" name="Diamond 43">
                <a:extLst>
                  <a:ext uri="{FF2B5EF4-FFF2-40B4-BE49-F238E27FC236}">
                    <a16:creationId xmlns:a16="http://schemas.microsoft.com/office/drawing/2014/main" id="{5F48F1BF-980C-4806-8938-56AB7466A7A9}"/>
                  </a:ext>
                </a:extLst>
              </p:cNvPr>
              <p:cNvSpPr/>
              <p:nvPr/>
            </p:nvSpPr>
            <p:spPr>
              <a:xfrm>
                <a:off x="7899187" y="2245348"/>
                <a:ext cx="1540933" cy="1540933"/>
              </a:xfrm>
              <a:prstGeom prst="diamond">
                <a:avLst/>
              </a:prstGeom>
              <a:gradFill flip="none" rotWithShape="1">
                <a:gsLst>
                  <a:gs pos="0">
                    <a:srgbClr val="007A87">
                      <a:shade val="30000"/>
                      <a:satMod val="115000"/>
                    </a:srgbClr>
                  </a:gs>
                  <a:gs pos="50000">
                    <a:srgbClr val="007A87">
                      <a:shade val="67500"/>
                      <a:satMod val="115000"/>
                    </a:srgbClr>
                  </a:gs>
                  <a:gs pos="100000">
                    <a:srgbClr val="007A87">
                      <a:shade val="100000"/>
                      <a:satMod val="115000"/>
                    </a:srgb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b="1" dirty="0">
                    <a:latin typeface="Verdana" panose="020B0604030504040204" pitchFamily="34" charset="0"/>
                    <a:ea typeface="Verdana" panose="020B0604030504040204" pitchFamily="34" charset="0"/>
                    <a:cs typeface="Verdana" panose="020B0604030504040204" pitchFamily="34" charset="0"/>
                  </a:rPr>
                  <a:t>W</a:t>
                </a:r>
              </a:p>
            </p:txBody>
          </p:sp>
        </p:grpSp>
        <p:sp>
          <p:nvSpPr>
            <p:cNvPr id="2" name="TextBox 1">
              <a:extLst>
                <a:ext uri="{FF2B5EF4-FFF2-40B4-BE49-F238E27FC236}">
                  <a16:creationId xmlns:a16="http://schemas.microsoft.com/office/drawing/2014/main" id="{5D4C6F36-CE7D-4172-A622-FD06A02A1B5E}"/>
                </a:ext>
              </a:extLst>
            </p:cNvPr>
            <p:cNvSpPr txBox="1"/>
            <p:nvPr/>
          </p:nvSpPr>
          <p:spPr>
            <a:xfrm>
              <a:off x="4934702" y="1300934"/>
              <a:ext cx="2837697" cy="2308324"/>
            </a:xfrm>
            <a:prstGeom prst="rect">
              <a:avLst/>
            </a:prstGeom>
            <a:noFill/>
          </p:spPr>
          <p:txBody>
            <a:bodyPr wrap="square" rtlCol="0">
              <a:spAutoFit/>
            </a:bodyPr>
            <a:lstStyle/>
            <a:p>
              <a:pPr marL="171442" indent="-171442" defTabSz="457200">
                <a:buFont typeface="Arial" panose="020B0604020202020204" pitchFamily="34" charset="0"/>
                <a:buChar char="•"/>
              </a:pPr>
              <a:r>
                <a:rPr lang="en-IN" sz="900" dirty="0">
                  <a:latin typeface="Verdana" panose="020B0604030504040204" pitchFamily="34" charset="0"/>
                  <a:ea typeface="Verdana" panose="020B0604030504040204" pitchFamily="34" charset="0"/>
                  <a:cs typeface="Verdana" panose="020B0604030504040204" pitchFamily="34" charset="0"/>
                </a:rPr>
                <a:t>Exxon Mobil Corporation is a global leader with a diverse downstream business and vast distribution network.</a:t>
              </a:r>
            </a:p>
            <a:p>
              <a:pPr marL="171442" indent="-171442" defTabSz="457200">
                <a:buFont typeface="Arial" panose="020B0604020202020204" pitchFamily="34" charset="0"/>
                <a:buChar char="•"/>
              </a:pPr>
              <a:r>
                <a:rPr lang="en-IN" sz="900" dirty="0">
                  <a:latin typeface="Verdana" panose="020B0604030504040204" pitchFamily="34" charset="0"/>
                  <a:ea typeface="Verdana" panose="020B0604030504040204" pitchFamily="34" charset="0"/>
                  <a:cs typeface="Verdana" panose="020B0604030504040204" pitchFamily="34" charset="0"/>
                </a:rPr>
                <a:t>The company has petrochemical and aromatics operations in almost all major countries.</a:t>
              </a:r>
            </a:p>
            <a:p>
              <a:pPr marL="171442" indent="-171442" defTabSz="457200">
                <a:buFont typeface="Arial" panose="020B0604020202020204" pitchFamily="34" charset="0"/>
                <a:buChar char="•"/>
              </a:pPr>
              <a:r>
                <a:rPr lang="en-IN" sz="900" dirty="0">
                  <a:latin typeface="Verdana" panose="020B0604030504040204" pitchFamily="34" charset="0"/>
                  <a:ea typeface="Verdana" panose="020B0604030504040204" pitchFamily="34" charset="0"/>
                  <a:cs typeface="Verdana" panose="020B0604030504040204" pitchFamily="34" charset="0"/>
                </a:rPr>
                <a:t>Exxon Mobil has maintained its operational excellence and quality by employing advanced automated technologies at its plants.</a:t>
              </a:r>
            </a:p>
            <a:p>
              <a:pPr marL="171442" indent="-171442" defTabSz="457200">
                <a:buFont typeface="Arial" panose="020B0604020202020204" pitchFamily="34" charset="0"/>
                <a:buChar char="•"/>
              </a:pPr>
              <a:r>
                <a:rPr lang="en-IN" sz="900" dirty="0">
                  <a:latin typeface="Verdana" panose="020B0604030504040204" pitchFamily="34" charset="0"/>
                  <a:ea typeface="Verdana" panose="020B0604030504040204" pitchFamily="34" charset="0"/>
                  <a:cs typeface="Verdana" panose="020B0604030504040204" pitchFamily="34" charset="0"/>
                </a:rPr>
                <a:t>The company has a performance history of indulging in product innovation.</a:t>
              </a:r>
            </a:p>
            <a:p>
              <a:pPr marL="171442" indent="-171442" defTabSz="457200">
                <a:buFont typeface="Arial" panose="020B0604020202020204" pitchFamily="34" charset="0"/>
                <a:buChar char="•"/>
              </a:pPr>
              <a:r>
                <a:rPr lang="en-IN" sz="900" dirty="0">
                  <a:latin typeface="Verdana" panose="020B0604030504040204" pitchFamily="34" charset="0"/>
                  <a:ea typeface="Verdana" panose="020B0604030504040204" pitchFamily="34" charset="0"/>
                  <a:cs typeface="Verdana" panose="020B0604030504040204" pitchFamily="34" charset="0"/>
                </a:rPr>
                <a:t>Exxon Mobil has built a strong brand portfolio.</a:t>
              </a:r>
            </a:p>
            <a:p>
              <a:endParaRPr lang="en-IN" dirty="0">
                <a:latin typeface="Verdana" panose="020B0604030504040204" pitchFamily="34" charset="0"/>
                <a:ea typeface="Verdana" panose="020B0604030504040204" pitchFamily="34" charset="0"/>
                <a:cs typeface="Verdana" panose="020B0604030504040204" pitchFamily="34" charset="0"/>
              </a:endParaRPr>
            </a:p>
          </p:txBody>
        </p:sp>
        <p:sp>
          <p:nvSpPr>
            <p:cNvPr id="3" name="TextBox 2">
              <a:extLst>
                <a:ext uri="{FF2B5EF4-FFF2-40B4-BE49-F238E27FC236}">
                  <a16:creationId xmlns:a16="http://schemas.microsoft.com/office/drawing/2014/main" id="{06B4DECC-6989-432B-89EB-66A80A85FE17}"/>
                </a:ext>
              </a:extLst>
            </p:cNvPr>
            <p:cNvSpPr txBox="1"/>
            <p:nvPr/>
          </p:nvSpPr>
          <p:spPr>
            <a:xfrm>
              <a:off x="9144379" y="4972318"/>
              <a:ext cx="2878466" cy="1615827"/>
            </a:xfrm>
            <a:prstGeom prst="rect">
              <a:avLst/>
            </a:prstGeom>
            <a:noFill/>
          </p:spPr>
          <p:txBody>
            <a:bodyPr wrap="square" rtlCol="0">
              <a:spAutoFit/>
            </a:bodyPr>
            <a:lstStyle/>
            <a:p>
              <a:pPr marL="171442" indent="-171442" algn="r">
                <a:buFont typeface="Arial" panose="020B0604020202020204" pitchFamily="34" charset="0"/>
                <a:buChar char="•"/>
              </a:pPr>
              <a:r>
                <a:rPr lang="en-US" sz="900" dirty="0">
                  <a:latin typeface="Verdana" panose="020B0604030504040204" pitchFamily="34" charset="0"/>
                  <a:ea typeface="Verdana" panose="020B0604030504040204" pitchFamily="34" charset="0"/>
                  <a:cs typeface="Verdana" panose="020B0604030504040204" pitchFamily="34" charset="0"/>
                </a:rPr>
                <a:t>Extreme competition from other big companies like Sinopec, Chevron, Shell etc., pose a risk to a sustainable revenue generation.</a:t>
              </a:r>
            </a:p>
            <a:p>
              <a:pPr marL="171442" indent="-171442" algn="r">
                <a:buFont typeface="Arial" panose="020B0604020202020204" pitchFamily="34" charset="0"/>
                <a:buChar char="•"/>
              </a:pPr>
              <a:r>
                <a:rPr lang="en-US" sz="900" dirty="0">
                  <a:latin typeface="Verdana" panose="020B0604030504040204" pitchFamily="34" charset="0"/>
                  <a:ea typeface="Verdana" panose="020B0604030504040204" pitchFamily="34" charset="0"/>
                  <a:cs typeface="Verdana" panose="020B0604030504040204" pitchFamily="34" charset="0"/>
                </a:rPr>
                <a:t>The operation of Exxon Mobil in different countries is exposed to legal obstacles due to different laws in different countries concerning the product standards. </a:t>
              </a:r>
            </a:p>
            <a:p>
              <a:pPr marL="171442" indent="-171442" algn="r">
                <a:buFont typeface="Arial" panose="020B0604020202020204" pitchFamily="34" charset="0"/>
                <a:buChar char="•"/>
              </a:pPr>
              <a:r>
                <a:rPr lang="en-US" sz="900" dirty="0">
                  <a:latin typeface="Verdana" panose="020B0604030504040204" pitchFamily="34" charset="0"/>
                  <a:ea typeface="Verdana" panose="020B0604030504040204" pitchFamily="34" charset="0"/>
                  <a:cs typeface="Verdana" panose="020B0604030504040204" pitchFamily="34" charset="0"/>
                </a:rPr>
                <a:t>The changing prices of petrochemicals, or changes in economy across borders can hamper the business of Exxon Mobil. </a:t>
              </a:r>
            </a:p>
          </p:txBody>
        </p:sp>
      </p:grpSp>
    </p:spTree>
    <p:extLst>
      <p:ext uri="{BB962C8B-B14F-4D97-AF65-F5344CB8AC3E}">
        <p14:creationId xmlns:p14="http://schemas.microsoft.com/office/powerpoint/2010/main" val="30374690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www.datemplate.com/postpic/2014/09/company-policies_521258.jpg">
            <a:extLst>
              <a:ext uri="{FF2B5EF4-FFF2-40B4-BE49-F238E27FC236}">
                <a16:creationId xmlns:a16="http://schemas.microsoft.com/office/drawing/2014/main" id="{E885863F-4FBF-4263-B6E2-2DB8F049D0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101" y="941766"/>
            <a:ext cx="5535083" cy="52473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1D52916-6688-4412-9AE3-A25A0361A23A}"/>
              </a:ext>
            </a:extLst>
          </p:cNvPr>
          <p:cNvPicPr>
            <a:picLocks noChangeAspect="1"/>
          </p:cNvPicPr>
          <p:nvPr/>
        </p:nvPicPr>
        <p:blipFill rotWithShape="1">
          <a:blip r:embed="rId3">
            <a:extLst>
              <a:ext uri="{28A0092B-C50C-407E-A947-70E740481C1C}">
                <a14:useLocalDpi xmlns:a14="http://schemas.microsoft.com/office/drawing/2010/main" val="0"/>
              </a:ext>
            </a:extLst>
          </a:blip>
          <a:srcRect t="23908" b="13235"/>
          <a:stretch/>
        </p:blipFill>
        <p:spPr>
          <a:xfrm>
            <a:off x="0" y="0"/>
            <a:ext cx="12192000" cy="6934200"/>
          </a:xfrm>
          <a:prstGeom prst="rect">
            <a:avLst/>
          </a:prstGeom>
        </p:spPr>
      </p:pic>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9140368" y="1643852"/>
            <a:ext cx="3483937" cy="2889115"/>
          </a:xfrm>
          <a:prstGeom prst="rect">
            <a:avLst/>
          </a:prstGeom>
        </p:spPr>
        <p:txBody>
          <a:bodyPr vert="horz" lIns="91440" tIns="45720" rIns="91440" bIns="45720" rtlCol="0" anchor="b">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indent="0" defTabSz="914354">
              <a:lnSpc>
                <a:spcPct val="100000"/>
              </a:lnSpc>
              <a:spcBef>
                <a:spcPct val="0"/>
              </a:spcBef>
              <a:buNone/>
            </a:pPr>
            <a:endParaRPr lang="en-US" sz="4200" b="1" spc="-136" dirty="0">
              <a:effectLst>
                <a:outerShdw blurRad="38100" dist="38100" dir="2700000" algn="tl">
                  <a:srgbClr val="000000">
                    <a:alpha val="43137"/>
                  </a:srgbClr>
                </a:outerShdw>
              </a:effectLst>
              <a:latin typeface="+mj-lt"/>
              <a:ea typeface="+mj-ea"/>
              <a:cs typeface="+mj-cs"/>
            </a:endParaRPr>
          </a:p>
        </p:txBody>
      </p:sp>
      <p:sp>
        <p:nvSpPr>
          <p:cNvPr id="12" name="Rectangle 11">
            <a:extLst>
              <a:ext uri="{FF2B5EF4-FFF2-40B4-BE49-F238E27FC236}">
                <a16:creationId xmlns:a16="http://schemas.microsoft.com/office/drawing/2014/main" id="{0FE4649A-726F-4C13-978B-F4CCAD7F508E}"/>
              </a:ext>
            </a:extLst>
          </p:cNvPr>
          <p:cNvSpPr/>
          <p:nvPr/>
        </p:nvSpPr>
        <p:spPr>
          <a:xfrm>
            <a:off x="6686063" y="2611357"/>
            <a:ext cx="5651716" cy="1815882"/>
          </a:xfrm>
          <a:prstGeom prst="rect">
            <a:avLst/>
          </a:prstGeom>
          <a:noFill/>
        </p:spPr>
        <p:txBody>
          <a:bodyPr wrap="square">
            <a:spAutoFit/>
          </a:bodyPr>
          <a:lstStyle/>
          <a:p>
            <a:pPr lvl="0">
              <a:defRPr/>
            </a:pPr>
            <a:r>
              <a:rPr lang="en-US" sz="2800" b="1" dirty="0">
                <a:solidFill>
                  <a:schemeClr val="bg1"/>
                </a:solidFill>
                <a:effectLst>
                  <a:outerShdw blurRad="38100" dist="38100" dir="2700000" algn="tl">
                    <a:srgbClr val="000000">
                      <a:alpha val="43137"/>
                    </a:srgbClr>
                  </a:outerShdw>
                </a:effectLst>
                <a:latin typeface="Montserrat" panose="02000505000000020004" pitchFamily="2" charset="0"/>
                <a:ea typeface="Roboto" pitchFamily="2" charset="0"/>
                <a:cs typeface="Arial" panose="020B0604020202020204" pitchFamily="34" charset="0"/>
              </a:rPr>
              <a:t>INDIA Polypropylene Homopolymer MARKET POLICY &amp; REGULATORY LANDSCAPE</a:t>
            </a:r>
          </a:p>
        </p:txBody>
      </p:sp>
    </p:spTree>
    <p:extLst>
      <p:ext uri="{BB962C8B-B14F-4D97-AF65-F5344CB8AC3E}">
        <p14:creationId xmlns:p14="http://schemas.microsoft.com/office/powerpoint/2010/main" val="36435370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5E819A-6FFF-4C7E-A922-981CCAF56D2C}"/>
              </a:ext>
            </a:extLst>
          </p:cNvPr>
          <p:cNvSpPr>
            <a:spLocks noGrp="1"/>
          </p:cNvSpPr>
          <p:nvPr>
            <p:ph type="body" sz="quarter" idx="14"/>
          </p:nvPr>
        </p:nvSpPr>
        <p:spPr/>
        <p:txBody>
          <a:bodyPr>
            <a:normAutofit/>
          </a:bodyPr>
          <a:lstStyle/>
          <a:p>
            <a:r>
              <a:rPr lang="en-US" dirty="0">
                <a:solidFill>
                  <a:srgbClr val="0F4061"/>
                </a:solidFill>
              </a:rPr>
              <a:t>Policy &amp; Regulatory Landscape</a:t>
            </a:r>
          </a:p>
        </p:txBody>
      </p:sp>
      <p:sp>
        <p:nvSpPr>
          <p:cNvPr id="5" name="TextBox 4">
            <a:extLst>
              <a:ext uri="{FF2B5EF4-FFF2-40B4-BE49-F238E27FC236}">
                <a16:creationId xmlns:a16="http://schemas.microsoft.com/office/drawing/2014/main" id="{97A67738-DCCF-4CD9-B4EC-4F248800D0CB}"/>
              </a:ext>
            </a:extLst>
          </p:cNvPr>
          <p:cNvSpPr txBox="1"/>
          <p:nvPr/>
        </p:nvSpPr>
        <p:spPr>
          <a:xfrm>
            <a:off x="176781" y="958183"/>
            <a:ext cx="11581575" cy="3008259"/>
          </a:xfrm>
          <a:prstGeom prst="rect">
            <a:avLst/>
          </a:prstGeom>
          <a:noFill/>
        </p:spPr>
        <p:txBody>
          <a:bodyPr wrap="square" rtlCol="0">
            <a:spAutoFit/>
          </a:bodyPr>
          <a:lstStyle/>
          <a:p>
            <a:pPr marL="285750" marR="0" indent="-285750" algn="just">
              <a:lnSpc>
                <a:spcPct val="150000"/>
              </a:lnSpc>
              <a:spcBef>
                <a:spcPts val="0"/>
              </a:spcBef>
              <a:spcAft>
                <a:spcPts val="800"/>
              </a:spcAft>
              <a:buFont typeface="Arial" panose="020B0604020202020204" pitchFamily="34" charset="0"/>
              <a:buChar char="•"/>
              <a:tabLst>
                <a:tab pos="914400" algn="l"/>
              </a:tabLst>
            </a:pPr>
            <a:r>
              <a:rPr lang="en-US" sz="1100" dirty="0">
                <a:effectLst/>
                <a:latin typeface="Veradana"/>
                <a:ea typeface="Calibri" panose="020F0502020204030204" pitchFamily="34" charset="0"/>
                <a:cs typeface="Times New Roman" panose="02020603050405020304" pitchFamily="18" charset="0"/>
              </a:rPr>
              <a:t>Polypropylene Homopolymer is a Toxic liquid. It is highly Volatile and inflammable; it is handled under strict safety regulations. It exists in liquid form at standard conditions and is stored in the MS tankers of 12 KL, 16 KL for bulk quantity and 200 L for small quantity. Polypropylene Homopolymer is generally stored in the Steel containers in the spaces with good ventilation. Different grades of Polypropylene Homopolymer are characterized based on boiling ranges. 1◦C is allowable boiling range for the nitration grade Polypropylene Homopolymer and 2◦C is for the Industrial grade Polypropylene Homopolymer. Fire is stamp out by using CO2 or, dry chemical fire extinguishers.</a:t>
            </a:r>
          </a:p>
          <a:p>
            <a:pPr marL="285750" marR="0" indent="-285750" algn="just">
              <a:lnSpc>
                <a:spcPct val="150000"/>
              </a:lnSpc>
              <a:spcBef>
                <a:spcPts val="0"/>
              </a:spcBef>
              <a:spcAft>
                <a:spcPts val="800"/>
              </a:spcAft>
              <a:buFont typeface="Arial" panose="020B0604020202020204" pitchFamily="34" charset="0"/>
              <a:buChar char="•"/>
              <a:tabLst>
                <a:tab pos="914400" algn="l"/>
              </a:tabLst>
            </a:pPr>
            <a:r>
              <a:rPr lang="en-US" sz="1100" dirty="0">
                <a:effectLst/>
                <a:latin typeface="Veradana"/>
                <a:ea typeface="Calibri" panose="020F0502020204030204" pitchFamily="34" charset="0"/>
                <a:cs typeface="Times New Roman" panose="02020603050405020304" pitchFamily="18" charset="0"/>
              </a:rPr>
              <a:t>Polypropylene Homopolymer is only handled in the closed system. When used thorough ventilation is required. It may cause primary irritation to the skin, eye and upper respiratory trac on exposure to liquid or vapor. It is generally transported to domestic market by road and by ships for import.</a:t>
            </a:r>
          </a:p>
          <a:p>
            <a:pPr marL="285750" marR="0" indent="-285750" algn="just">
              <a:lnSpc>
                <a:spcPct val="150000"/>
              </a:lnSpc>
              <a:spcBef>
                <a:spcPts val="0"/>
              </a:spcBef>
              <a:spcAft>
                <a:spcPts val="800"/>
              </a:spcAft>
              <a:buFont typeface="Arial" panose="020B0604020202020204" pitchFamily="34" charset="0"/>
              <a:buChar char="•"/>
              <a:tabLst>
                <a:tab pos="914400" algn="l"/>
              </a:tabLst>
            </a:pPr>
            <a:r>
              <a:rPr lang="en-US" sz="1100" dirty="0">
                <a:effectLst/>
                <a:latin typeface="Veradana"/>
                <a:ea typeface="Calibri" panose="020F0502020204030204" pitchFamily="34" charset="0"/>
                <a:cs typeface="Times New Roman" panose="02020603050405020304" pitchFamily="18" charset="0"/>
              </a:rPr>
              <a:t>The average lead time for the domestic sale of Polypropylene Homopolymer is 3-5 days, while for the imported Polypropylene Homopolymer is </a:t>
            </a:r>
            <a:r>
              <a:rPr lang="en-US" sz="1100" dirty="0">
                <a:latin typeface="Veradana"/>
                <a:ea typeface="Calibri" panose="020F0502020204030204" pitchFamily="34" charset="0"/>
                <a:cs typeface="Times New Roman" panose="02020603050405020304" pitchFamily="18" charset="0"/>
              </a:rPr>
              <a:t>15</a:t>
            </a:r>
            <a:r>
              <a:rPr lang="en-US" sz="1100" dirty="0">
                <a:effectLst/>
                <a:latin typeface="Veradana"/>
                <a:ea typeface="Calibri" panose="020F0502020204030204" pitchFamily="34" charset="0"/>
                <a:cs typeface="Times New Roman" panose="02020603050405020304" pitchFamily="18" charset="0"/>
              </a:rPr>
              <a:t> days to 1 month. Polypropylene Homopolymer remains technically stable for at least 12 months. It leads to increased import in FY 2021 due to favorable international policies. </a:t>
            </a:r>
          </a:p>
          <a:p>
            <a:pPr marL="285750" marR="0" indent="-285750" algn="just">
              <a:lnSpc>
                <a:spcPct val="150000"/>
              </a:lnSpc>
              <a:spcBef>
                <a:spcPts val="0"/>
              </a:spcBef>
              <a:spcAft>
                <a:spcPts val="800"/>
              </a:spcAft>
              <a:buFont typeface="Arial" panose="020B0604020202020204" pitchFamily="34" charset="0"/>
              <a:buChar char="•"/>
              <a:tabLst>
                <a:tab pos="914400" algn="l"/>
              </a:tabLst>
            </a:pPr>
            <a:r>
              <a:rPr lang="en-US" sz="1100" dirty="0">
                <a:effectLst/>
                <a:latin typeface="Veradana"/>
                <a:ea typeface="Calibri" panose="020F0502020204030204" pitchFamily="34" charset="0"/>
                <a:cs typeface="Times New Roman" panose="02020603050405020304" pitchFamily="18" charset="0"/>
              </a:rPr>
              <a:t>Kandla</a:t>
            </a:r>
            <a:r>
              <a:rPr lang="en-US" sz="1100" dirty="0">
                <a:latin typeface="Veradana"/>
                <a:ea typeface="Calibri" panose="020F0502020204030204" pitchFamily="34" charset="0"/>
                <a:cs typeface="Times New Roman" panose="02020603050405020304" pitchFamily="18" charset="0"/>
              </a:rPr>
              <a:t>, JNPT, Hazira, Vizag and Mumbai Sea are  major ports where Polypropylene Homopolymer is being currently imported. These ports charges port handling charges on total CIF values. </a:t>
            </a:r>
            <a:endParaRPr lang="en-US" sz="1100" dirty="0">
              <a:effectLst/>
              <a:latin typeface="Veradana"/>
              <a:ea typeface="Calibri" panose="020F0502020204030204" pitchFamily="34" charset="0"/>
              <a:cs typeface="Times New Roman" panose="02020603050405020304" pitchFamily="18" charset="0"/>
            </a:endParaRPr>
          </a:p>
          <a:p>
            <a:pPr marL="0" marR="0">
              <a:lnSpc>
                <a:spcPct val="107000"/>
              </a:lnSpc>
              <a:spcBef>
                <a:spcPts val="0"/>
              </a:spcBef>
              <a:spcAft>
                <a:spcPts val="800"/>
              </a:spcAft>
              <a:tabLst>
                <a:tab pos="914400" algn="l"/>
              </a:tabLst>
            </a:pPr>
            <a:endParaRPr lang="en-US" sz="1400" dirty="0">
              <a:effectLst/>
              <a:latin typeface="Veradana"/>
              <a:ea typeface="Calibri" panose="020F0502020204030204" pitchFamily="34"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2453B120-AE03-4903-8538-7D532C107379}"/>
              </a:ext>
            </a:extLst>
          </p:cNvPr>
          <p:cNvGraphicFramePr>
            <a:graphicFrameLocks noGrp="1"/>
          </p:cNvGraphicFramePr>
          <p:nvPr>
            <p:extLst>
              <p:ext uri="{D42A27DB-BD31-4B8C-83A1-F6EECF244321}">
                <p14:modId xmlns:p14="http://schemas.microsoft.com/office/powerpoint/2010/main" val="4194796490"/>
              </p:ext>
            </p:extLst>
          </p:nvPr>
        </p:nvGraphicFramePr>
        <p:xfrm>
          <a:off x="410818" y="4163424"/>
          <a:ext cx="5362185" cy="1159236"/>
        </p:xfrm>
        <a:graphic>
          <a:graphicData uri="http://schemas.openxmlformats.org/drawingml/2006/table">
            <a:tbl>
              <a:tblPr>
                <a:tableStyleId>{616DA210-FB5B-4158-B5E0-FEB733F419BA}</a:tableStyleId>
              </a:tblPr>
              <a:tblGrid>
                <a:gridCol w="3771007">
                  <a:extLst>
                    <a:ext uri="{9D8B030D-6E8A-4147-A177-3AD203B41FA5}">
                      <a16:colId xmlns:a16="http://schemas.microsoft.com/office/drawing/2014/main" val="3768702781"/>
                    </a:ext>
                  </a:extLst>
                </a:gridCol>
                <a:gridCol w="1591178">
                  <a:extLst>
                    <a:ext uri="{9D8B030D-6E8A-4147-A177-3AD203B41FA5}">
                      <a16:colId xmlns:a16="http://schemas.microsoft.com/office/drawing/2014/main" val="3064959734"/>
                    </a:ext>
                  </a:extLst>
                </a:gridCol>
              </a:tblGrid>
              <a:tr h="289809">
                <a:tc>
                  <a:txBody>
                    <a:bodyPr/>
                    <a:lstStyle/>
                    <a:p>
                      <a:pPr algn="ctr" fontAlgn="b"/>
                      <a:r>
                        <a:rPr lang="en-US" sz="1400" b="1" u="none" strike="noStrike" dirty="0">
                          <a:effectLst/>
                          <a:latin typeface="Veradana"/>
                        </a:rPr>
                        <a:t>Customs Basic Duty</a:t>
                      </a:r>
                      <a:endParaRPr lang="en-US" sz="1400" b="1" i="0" u="none" strike="noStrike" dirty="0">
                        <a:solidFill>
                          <a:srgbClr val="000000"/>
                        </a:solidFill>
                        <a:effectLst/>
                        <a:latin typeface="Veradana"/>
                      </a:endParaRPr>
                    </a:p>
                  </a:txBody>
                  <a:tcPr marL="43773" marR="43773" marT="12679" marB="0" anchor="ctr">
                    <a:solidFill>
                      <a:schemeClr val="tx2">
                        <a:lumMod val="40000"/>
                        <a:lumOff val="60000"/>
                      </a:schemeClr>
                    </a:solidFill>
                  </a:tcPr>
                </a:tc>
                <a:tc>
                  <a:txBody>
                    <a:bodyPr/>
                    <a:lstStyle/>
                    <a:p>
                      <a:pPr algn="ctr" fontAlgn="b"/>
                      <a:r>
                        <a:rPr lang="en-US" sz="1400" u="none" strike="noStrike" dirty="0">
                          <a:effectLst/>
                          <a:latin typeface="Veradana"/>
                        </a:rPr>
                        <a:t>2.5%</a:t>
                      </a:r>
                      <a:endParaRPr lang="en-US" sz="1400" b="0" i="0" u="none" strike="noStrike" dirty="0">
                        <a:solidFill>
                          <a:srgbClr val="000000"/>
                        </a:solidFill>
                        <a:effectLst/>
                        <a:latin typeface="Veradana"/>
                      </a:endParaRPr>
                    </a:p>
                  </a:txBody>
                  <a:tcPr marL="43773" marR="43773" marT="12679" marB="0" anchor="ctr"/>
                </a:tc>
                <a:extLst>
                  <a:ext uri="{0D108BD9-81ED-4DB2-BD59-A6C34878D82A}">
                    <a16:rowId xmlns:a16="http://schemas.microsoft.com/office/drawing/2014/main" val="2644752163"/>
                  </a:ext>
                </a:extLst>
              </a:tr>
              <a:tr h="289809">
                <a:tc>
                  <a:txBody>
                    <a:bodyPr/>
                    <a:lstStyle/>
                    <a:p>
                      <a:pPr algn="ctr" fontAlgn="b"/>
                      <a:r>
                        <a:rPr lang="en-US" sz="1400" b="1" u="none" strike="noStrike" dirty="0">
                          <a:effectLst/>
                          <a:latin typeface="Veradana"/>
                        </a:rPr>
                        <a:t>Social Welfare Surcharge</a:t>
                      </a:r>
                      <a:endParaRPr lang="en-US" sz="1400" b="1" i="0" u="none" strike="noStrike" dirty="0">
                        <a:solidFill>
                          <a:srgbClr val="000000"/>
                        </a:solidFill>
                        <a:effectLst/>
                        <a:latin typeface="Veradana"/>
                      </a:endParaRPr>
                    </a:p>
                  </a:txBody>
                  <a:tcPr marL="43773" marR="43773" marT="12679" marB="0" anchor="ctr">
                    <a:solidFill>
                      <a:schemeClr val="tx2">
                        <a:lumMod val="40000"/>
                        <a:lumOff val="60000"/>
                      </a:schemeClr>
                    </a:solidFill>
                  </a:tcPr>
                </a:tc>
                <a:tc>
                  <a:txBody>
                    <a:bodyPr/>
                    <a:lstStyle/>
                    <a:p>
                      <a:pPr algn="ctr" fontAlgn="b"/>
                      <a:r>
                        <a:rPr lang="en-US" sz="1400" u="none" strike="noStrike" dirty="0">
                          <a:effectLst/>
                          <a:latin typeface="Veradana"/>
                        </a:rPr>
                        <a:t>10%</a:t>
                      </a:r>
                      <a:endParaRPr lang="en-US" sz="1400" b="0" i="0" u="none" strike="noStrike" dirty="0">
                        <a:solidFill>
                          <a:srgbClr val="000000"/>
                        </a:solidFill>
                        <a:effectLst/>
                        <a:latin typeface="Veradana"/>
                      </a:endParaRPr>
                    </a:p>
                  </a:txBody>
                  <a:tcPr marL="43773" marR="43773" marT="12679" marB="0" anchor="ctr"/>
                </a:tc>
                <a:extLst>
                  <a:ext uri="{0D108BD9-81ED-4DB2-BD59-A6C34878D82A}">
                    <a16:rowId xmlns:a16="http://schemas.microsoft.com/office/drawing/2014/main" val="1710002128"/>
                  </a:ext>
                </a:extLst>
              </a:tr>
              <a:tr h="289809">
                <a:tc>
                  <a:txBody>
                    <a:bodyPr/>
                    <a:lstStyle/>
                    <a:p>
                      <a:pPr algn="ctr" fontAlgn="b"/>
                      <a:r>
                        <a:rPr lang="en-US" sz="1400" b="1" u="none" strike="noStrike" dirty="0">
                          <a:effectLst/>
                          <a:latin typeface="Veradana"/>
                        </a:rPr>
                        <a:t>IGST</a:t>
                      </a:r>
                      <a:endParaRPr lang="en-US" sz="1400" b="1" i="0" u="none" strike="noStrike" dirty="0">
                        <a:solidFill>
                          <a:srgbClr val="000000"/>
                        </a:solidFill>
                        <a:effectLst/>
                        <a:latin typeface="Veradana"/>
                      </a:endParaRPr>
                    </a:p>
                  </a:txBody>
                  <a:tcPr marL="43773" marR="43773" marT="12679" marB="0" anchor="ctr">
                    <a:solidFill>
                      <a:schemeClr val="tx2">
                        <a:lumMod val="40000"/>
                        <a:lumOff val="60000"/>
                      </a:schemeClr>
                    </a:solidFill>
                  </a:tcPr>
                </a:tc>
                <a:tc>
                  <a:txBody>
                    <a:bodyPr/>
                    <a:lstStyle/>
                    <a:p>
                      <a:pPr algn="ctr" fontAlgn="b"/>
                      <a:r>
                        <a:rPr lang="en-US" sz="1400" u="none" strike="noStrike" dirty="0">
                          <a:effectLst/>
                          <a:latin typeface="Veradana"/>
                        </a:rPr>
                        <a:t>18%</a:t>
                      </a:r>
                      <a:endParaRPr lang="en-US" sz="1400" b="0" i="0" u="none" strike="noStrike" dirty="0">
                        <a:solidFill>
                          <a:srgbClr val="000000"/>
                        </a:solidFill>
                        <a:effectLst/>
                        <a:latin typeface="Veradana"/>
                      </a:endParaRPr>
                    </a:p>
                  </a:txBody>
                  <a:tcPr marL="43773" marR="43773" marT="12679" marB="0" anchor="ctr"/>
                </a:tc>
                <a:extLst>
                  <a:ext uri="{0D108BD9-81ED-4DB2-BD59-A6C34878D82A}">
                    <a16:rowId xmlns:a16="http://schemas.microsoft.com/office/drawing/2014/main" val="2332400345"/>
                  </a:ext>
                </a:extLst>
              </a:tr>
              <a:tr h="289809">
                <a:tc>
                  <a:txBody>
                    <a:bodyPr/>
                    <a:lstStyle/>
                    <a:p>
                      <a:pPr algn="ctr" fontAlgn="b"/>
                      <a:r>
                        <a:rPr lang="en-US" sz="1400" b="1" u="none" strike="noStrike" dirty="0">
                          <a:effectLst/>
                          <a:latin typeface="Veradana"/>
                        </a:rPr>
                        <a:t>IGST</a:t>
                      </a:r>
                      <a:endParaRPr lang="en-US" sz="1400" b="1" i="0" u="none" strike="noStrike" dirty="0">
                        <a:solidFill>
                          <a:srgbClr val="000000"/>
                        </a:solidFill>
                        <a:effectLst/>
                        <a:latin typeface="Veradana"/>
                      </a:endParaRPr>
                    </a:p>
                  </a:txBody>
                  <a:tcPr marL="43773" marR="43773" marT="12679" marB="0" anchor="ctr">
                    <a:solidFill>
                      <a:schemeClr val="tx2">
                        <a:lumMod val="40000"/>
                        <a:lumOff val="60000"/>
                      </a:schemeClr>
                    </a:solidFill>
                  </a:tcPr>
                </a:tc>
                <a:tc>
                  <a:txBody>
                    <a:bodyPr/>
                    <a:lstStyle/>
                    <a:p>
                      <a:pPr algn="ctr" fontAlgn="b"/>
                      <a:r>
                        <a:rPr lang="en-US" sz="1400" u="none" strike="noStrike" dirty="0">
                          <a:effectLst/>
                          <a:latin typeface="Veradana"/>
                        </a:rPr>
                        <a:t>18%</a:t>
                      </a:r>
                      <a:endParaRPr lang="en-US" sz="1400" b="0" i="0" u="none" strike="noStrike" dirty="0">
                        <a:solidFill>
                          <a:srgbClr val="000000"/>
                        </a:solidFill>
                        <a:effectLst/>
                        <a:latin typeface="Veradana"/>
                      </a:endParaRPr>
                    </a:p>
                  </a:txBody>
                  <a:tcPr marL="43773" marR="43773" marT="12679" marB="0" anchor="ctr"/>
                </a:tc>
                <a:extLst>
                  <a:ext uri="{0D108BD9-81ED-4DB2-BD59-A6C34878D82A}">
                    <a16:rowId xmlns:a16="http://schemas.microsoft.com/office/drawing/2014/main" val="2606879339"/>
                  </a:ext>
                </a:extLst>
              </a:tr>
            </a:tbl>
          </a:graphicData>
        </a:graphic>
      </p:graphicFrame>
      <p:sp>
        <p:nvSpPr>
          <p:cNvPr id="8" name="Rectangle 7">
            <a:extLst>
              <a:ext uri="{FF2B5EF4-FFF2-40B4-BE49-F238E27FC236}">
                <a16:creationId xmlns:a16="http://schemas.microsoft.com/office/drawing/2014/main" id="{8D52FF52-DAFC-4F2E-8AF9-128A9E063177}"/>
              </a:ext>
            </a:extLst>
          </p:cNvPr>
          <p:cNvSpPr/>
          <p:nvPr/>
        </p:nvSpPr>
        <p:spPr>
          <a:xfrm>
            <a:off x="342265" y="6130066"/>
            <a:ext cx="5753735" cy="400110"/>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IN" sz="1000" dirty="0">
                <a:latin typeface="Verdana" panose="020B0604030504040204" pitchFamily="34" charset="0"/>
                <a:ea typeface="Verdana" panose="020B0604030504040204" pitchFamily="34" charset="0"/>
                <a:cs typeface="Verdana" panose="020B0604030504040204" pitchFamily="34" charset="0"/>
              </a:rPr>
              <a:t>HS Code: 27072000</a:t>
            </a:r>
          </a:p>
          <a:p>
            <a:pPr algn="r"/>
            <a:r>
              <a:rPr lang="en-IN" sz="1000" dirty="0">
                <a:latin typeface="Verdana" panose="020B0604030504040204" pitchFamily="34" charset="0"/>
                <a:ea typeface="Verdana" panose="020B0604030504040204" pitchFamily="34" charset="0"/>
                <a:cs typeface="Verdana" panose="020B0604030504040204" pitchFamily="34" charset="0"/>
              </a:rPr>
              <a:t>*As of 02 Feb 2020</a:t>
            </a:r>
          </a:p>
        </p:txBody>
      </p:sp>
      <p:sp>
        <p:nvSpPr>
          <p:cNvPr id="4" name="Rectangle 3">
            <a:extLst>
              <a:ext uri="{FF2B5EF4-FFF2-40B4-BE49-F238E27FC236}">
                <a16:creationId xmlns:a16="http://schemas.microsoft.com/office/drawing/2014/main" id="{5590393F-6419-41C4-86C6-6C76E8683803}"/>
              </a:ext>
            </a:extLst>
          </p:cNvPr>
          <p:cNvSpPr/>
          <p:nvPr/>
        </p:nvSpPr>
        <p:spPr>
          <a:xfrm>
            <a:off x="410818" y="3612735"/>
            <a:ext cx="1749287" cy="3197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Veradana"/>
                <a:cs typeface="Times New Roman" panose="02020603050405020304" pitchFamily="18" charset="0"/>
              </a:rPr>
              <a:t>Duties and Taxes*</a:t>
            </a:r>
          </a:p>
        </p:txBody>
      </p:sp>
      <p:sp>
        <p:nvSpPr>
          <p:cNvPr id="7" name="TextBox 6">
            <a:extLst>
              <a:ext uri="{FF2B5EF4-FFF2-40B4-BE49-F238E27FC236}">
                <a16:creationId xmlns:a16="http://schemas.microsoft.com/office/drawing/2014/main" id="{D0AB1972-E2AD-43F9-A143-8BA70E0BF72F}"/>
              </a:ext>
            </a:extLst>
          </p:cNvPr>
          <p:cNvSpPr txBox="1"/>
          <p:nvPr/>
        </p:nvSpPr>
        <p:spPr>
          <a:xfrm>
            <a:off x="6616031" y="3989895"/>
            <a:ext cx="5142325" cy="1692195"/>
          </a:xfrm>
          <a:prstGeom prst="rect">
            <a:avLst/>
          </a:prstGeom>
          <a:noFill/>
        </p:spPr>
        <p:txBody>
          <a:bodyPr wrap="square" rtlCol="0">
            <a:spAutoFit/>
          </a:bodyPr>
          <a:lstStyle/>
          <a:p>
            <a:pPr marL="285750" marR="0" indent="-285750" algn="just">
              <a:lnSpc>
                <a:spcPct val="150000"/>
              </a:lnSpc>
              <a:spcBef>
                <a:spcPts val="0"/>
              </a:spcBef>
              <a:spcAft>
                <a:spcPts val="800"/>
              </a:spcAft>
              <a:buFont typeface="Arial" panose="020B0604020202020204" pitchFamily="34" charset="0"/>
              <a:buChar char="•"/>
              <a:tabLst>
                <a:tab pos="914400" algn="l"/>
              </a:tabLst>
            </a:pPr>
            <a:r>
              <a:rPr lang="en-US" sz="1100" dirty="0">
                <a:effectLst/>
                <a:latin typeface="Veradana"/>
                <a:ea typeface="Calibri" panose="020F0502020204030204" pitchFamily="34" charset="0"/>
                <a:cs typeface="Times New Roman" panose="02020603050405020304" pitchFamily="18" charset="0"/>
              </a:rPr>
              <a:t>India and ASEAN countries agree to achieve free flow of goods in the region resulting to less trade barriers and deeper economic linkages among Member States, lower business costs, increased trade, and a larger market and economies of scale for businesses. </a:t>
            </a:r>
          </a:p>
          <a:p>
            <a:pPr marL="285750" marR="0" indent="-285750" algn="just">
              <a:lnSpc>
                <a:spcPct val="150000"/>
              </a:lnSpc>
              <a:spcBef>
                <a:spcPts val="0"/>
              </a:spcBef>
              <a:spcAft>
                <a:spcPts val="800"/>
              </a:spcAft>
              <a:buFont typeface="Arial" panose="020B0604020202020204" pitchFamily="34" charset="0"/>
              <a:buChar char="•"/>
              <a:tabLst>
                <a:tab pos="914400" algn="l"/>
              </a:tabLst>
            </a:pPr>
            <a:r>
              <a:rPr lang="en-US" sz="1100" dirty="0">
                <a:effectLst/>
                <a:latin typeface="Veradana"/>
                <a:ea typeface="Calibri" panose="020F0502020204030204" pitchFamily="34" charset="0"/>
                <a:cs typeface="Times New Roman" panose="02020603050405020304" pitchFamily="18" charset="0"/>
              </a:rPr>
              <a:t>Import from Singapore and </a:t>
            </a:r>
            <a:r>
              <a:rPr lang="en-US" sz="1100" dirty="0">
                <a:latin typeface="Veradana"/>
                <a:ea typeface="Calibri" panose="020F0502020204030204" pitchFamily="34" charset="0"/>
                <a:cs typeface="Times New Roman" panose="02020603050405020304" pitchFamily="18" charset="0"/>
              </a:rPr>
              <a:t>Thailand result in nil custom duty as it falls under ASEAN India Free Trade Agreement. </a:t>
            </a:r>
            <a:endParaRPr lang="en-US" sz="1400" dirty="0">
              <a:effectLst/>
              <a:latin typeface="Veradana"/>
              <a:ea typeface="Calibri" panose="020F0502020204030204" pitchFamily="34" charset="0"/>
              <a:cs typeface="Times New Roman" panose="02020603050405020304" pitchFamily="18" charset="0"/>
            </a:endParaRPr>
          </a:p>
        </p:txBody>
      </p:sp>
      <p:graphicFrame>
        <p:nvGraphicFramePr>
          <p:cNvPr id="10" name="Table 9">
            <a:extLst>
              <a:ext uri="{FF2B5EF4-FFF2-40B4-BE49-F238E27FC236}">
                <a16:creationId xmlns:a16="http://schemas.microsoft.com/office/drawing/2014/main" id="{D124FB0B-443B-4717-929E-B2DC191BC94B}"/>
              </a:ext>
            </a:extLst>
          </p:cNvPr>
          <p:cNvGraphicFramePr>
            <a:graphicFrameLocks noGrp="1"/>
          </p:cNvGraphicFramePr>
          <p:nvPr>
            <p:extLst>
              <p:ext uri="{D42A27DB-BD31-4B8C-83A1-F6EECF244321}">
                <p14:modId xmlns:p14="http://schemas.microsoft.com/office/powerpoint/2010/main" val="2769027311"/>
              </p:ext>
            </p:extLst>
          </p:nvPr>
        </p:nvGraphicFramePr>
        <p:xfrm>
          <a:off x="410817" y="5504969"/>
          <a:ext cx="5362185" cy="289809"/>
        </p:xfrm>
        <a:graphic>
          <a:graphicData uri="http://schemas.openxmlformats.org/drawingml/2006/table">
            <a:tbl>
              <a:tblPr>
                <a:tableStyleId>{616DA210-FB5B-4158-B5E0-FEB733F419BA}</a:tableStyleId>
              </a:tblPr>
              <a:tblGrid>
                <a:gridCol w="3771007">
                  <a:extLst>
                    <a:ext uri="{9D8B030D-6E8A-4147-A177-3AD203B41FA5}">
                      <a16:colId xmlns:a16="http://schemas.microsoft.com/office/drawing/2014/main" val="3768702781"/>
                    </a:ext>
                  </a:extLst>
                </a:gridCol>
                <a:gridCol w="1591178">
                  <a:extLst>
                    <a:ext uri="{9D8B030D-6E8A-4147-A177-3AD203B41FA5}">
                      <a16:colId xmlns:a16="http://schemas.microsoft.com/office/drawing/2014/main" val="3064959734"/>
                    </a:ext>
                  </a:extLst>
                </a:gridCol>
              </a:tblGrid>
              <a:tr h="289809">
                <a:tc>
                  <a:txBody>
                    <a:bodyPr/>
                    <a:lstStyle/>
                    <a:p>
                      <a:pPr algn="ctr" fontAlgn="b"/>
                      <a:r>
                        <a:rPr lang="en-US" sz="1400" b="1" u="none" strike="noStrike" dirty="0">
                          <a:effectLst/>
                          <a:latin typeface="Veradana"/>
                        </a:rPr>
                        <a:t>GST </a:t>
                      </a:r>
                      <a:endParaRPr lang="en-US" sz="1400" b="1" i="0" u="none" strike="noStrike" dirty="0">
                        <a:solidFill>
                          <a:srgbClr val="000000"/>
                        </a:solidFill>
                        <a:effectLst/>
                        <a:latin typeface="Veradana"/>
                      </a:endParaRPr>
                    </a:p>
                  </a:txBody>
                  <a:tcPr marL="43773" marR="43773" marT="12679" marB="0" anchor="ctr">
                    <a:solidFill>
                      <a:schemeClr val="tx2">
                        <a:lumMod val="40000"/>
                        <a:lumOff val="60000"/>
                      </a:schemeClr>
                    </a:solidFill>
                  </a:tcPr>
                </a:tc>
                <a:tc>
                  <a:txBody>
                    <a:bodyPr/>
                    <a:lstStyle/>
                    <a:p>
                      <a:pPr algn="ctr" fontAlgn="b"/>
                      <a:r>
                        <a:rPr lang="en-US" sz="1400" u="none" strike="noStrike" dirty="0">
                          <a:effectLst/>
                          <a:latin typeface="Veradana"/>
                        </a:rPr>
                        <a:t>18%</a:t>
                      </a:r>
                      <a:endParaRPr lang="en-US" sz="1400" b="0" i="0" u="none" strike="noStrike" dirty="0">
                        <a:solidFill>
                          <a:srgbClr val="000000"/>
                        </a:solidFill>
                        <a:effectLst/>
                        <a:latin typeface="Veradana"/>
                      </a:endParaRPr>
                    </a:p>
                  </a:txBody>
                  <a:tcPr marL="43773" marR="43773" marT="12679" marB="0" anchor="ctr"/>
                </a:tc>
                <a:extLst>
                  <a:ext uri="{0D108BD9-81ED-4DB2-BD59-A6C34878D82A}">
                    <a16:rowId xmlns:a16="http://schemas.microsoft.com/office/drawing/2014/main" val="2644752163"/>
                  </a:ext>
                </a:extLst>
              </a:tr>
            </a:tbl>
          </a:graphicData>
        </a:graphic>
      </p:graphicFrame>
    </p:spTree>
    <p:extLst>
      <p:ext uri="{BB962C8B-B14F-4D97-AF65-F5344CB8AC3E}">
        <p14:creationId xmlns:p14="http://schemas.microsoft.com/office/powerpoint/2010/main" val="7279343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BF4323-C7B2-421E-AEB9-DB509113893F}"/>
              </a:ext>
            </a:extLst>
          </p:cNvPr>
          <p:cNvPicPr>
            <a:picLocks noChangeAspect="1"/>
          </p:cNvPicPr>
          <p:nvPr/>
        </p:nvPicPr>
        <p:blipFill rotWithShape="1">
          <a:blip r:embed="rId2"/>
          <a:srcRect l="11350" r="7649" b="-1"/>
          <a:stretch/>
        </p:blipFill>
        <p:spPr>
          <a:xfrm>
            <a:off x="0" y="0"/>
            <a:ext cx="9144000" cy="6858000"/>
          </a:xfrm>
          <a:prstGeom prst="rect">
            <a:avLst/>
          </a:prstGeom>
        </p:spPr>
      </p:pic>
      <p:pic>
        <p:nvPicPr>
          <p:cNvPr id="10" name="Picture 9">
            <a:extLst>
              <a:ext uri="{FF2B5EF4-FFF2-40B4-BE49-F238E27FC236}">
                <a16:creationId xmlns:a16="http://schemas.microsoft.com/office/drawing/2014/main" id="{91D52916-6688-4412-9AE3-A25A0361A23A}"/>
              </a:ext>
            </a:extLst>
          </p:cNvPr>
          <p:cNvPicPr>
            <a:picLocks noChangeAspect="1"/>
          </p:cNvPicPr>
          <p:nvPr/>
        </p:nvPicPr>
        <p:blipFill rotWithShape="1">
          <a:blip r:embed="rId3">
            <a:extLst>
              <a:ext uri="{28A0092B-C50C-407E-A947-70E740481C1C}">
                <a14:useLocalDpi xmlns:a14="http://schemas.microsoft.com/office/drawing/2010/main" val="0"/>
              </a:ext>
            </a:extLst>
          </a:blip>
          <a:srcRect t="23908" b="13235"/>
          <a:stretch/>
        </p:blipFill>
        <p:spPr>
          <a:xfrm>
            <a:off x="0" y="0"/>
            <a:ext cx="12192000" cy="6934200"/>
          </a:xfrm>
          <a:prstGeom prst="rect">
            <a:avLst/>
          </a:prstGeom>
        </p:spPr>
      </p:pic>
      <p:sp>
        <p:nvSpPr>
          <p:cNvPr id="12" name="Rectangle 11">
            <a:extLst>
              <a:ext uri="{FF2B5EF4-FFF2-40B4-BE49-F238E27FC236}">
                <a16:creationId xmlns:a16="http://schemas.microsoft.com/office/drawing/2014/main" id="{0FE4649A-726F-4C13-978B-F4CCAD7F508E}"/>
              </a:ext>
            </a:extLst>
          </p:cNvPr>
          <p:cNvSpPr/>
          <p:nvPr/>
        </p:nvSpPr>
        <p:spPr>
          <a:xfrm>
            <a:off x="6096000" y="2905780"/>
            <a:ext cx="7599778" cy="523220"/>
          </a:xfrm>
          <a:prstGeom prst="rect">
            <a:avLst/>
          </a:prstGeom>
          <a:noFill/>
        </p:spPr>
        <p:txBody>
          <a:bodyPr wrap="square">
            <a:spAutoFit/>
          </a:bodyPr>
          <a:lstStyle/>
          <a:p>
            <a:pPr>
              <a:defRPr/>
            </a:pPr>
            <a:r>
              <a:rPr lang="en-US" sz="2800" b="1" dirty="0">
                <a:solidFill>
                  <a:schemeClr val="bg1"/>
                </a:solidFill>
                <a:effectLst>
                  <a:outerShdw blurRad="38100" dist="38100" dir="2700000" algn="tl">
                    <a:srgbClr val="000000">
                      <a:alpha val="43137"/>
                    </a:srgbClr>
                  </a:outerShdw>
                </a:effectLst>
                <a:latin typeface="Montserrat" panose="02000505000000020004" pitchFamily="2" charset="0"/>
                <a:ea typeface="Roboto" pitchFamily="2" charset="0"/>
                <a:cs typeface="Arial" panose="020B0604020202020204" pitchFamily="34" charset="0"/>
              </a:rPr>
              <a:t>KEY FOCUS AREA &amp; RECOMMENDATION</a:t>
            </a:r>
          </a:p>
        </p:txBody>
      </p:sp>
    </p:spTree>
    <p:extLst>
      <p:ext uri="{BB962C8B-B14F-4D97-AF65-F5344CB8AC3E}">
        <p14:creationId xmlns:p14="http://schemas.microsoft.com/office/powerpoint/2010/main" val="22340606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5E819A-6FFF-4C7E-A922-981CCAF56D2C}"/>
              </a:ext>
            </a:extLst>
          </p:cNvPr>
          <p:cNvSpPr>
            <a:spLocks noGrp="1"/>
          </p:cNvSpPr>
          <p:nvPr>
            <p:ph type="body" sz="quarter" idx="14"/>
          </p:nvPr>
        </p:nvSpPr>
        <p:spPr/>
        <p:txBody>
          <a:bodyPr>
            <a:normAutofit/>
          </a:bodyPr>
          <a:lstStyle/>
          <a:p>
            <a:r>
              <a:rPr lang="en-US" dirty="0">
                <a:solidFill>
                  <a:srgbClr val="0F4061"/>
                </a:solidFill>
              </a:rPr>
              <a:t>Key Focus Area &amp; Recommendation</a:t>
            </a:r>
          </a:p>
        </p:txBody>
      </p:sp>
      <p:grpSp>
        <p:nvGrpSpPr>
          <p:cNvPr id="7" name="Group 6">
            <a:extLst>
              <a:ext uri="{FF2B5EF4-FFF2-40B4-BE49-F238E27FC236}">
                <a16:creationId xmlns:a16="http://schemas.microsoft.com/office/drawing/2014/main" id="{216D0AFB-5970-450D-B9F4-10A975CDDC9B}"/>
              </a:ext>
            </a:extLst>
          </p:cNvPr>
          <p:cNvGrpSpPr/>
          <p:nvPr/>
        </p:nvGrpSpPr>
        <p:grpSpPr>
          <a:xfrm>
            <a:off x="198537" y="848159"/>
            <a:ext cx="3857195" cy="5169453"/>
            <a:chOff x="-400932" y="616346"/>
            <a:chExt cx="4458411" cy="5975204"/>
          </a:xfrm>
        </p:grpSpPr>
        <p:grpSp>
          <p:nvGrpSpPr>
            <p:cNvPr id="8" name="Group 7">
              <a:extLst>
                <a:ext uri="{FF2B5EF4-FFF2-40B4-BE49-F238E27FC236}">
                  <a16:creationId xmlns:a16="http://schemas.microsoft.com/office/drawing/2014/main" id="{6DD45BE4-8125-44A0-9E69-FC9976267403}"/>
                </a:ext>
              </a:extLst>
            </p:cNvPr>
            <p:cNvGrpSpPr/>
            <p:nvPr/>
          </p:nvGrpSpPr>
          <p:grpSpPr>
            <a:xfrm>
              <a:off x="-400932" y="616346"/>
              <a:ext cx="4458411" cy="5975204"/>
              <a:chOff x="-485340" y="700754"/>
              <a:chExt cx="4458411" cy="5975204"/>
            </a:xfrm>
          </p:grpSpPr>
          <p:pic>
            <p:nvPicPr>
              <p:cNvPr id="10" name="Picture 9" descr="A picture containing vector graphics&#10;&#10;Description generated with high confidence">
                <a:extLst>
                  <a:ext uri="{FF2B5EF4-FFF2-40B4-BE49-F238E27FC236}">
                    <a16:creationId xmlns:a16="http://schemas.microsoft.com/office/drawing/2014/main" id="{19AB709F-AB6C-4FA9-810C-509F4A14E48B}"/>
                  </a:ext>
                </a:extLst>
              </p:cNvPr>
              <p:cNvPicPr>
                <a:picLocks noChangeAspect="1"/>
              </p:cNvPicPr>
              <p:nvPr/>
            </p:nvPicPr>
            <p:blipFill>
              <a:blip r:embed="rId2">
                <a:clrChange>
                  <a:clrFrom>
                    <a:srgbClr val="FDF177"/>
                  </a:clrFrom>
                  <a:clrTo>
                    <a:srgbClr val="FDF177">
                      <a:alpha val="0"/>
                    </a:srgbClr>
                  </a:clrTo>
                </a:clrChange>
                <a:duotone>
                  <a:schemeClr val="accent6">
                    <a:shade val="45000"/>
                    <a:satMod val="135000"/>
                  </a:schemeClr>
                  <a:prstClr val="white"/>
                </a:duotone>
                <a:extLst>
                  <a:ext uri="{BEBA8EAE-BF5A-486C-A8C5-ECC9F3942E4B}">
                    <a14:imgProps xmlns:a14="http://schemas.microsoft.com/office/drawing/2010/main">
                      <a14:imgLayer r:embed="rId3">
                        <a14:imgEffect>
                          <a14:backgroundRemoval t="10000" b="90000" l="10000" r="90000">
                            <a14:backgroundMark x1="33789" y1="69922" x2="33789" y2="69922"/>
                            <a14:backgroundMark x1="50293" y1="53125" x2="50293" y2="53125"/>
                            <a14:backgroundMark x1="68262" y1="32520" x2="68262" y2="32520"/>
                            <a14:backgroundMark x1="46582" y1="26953" x2="46582" y2="26953"/>
                            <a14:backgroundMark x1="46191" y1="27246" x2="46191" y2="27246"/>
                            <a14:backgroundMark x1="26367" y1="48633" x2="26367" y2="48633"/>
                            <a14:backgroundMark x1="27441" y1="47852" x2="27441" y2="47852"/>
                          </a14:backgroundRemoval>
                        </a14:imgEffect>
                      </a14:imgLayer>
                    </a14:imgProps>
                  </a:ext>
                  <a:ext uri="{28A0092B-C50C-407E-A947-70E740481C1C}">
                    <a14:useLocalDpi xmlns:a14="http://schemas.microsoft.com/office/drawing/2010/main" val="0"/>
                  </a:ext>
                </a:extLst>
              </a:blip>
              <a:stretch>
                <a:fillRect/>
              </a:stretch>
            </p:blipFill>
            <p:spPr>
              <a:xfrm>
                <a:off x="-485340" y="1126588"/>
                <a:ext cx="3763108" cy="3763108"/>
              </a:xfrm>
              <a:prstGeom prst="rect">
                <a:avLst/>
              </a:prstGeom>
            </p:spPr>
          </p:pic>
          <p:pic>
            <p:nvPicPr>
              <p:cNvPr id="11" name="Picture 10" descr="A picture containing vector graphics&#10;&#10;Description generated with high confidence">
                <a:extLst>
                  <a:ext uri="{FF2B5EF4-FFF2-40B4-BE49-F238E27FC236}">
                    <a16:creationId xmlns:a16="http://schemas.microsoft.com/office/drawing/2014/main" id="{1438809B-A86E-419D-A16D-B047C32F1F07}"/>
                  </a:ext>
                </a:extLst>
              </p:cNvPr>
              <p:cNvPicPr>
                <a:picLocks noChangeAspect="1"/>
              </p:cNvPicPr>
              <p:nvPr/>
            </p:nvPicPr>
            <p:blipFill>
              <a:blip r:embed="rId2">
                <a:clrChange>
                  <a:clrFrom>
                    <a:srgbClr val="FDF177"/>
                  </a:clrFrom>
                  <a:clrTo>
                    <a:srgbClr val="FDF177">
                      <a:alpha val="0"/>
                    </a:srgbClr>
                  </a:clrTo>
                </a:clrChange>
                <a:duotone>
                  <a:schemeClr val="accent6">
                    <a:shade val="45000"/>
                    <a:satMod val="135000"/>
                  </a:schemeClr>
                  <a:prstClr val="white"/>
                </a:duotone>
                <a:extLst>
                  <a:ext uri="{BEBA8EAE-BF5A-486C-A8C5-ECC9F3942E4B}">
                    <a14:imgProps xmlns:a14="http://schemas.microsoft.com/office/drawing/2010/main">
                      <a14:imgLayer r:embed="rId3">
                        <a14:imgEffect>
                          <a14:backgroundRemoval t="10000" b="90000" l="10000" r="90000">
                            <a14:backgroundMark x1="33789" y1="69922" x2="33789" y2="69922"/>
                            <a14:backgroundMark x1="50293" y1="53125" x2="50293" y2="53125"/>
                            <a14:backgroundMark x1="68262" y1="32520" x2="68262" y2="32520"/>
                            <a14:backgroundMark x1="46582" y1="26953" x2="46582" y2="26953"/>
                            <a14:backgroundMark x1="46191" y1="27246" x2="46191" y2="27246"/>
                            <a14:backgroundMark x1="26367" y1="48633" x2="26367" y2="48633"/>
                            <a14:backgroundMark x1="27441" y1="47852" x2="27441" y2="47852"/>
                          </a14:backgroundRemoval>
                        </a14:imgEffect>
                      </a14:imgLayer>
                    </a14:imgProps>
                  </a:ext>
                  <a:ext uri="{28A0092B-C50C-407E-A947-70E740481C1C}">
                    <a14:useLocalDpi xmlns:a14="http://schemas.microsoft.com/office/drawing/2010/main" val="0"/>
                  </a:ext>
                </a:extLst>
              </a:blip>
              <a:stretch>
                <a:fillRect/>
              </a:stretch>
            </p:blipFill>
            <p:spPr>
              <a:xfrm rot="1348643">
                <a:off x="1473440" y="3020515"/>
                <a:ext cx="2267244" cy="2267244"/>
              </a:xfrm>
              <a:prstGeom prst="rect">
                <a:avLst/>
              </a:prstGeom>
            </p:spPr>
          </p:pic>
          <p:pic>
            <p:nvPicPr>
              <p:cNvPr id="12" name="Picture 11" descr="A picture containing vector graphics&#10;&#10;Description generated with high confidence">
                <a:extLst>
                  <a:ext uri="{FF2B5EF4-FFF2-40B4-BE49-F238E27FC236}">
                    <a16:creationId xmlns:a16="http://schemas.microsoft.com/office/drawing/2014/main" id="{46D0446B-F889-4BF6-9E45-127CAF6B712E}"/>
                  </a:ext>
                </a:extLst>
              </p:cNvPr>
              <p:cNvPicPr>
                <a:picLocks noChangeAspect="1"/>
              </p:cNvPicPr>
              <p:nvPr/>
            </p:nvPicPr>
            <p:blipFill>
              <a:blip r:embed="rId2">
                <a:clrChange>
                  <a:clrFrom>
                    <a:srgbClr val="FDF177"/>
                  </a:clrFrom>
                  <a:clrTo>
                    <a:srgbClr val="FDF177">
                      <a:alpha val="0"/>
                    </a:srgbClr>
                  </a:clrTo>
                </a:clrChange>
                <a:duotone>
                  <a:schemeClr val="accent6">
                    <a:shade val="45000"/>
                    <a:satMod val="135000"/>
                  </a:schemeClr>
                  <a:prstClr val="white"/>
                </a:duotone>
                <a:extLst>
                  <a:ext uri="{BEBA8EAE-BF5A-486C-A8C5-ECC9F3942E4B}">
                    <a14:imgProps xmlns:a14="http://schemas.microsoft.com/office/drawing/2010/main">
                      <a14:imgLayer r:embed="rId3">
                        <a14:imgEffect>
                          <a14:backgroundRemoval t="10000" b="90000" l="10000" r="90000">
                            <a14:backgroundMark x1="33789" y1="69922" x2="33789" y2="69922"/>
                            <a14:backgroundMark x1="50293" y1="53125" x2="50293" y2="53125"/>
                            <a14:backgroundMark x1="68262" y1="32520" x2="68262" y2="32520"/>
                            <a14:backgroundMark x1="46582" y1="26953" x2="46582" y2="26953"/>
                            <a14:backgroundMark x1="46191" y1="27246" x2="46191" y2="27246"/>
                            <a14:backgroundMark x1="26367" y1="48633" x2="26367" y2="48633"/>
                            <a14:backgroundMark x1="27441" y1="47852" x2="27441" y2="47852"/>
                          </a14:backgroundRemoval>
                        </a14:imgEffect>
                      </a14:imgLayer>
                    </a14:imgProps>
                  </a:ext>
                  <a:ext uri="{28A0092B-C50C-407E-A947-70E740481C1C}">
                    <a14:useLocalDpi xmlns:a14="http://schemas.microsoft.com/office/drawing/2010/main" val="0"/>
                  </a:ext>
                </a:extLst>
              </a:blip>
              <a:stretch>
                <a:fillRect/>
              </a:stretch>
            </p:blipFill>
            <p:spPr>
              <a:xfrm rot="671721">
                <a:off x="492795" y="3587407"/>
                <a:ext cx="2030011" cy="2030011"/>
              </a:xfrm>
              <a:prstGeom prst="rect">
                <a:avLst/>
              </a:prstGeom>
            </p:spPr>
          </p:pic>
          <p:sp>
            <p:nvSpPr>
              <p:cNvPr id="13" name="Freeform 5">
                <a:extLst>
                  <a:ext uri="{FF2B5EF4-FFF2-40B4-BE49-F238E27FC236}">
                    <a16:creationId xmlns:a16="http://schemas.microsoft.com/office/drawing/2014/main" id="{08473A6B-DA54-4DA7-80C6-9EB87DDD0020}"/>
                  </a:ext>
                </a:extLst>
              </p:cNvPr>
              <p:cNvSpPr>
                <a:spLocks/>
              </p:cNvSpPr>
              <p:nvPr/>
            </p:nvSpPr>
            <p:spPr bwMode="auto">
              <a:xfrm>
                <a:off x="1517490" y="6449445"/>
                <a:ext cx="874846" cy="226513"/>
              </a:xfrm>
              <a:custGeom>
                <a:avLst/>
                <a:gdLst>
                  <a:gd name="T0" fmla="*/ 678 w 678"/>
                  <a:gd name="T1" fmla="*/ 90 h 178"/>
                  <a:gd name="T2" fmla="*/ 678 w 678"/>
                  <a:gd name="T3" fmla="*/ 90 h 178"/>
                  <a:gd name="T4" fmla="*/ 676 w 678"/>
                  <a:gd name="T5" fmla="*/ 108 h 178"/>
                  <a:gd name="T6" fmla="*/ 670 w 678"/>
                  <a:gd name="T7" fmla="*/ 124 h 178"/>
                  <a:gd name="T8" fmla="*/ 662 w 678"/>
                  <a:gd name="T9" fmla="*/ 140 h 178"/>
                  <a:gd name="T10" fmla="*/ 650 w 678"/>
                  <a:gd name="T11" fmla="*/ 152 h 178"/>
                  <a:gd name="T12" fmla="*/ 636 w 678"/>
                  <a:gd name="T13" fmla="*/ 164 h 178"/>
                  <a:gd name="T14" fmla="*/ 620 w 678"/>
                  <a:gd name="T15" fmla="*/ 172 h 178"/>
                  <a:gd name="T16" fmla="*/ 602 w 678"/>
                  <a:gd name="T17" fmla="*/ 176 h 178"/>
                  <a:gd name="T18" fmla="*/ 582 w 678"/>
                  <a:gd name="T19" fmla="*/ 178 h 178"/>
                  <a:gd name="T20" fmla="*/ 96 w 678"/>
                  <a:gd name="T21" fmla="*/ 178 h 178"/>
                  <a:gd name="T22" fmla="*/ 96 w 678"/>
                  <a:gd name="T23" fmla="*/ 178 h 178"/>
                  <a:gd name="T24" fmla="*/ 76 w 678"/>
                  <a:gd name="T25" fmla="*/ 176 h 178"/>
                  <a:gd name="T26" fmla="*/ 58 w 678"/>
                  <a:gd name="T27" fmla="*/ 172 h 178"/>
                  <a:gd name="T28" fmla="*/ 42 w 678"/>
                  <a:gd name="T29" fmla="*/ 164 h 178"/>
                  <a:gd name="T30" fmla="*/ 28 w 678"/>
                  <a:gd name="T31" fmla="*/ 152 h 178"/>
                  <a:gd name="T32" fmla="*/ 16 w 678"/>
                  <a:gd name="T33" fmla="*/ 140 h 178"/>
                  <a:gd name="T34" fmla="*/ 8 w 678"/>
                  <a:gd name="T35" fmla="*/ 124 h 178"/>
                  <a:gd name="T36" fmla="*/ 2 w 678"/>
                  <a:gd name="T37" fmla="*/ 108 h 178"/>
                  <a:gd name="T38" fmla="*/ 0 w 678"/>
                  <a:gd name="T39" fmla="*/ 90 h 178"/>
                  <a:gd name="T40" fmla="*/ 0 w 678"/>
                  <a:gd name="T41" fmla="*/ 90 h 178"/>
                  <a:gd name="T42" fmla="*/ 0 w 678"/>
                  <a:gd name="T43" fmla="*/ 90 h 178"/>
                  <a:gd name="T44" fmla="*/ 2 w 678"/>
                  <a:gd name="T45" fmla="*/ 72 h 178"/>
                  <a:gd name="T46" fmla="*/ 8 w 678"/>
                  <a:gd name="T47" fmla="*/ 54 h 178"/>
                  <a:gd name="T48" fmla="*/ 16 w 678"/>
                  <a:gd name="T49" fmla="*/ 40 h 178"/>
                  <a:gd name="T50" fmla="*/ 28 w 678"/>
                  <a:gd name="T51" fmla="*/ 26 h 178"/>
                  <a:gd name="T52" fmla="*/ 42 w 678"/>
                  <a:gd name="T53" fmla="*/ 16 h 178"/>
                  <a:gd name="T54" fmla="*/ 58 w 678"/>
                  <a:gd name="T55" fmla="*/ 8 h 178"/>
                  <a:gd name="T56" fmla="*/ 76 w 678"/>
                  <a:gd name="T57" fmla="*/ 2 h 178"/>
                  <a:gd name="T58" fmla="*/ 96 w 678"/>
                  <a:gd name="T59" fmla="*/ 0 h 178"/>
                  <a:gd name="T60" fmla="*/ 582 w 678"/>
                  <a:gd name="T61" fmla="*/ 0 h 178"/>
                  <a:gd name="T62" fmla="*/ 582 w 678"/>
                  <a:gd name="T63" fmla="*/ 0 h 178"/>
                  <a:gd name="T64" fmla="*/ 602 w 678"/>
                  <a:gd name="T65" fmla="*/ 2 h 178"/>
                  <a:gd name="T66" fmla="*/ 620 w 678"/>
                  <a:gd name="T67" fmla="*/ 8 h 178"/>
                  <a:gd name="T68" fmla="*/ 636 w 678"/>
                  <a:gd name="T69" fmla="*/ 16 h 178"/>
                  <a:gd name="T70" fmla="*/ 650 w 678"/>
                  <a:gd name="T71" fmla="*/ 26 h 178"/>
                  <a:gd name="T72" fmla="*/ 662 w 678"/>
                  <a:gd name="T73" fmla="*/ 40 h 178"/>
                  <a:gd name="T74" fmla="*/ 670 w 678"/>
                  <a:gd name="T75" fmla="*/ 54 h 178"/>
                  <a:gd name="T76" fmla="*/ 676 w 678"/>
                  <a:gd name="T77" fmla="*/ 72 h 178"/>
                  <a:gd name="T78" fmla="*/ 678 w 678"/>
                  <a:gd name="T79" fmla="*/ 90 h 178"/>
                  <a:gd name="T80" fmla="*/ 678 w 678"/>
                  <a:gd name="T81" fmla="*/ 9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8" h="178">
                    <a:moveTo>
                      <a:pt x="678" y="90"/>
                    </a:moveTo>
                    <a:lnTo>
                      <a:pt x="678" y="90"/>
                    </a:lnTo>
                    <a:lnTo>
                      <a:pt x="676" y="108"/>
                    </a:lnTo>
                    <a:lnTo>
                      <a:pt x="670" y="124"/>
                    </a:lnTo>
                    <a:lnTo>
                      <a:pt x="662" y="140"/>
                    </a:lnTo>
                    <a:lnTo>
                      <a:pt x="650" y="152"/>
                    </a:lnTo>
                    <a:lnTo>
                      <a:pt x="636" y="164"/>
                    </a:lnTo>
                    <a:lnTo>
                      <a:pt x="620" y="172"/>
                    </a:lnTo>
                    <a:lnTo>
                      <a:pt x="602" y="176"/>
                    </a:lnTo>
                    <a:lnTo>
                      <a:pt x="582" y="178"/>
                    </a:lnTo>
                    <a:lnTo>
                      <a:pt x="96" y="178"/>
                    </a:lnTo>
                    <a:lnTo>
                      <a:pt x="96" y="178"/>
                    </a:lnTo>
                    <a:lnTo>
                      <a:pt x="76" y="176"/>
                    </a:lnTo>
                    <a:lnTo>
                      <a:pt x="58" y="172"/>
                    </a:lnTo>
                    <a:lnTo>
                      <a:pt x="42" y="164"/>
                    </a:lnTo>
                    <a:lnTo>
                      <a:pt x="28" y="152"/>
                    </a:lnTo>
                    <a:lnTo>
                      <a:pt x="16" y="140"/>
                    </a:lnTo>
                    <a:lnTo>
                      <a:pt x="8" y="124"/>
                    </a:lnTo>
                    <a:lnTo>
                      <a:pt x="2" y="108"/>
                    </a:lnTo>
                    <a:lnTo>
                      <a:pt x="0" y="90"/>
                    </a:lnTo>
                    <a:lnTo>
                      <a:pt x="0" y="90"/>
                    </a:lnTo>
                    <a:lnTo>
                      <a:pt x="0" y="90"/>
                    </a:lnTo>
                    <a:lnTo>
                      <a:pt x="2" y="72"/>
                    </a:lnTo>
                    <a:lnTo>
                      <a:pt x="8" y="54"/>
                    </a:lnTo>
                    <a:lnTo>
                      <a:pt x="16" y="40"/>
                    </a:lnTo>
                    <a:lnTo>
                      <a:pt x="28" y="26"/>
                    </a:lnTo>
                    <a:lnTo>
                      <a:pt x="42" y="16"/>
                    </a:lnTo>
                    <a:lnTo>
                      <a:pt x="58" y="8"/>
                    </a:lnTo>
                    <a:lnTo>
                      <a:pt x="76" y="2"/>
                    </a:lnTo>
                    <a:lnTo>
                      <a:pt x="96" y="0"/>
                    </a:lnTo>
                    <a:lnTo>
                      <a:pt x="582" y="0"/>
                    </a:lnTo>
                    <a:lnTo>
                      <a:pt x="582" y="0"/>
                    </a:lnTo>
                    <a:lnTo>
                      <a:pt x="602" y="2"/>
                    </a:lnTo>
                    <a:lnTo>
                      <a:pt x="620" y="8"/>
                    </a:lnTo>
                    <a:lnTo>
                      <a:pt x="636" y="16"/>
                    </a:lnTo>
                    <a:lnTo>
                      <a:pt x="650" y="26"/>
                    </a:lnTo>
                    <a:lnTo>
                      <a:pt x="662" y="40"/>
                    </a:lnTo>
                    <a:lnTo>
                      <a:pt x="670" y="54"/>
                    </a:lnTo>
                    <a:lnTo>
                      <a:pt x="676" y="72"/>
                    </a:lnTo>
                    <a:lnTo>
                      <a:pt x="678" y="90"/>
                    </a:lnTo>
                    <a:lnTo>
                      <a:pt x="678" y="9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5824" tIns="57912" rIns="115824" bIns="57912" numCol="1" anchor="t" anchorCtr="0" compatLnSpc="1">
                <a:prstTxWarp prst="textNoShape">
                  <a:avLst/>
                </a:prstTxWarp>
              </a:bodyPr>
              <a:lstStyle/>
              <a:p>
                <a:pPr defTabSz="579135">
                  <a:defRPr/>
                </a:pPr>
                <a:endParaRPr lang="en-AU" sz="2280" dirty="0">
                  <a:solidFill>
                    <a:prstClr val="black"/>
                  </a:solidFill>
                  <a:latin typeface="Calibri" panose="020F0502020204030204"/>
                </a:endParaRPr>
              </a:p>
            </p:txBody>
          </p:sp>
          <p:sp>
            <p:nvSpPr>
              <p:cNvPr id="14" name="Freeform 6">
                <a:extLst>
                  <a:ext uri="{FF2B5EF4-FFF2-40B4-BE49-F238E27FC236}">
                    <a16:creationId xmlns:a16="http://schemas.microsoft.com/office/drawing/2014/main" id="{72FA7DB6-6313-4EBE-97BE-CF11249BFD31}"/>
                  </a:ext>
                </a:extLst>
              </p:cNvPr>
              <p:cNvSpPr>
                <a:spLocks/>
              </p:cNvSpPr>
              <p:nvPr/>
            </p:nvSpPr>
            <p:spPr bwMode="auto">
              <a:xfrm>
                <a:off x="1305875" y="6362911"/>
                <a:ext cx="1298076" cy="190882"/>
              </a:xfrm>
              <a:custGeom>
                <a:avLst/>
                <a:gdLst>
                  <a:gd name="T0" fmla="*/ 136 w 1006"/>
                  <a:gd name="T1" fmla="*/ 150 h 150"/>
                  <a:gd name="T2" fmla="*/ 868 w 1006"/>
                  <a:gd name="T3" fmla="*/ 150 h 150"/>
                  <a:gd name="T4" fmla="*/ 868 w 1006"/>
                  <a:gd name="T5" fmla="*/ 150 h 150"/>
                  <a:gd name="T6" fmla="*/ 928 w 1006"/>
                  <a:gd name="T7" fmla="*/ 90 h 150"/>
                  <a:gd name="T8" fmla="*/ 928 w 1006"/>
                  <a:gd name="T9" fmla="*/ 90 h 150"/>
                  <a:gd name="T10" fmla="*/ 956 w 1006"/>
                  <a:gd name="T11" fmla="*/ 60 h 150"/>
                  <a:gd name="T12" fmla="*/ 978 w 1006"/>
                  <a:gd name="T13" fmla="*/ 36 h 150"/>
                  <a:gd name="T14" fmla="*/ 994 w 1006"/>
                  <a:gd name="T15" fmla="*/ 16 h 150"/>
                  <a:gd name="T16" fmla="*/ 1006 w 1006"/>
                  <a:gd name="T17" fmla="*/ 0 h 150"/>
                  <a:gd name="T18" fmla="*/ 0 w 1006"/>
                  <a:gd name="T19" fmla="*/ 0 h 150"/>
                  <a:gd name="T20" fmla="*/ 0 w 1006"/>
                  <a:gd name="T21" fmla="*/ 0 h 150"/>
                  <a:gd name="T22" fmla="*/ 6 w 1006"/>
                  <a:gd name="T23" fmla="*/ 12 h 150"/>
                  <a:gd name="T24" fmla="*/ 6 w 1006"/>
                  <a:gd name="T25" fmla="*/ 12 h 150"/>
                  <a:gd name="T26" fmla="*/ 66 w 1006"/>
                  <a:gd name="T27" fmla="*/ 76 h 150"/>
                  <a:gd name="T28" fmla="*/ 136 w 1006"/>
                  <a:gd name="T29" fmla="*/ 150 h 150"/>
                  <a:gd name="T30" fmla="*/ 136 w 1006"/>
                  <a:gd name="T31"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6" h="150">
                    <a:moveTo>
                      <a:pt x="136" y="150"/>
                    </a:moveTo>
                    <a:lnTo>
                      <a:pt x="868" y="150"/>
                    </a:lnTo>
                    <a:lnTo>
                      <a:pt x="868" y="150"/>
                    </a:lnTo>
                    <a:lnTo>
                      <a:pt x="928" y="90"/>
                    </a:lnTo>
                    <a:lnTo>
                      <a:pt x="928" y="90"/>
                    </a:lnTo>
                    <a:lnTo>
                      <a:pt x="956" y="60"/>
                    </a:lnTo>
                    <a:lnTo>
                      <a:pt x="978" y="36"/>
                    </a:lnTo>
                    <a:lnTo>
                      <a:pt x="994" y="16"/>
                    </a:lnTo>
                    <a:lnTo>
                      <a:pt x="1006" y="0"/>
                    </a:lnTo>
                    <a:lnTo>
                      <a:pt x="0" y="0"/>
                    </a:lnTo>
                    <a:lnTo>
                      <a:pt x="0" y="0"/>
                    </a:lnTo>
                    <a:lnTo>
                      <a:pt x="6" y="12"/>
                    </a:lnTo>
                    <a:lnTo>
                      <a:pt x="6" y="12"/>
                    </a:lnTo>
                    <a:lnTo>
                      <a:pt x="66" y="76"/>
                    </a:lnTo>
                    <a:lnTo>
                      <a:pt x="136" y="150"/>
                    </a:lnTo>
                    <a:lnTo>
                      <a:pt x="136" y="15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5824" tIns="57912" rIns="115824" bIns="57912" numCol="1" anchor="t" anchorCtr="0" compatLnSpc="1">
                <a:prstTxWarp prst="textNoShape">
                  <a:avLst/>
                </a:prstTxWarp>
              </a:bodyPr>
              <a:lstStyle/>
              <a:p>
                <a:pPr defTabSz="579135">
                  <a:defRPr/>
                </a:pPr>
                <a:endParaRPr lang="en-AU" sz="2280" dirty="0">
                  <a:solidFill>
                    <a:prstClr val="black"/>
                  </a:solidFill>
                  <a:latin typeface="Calibri" panose="020F0502020204030204"/>
                </a:endParaRPr>
              </a:p>
            </p:txBody>
          </p:sp>
          <p:sp>
            <p:nvSpPr>
              <p:cNvPr id="15" name="Freeform 7">
                <a:extLst>
                  <a:ext uri="{FF2B5EF4-FFF2-40B4-BE49-F238E27FC236}">
                    <a16:creationId xmlns:a16="http://schemas.microsoft.com/office/drawing/2014/main" id="{14572DAC-3134-46F6-A668-2CF44EE2A579}"/>
                  </a:ext>
                </a:extLst>
              </p:cNvPr>
              <p:cNvSpPr>
                <a:spLocks/>
              </p:cNvSpPr>
              <p:nvPr/>
            </p:nvSpPr>
            <p:spPr bwMode="auto">
              <a:xfrm>
                <a:off x="1262003" y="5734273"/>
                <a:ext cx="1393561" cy="129800"/>
              </a:xfrm>
              <a:custGeom>
                <a:avLst/>
                <a:gdLst>
                  <a:gd name="T0" fmla="*/ 1080 w 1080"/>
                  <a:gd name="T1" fmla="*/ 50 h 102"/>
                  <a:gd name="T2" fmla="*/ 1080 w 1080"/>
                  <a:gd name="T3" fmla="*/ 50 h 102"/>
                  <a:gd name="T4" fmla="*/ 1078 w 1080"/>
                  <a:gd name="T5" fmla="*/ 62 h 102"/>
                  <a:gd name="T6" fmla="*/ 1076 w 1080"/>
                  <a:gd name="T7" fmla="*/ 70 h 102"/>
                  <a:gd name="T8" fmla="*/ 1072 w 1080"/>
                  <a:gd name="T9" fmla="*/ 80 h 102"/>
                  <a:gd name="T10" fmla="*/ 1066 w 1080"/>
                  <a:gd name="T11" fmla="*/ 88 h 102"/>
                  <a:gd name="T12" fmla="*/ 1058 w 1080"/>
                  <a:gd name="T13" fmla="*/ 94 h 102"/>
                  <a:gd name="T14" fmla="*/ 1052 w 1080"/>
                  <a:gd name="T15" fmla="*/ 98 h 102"/>
                  <a:gd name="T16" fmla="*/ 1042 w 1080"/>
                  <a:gd name="T17" fmla="*/ 102 h 102"/>
                  <a:gd name="T18" fmla="*/ 1034 w 1080"/>
                  <a:gd name="T19" fmla="*/ 102 h 102"/>
                  <a:gd name="T20" fmla="*/ 46 w 1080"/>
                  <a:gd name="T21" fmla="*/ 102 h 102"/>
                  <a:gd name="T22" fmla="*/ 46 w 1080"/>
                  <a:gd name="T23" fmla="*/ 102 h 102"/>
                  <a:gd name="T24" fmla="*/ 36 w 1080"/>
                  <a:gd name="T25" fmla="*/ 102 h 102"/>
                  <a:gd name="T26" fmla="*/ 28 w 1080"/>
                  <a:gd name="T27" fmla="*/ 98 h 102"/>
                  <a:gd name="T28" fmla="*/ 20 w 1080"/>
                  <a:gd name="T29" fmla="*/ 94 h 102"/>
                  <a:gd name="T30" fmla="*/ 14 w 1080"/>
                  <a:gd name="T31" fmla="*/ 88 h 102"/>
                  <a:gd name="T32" fmla="*/ 8 w 1080"/>
                  <a:gd name="T33" fmla="*/ 80 h 102"/>
                  <a:gd name="T34" fmla="*/ 4 w 1080"/>
                  <a:gd name="T35" fmla="*/ 70 h 102"/>
                  <a:gd name="T36" fmla="*/ 0 w 1080"/>
                  <a:gd name="T37" fmla="*/ 62 h 102"/>
                  <a:gd name="T38" fmla="*/ 0 w 1080"/>
                  <a:gd name="T39" fmla="*/ 50 h 102"/>
                  <a:gd name="T40" fmla="*/ 0 w 1080"/>
                  <a:gd name="T41" fmla="*/ 50 h 102"/>
                  <a:gd name="T42" fmla="*/ 0 w 1080"/>
                  <a:gd name="T43" fmla="*/ 50 h 102"/>
                  <a:gd name="T44" fmla="*/ 0 w 1080"/>
                  <a:gd name="T45" fmla="*/ 40 h 102"/>
                  <a:gd name="T46" fmla="*/ 4 w 1080"/>
                  <a:gd name="T47" fmla="*/ 32 h 102"/>
                  <a:gd name="T48" fmla="*/ 8 w 1080"/>
                  <a:gd name="T49" fmla="*/ 22 h 102"/>
                  <a:gd name="T50" fmla="*/ 14 w 1080"/>
                  <a:gd name="T51" fmla="*/ 14 h 102"/>
                  <a:gd name="T52" fmla="*/ 20 w 1080"/>
                  <a:gd name="T53" fmla="*/ 8 h 102"/>
                  <a:gd name="T54" fmla="*/ 28 w 1080"/>
                  <a:gd name="T55" fmla="*/ 4 h 102"/>
                  <a:gd name="T56" fmla="*/ 36 w 1080"/>
                  <a:gd name="T57" fmla="*/ 0 h 102"/>
                  <a:gd name="T58" fmla="*/ 46 w 1080"/>
                  <a:gd name="T59" fmla="*/ 0 h 102"/>
                  <a:gd name="T60" fmla="*/ 1034 w 1080"/>
                  <a:gd name="T61" fmla="*/ 0 h 102"/>
                  <a:gd name="T62" fmla="*/ 1034 w 1080"/>
                  <a:gd name="T63" fmla="*/ 0 h 102"/>
                  <a:gd name="T64" fmla="*/ 1042 w 1080"/>
                  <a:gd name="T65" fmla="*/ 0 h 102"/>
                  <a:gd name="T66" fmla="*/ 1052 w 1080"/>
                  <a:gd name="T67" fmla="*/ 4 h 102"/>
                  <a:gd name="T68" fmla="*/ 1058 w 1080"/>
                  <a:gd name="T69" fmla="*/ 8 h 102"/>
                  <a:gd name="T70" fmla="*/ 1066 w 1080"/>
                  <a:gd name="T71" fmla="*/ 14 h 102"/>
                  <a:gd name="T72" fmla="*/ 1072 w 1080"/>
                  <a:gd name="T73" fmla="*/ 22 h 102"/>
                  <a:gd name="T74" fmla="*/ 1076 w 1080"/>
                  <a:gd name="T75" fmla="*/ 32 h 102"/>
                  <a:gd name="T76" fmla="*/ 1078 w 1080"/>
                  <a:gd name="T77" fmla="*/ 40 h 102"/>
                  <a:gd name="T78" fmla="*/ 1080 w 1080"/>
                  <a:gd name="T79" fmla="*/ 50 h 102"/>
                  <a:gd name="T80" fmla="*/ 1080 w 1080"/>
                  <a:gd name="T81" fmla="*/ 5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80" h="102">
                    <a:moveTo>
                      <a:pt x="1080" y="50"/>
                    </a:moveTo>
                    <a:lnTo>
                      <a:pt x="1080" y="50"/>
                    </a:lnTo>
                    <a:lnTo>
                      <a:pt x="1078" y="62"/>
                    </a:lnTo>
                    <a:lnTo>
                      <a:pt x="1076" y="70"/>
                    </a:lnTo>
                    <a:lnTo>
                      <a:pt x="1072" y="80"/>
                    </a:lnTo>
                    <a:lnTo>
                      <a:pt x="1066" y="88"/>
                    </a:lnTo>
                    <a:lnTo>
                      <a:pt x="1058" y="94"/>
                    </a:lnTo>
                    <a:lnTo>
                      <a:pt x="1052" y="98"/>
                    </a:lnTo>
                    <a:lnTo>
                      <a:pt x="1042" y="102"/>
                    </a:lnTo>
                    <a:lnTo>
                      <a:pt x="1034" y="102"/>
                    </a:lnTo>
                    <a:lnTo>
                      <a:pt x="46" y="102"/>
                    </a:lnTo>
                    <a:lnTo>
                      <a:pt x="46" y="102"/>
                    </a:lnTo>
                    <a:lnTo>
                      <a:pt x="36" y="102"/>
                    </a:lnTo>
                    <a:lnTo>
                      <a:pt x="28" y="98"/>
                    </a:lnTo>
                    <a:lnTo>
                      <a:pt x="20" y="94"/>
                    </a:lnTo>
                    <a:lnTo>
                      <a:pt x="14" y="88"/>
                    </a:lnTo>
                    <a:lnTo>
                      <a:pt x="8" y="80"/>
                    </a:lnTo>
                    <a:lnTo>
                      <a:pt x="4" y="70"/>
                    </a:lnTo>
                    <a:lnTo>
                      <a:pt x="0" y="62"/>
                    </a:lnTo>
                    <a:lnTo>
                      <a:pt x="0" y="50"/>
                    </a:lnTo>
                    <a:lnTo>
                      <a:pt x="0" y="50"/>
                    </a:lnTo>
                    <a:lnTo>
                      <a:pt x="0" y="50"/>
                    </a:lnTo>
                    <a:lnTo>
                      <a:pt x="0" y="40"/>
                    </a:lnTo>
                    <a:lnTo>
                      <a:pt x="4" y="32"/>
                    </a:lnTo>
                    <a:lnTo>
                      <a:pt x="8" y="22"/>
                    </a:lnTo>
                    <a:lnTo>
                      <a:pt x="14" y="14"/>
                    </a:lnTo>
                    <a:lnTo>
                      <a:pt x="20" y="8"/>
                    </a:lnTo>
                    <a:lnTo>
                      <a:pt x="28" y="4"/>
                    </a:lnTo>
                    <a:lnTo>
                      <a:pt x="36" y="0"/>
                    </a:lnTo>
                    <a:lnTo>
                      <a:pt x="46" y="0"/>
                    </a:lnTo>
                    <a:lnTo>
                      <a:pt x="1034" y="0"/>
                    </a:lnTo>
                    <a:lnTo>
                      <a:pt x="1034" y="0"/>
                    </a:lnTo>
                    <a:lnTo>
                      <a:pt x="1042" y="0"/>
                    </a:lnTo>
                    <a:lnTo>
                      <a:pt x="1052" y="4"/>
                    </a:lnTo>
                    <a:lnTo>
                      <a:pt x="1058" y="8"/>
                    </a:lnTo>
                    <a:lnTo>
                      <a:pt x="1066" y="14"/>
                    </a:lnTo>
                    <a:lnTo>
                      <a:pt x="1072" y="22"/>
                    </a:lnTo>
                    <a:lnTo>
                      <a:pt x="1076" y="32"/>
                    </a:lnTo>
                    <a:lnTo>
                      <a:pt x="1078" y="40"/>
                    </a:lnTo>
                    <a:lnTo>
                      <a:pt x="1080" y="50"/>
                    </a:lnTo>
                    <a:lnTo>
                      <a:pt x="1080" y="5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5824" tIns="57912" rIns="115824" bIns="57912" numCol="1" anchor="t" anchorCtr="0" compatLnSpc="1">
                <a:prstTxWarp prst="textNoShape">
                  <a:avLst/>
                </a:prstTxWarp>
              </a:bodyPr>
              <a:lstStyle/>
              <a:p>
                <a:pPr defTabSz="579135">
                  <a:defRPr/>
                </a:pPr>
                <a:endParaRPr lang="en-AU" sz="2280" dirty="0">
                  <a:solidFill>
                    <a:prstClr val="black"/>
                  </a:solidFill>
                  <a:latin typeface="Calibri" panose="020F0502020204030204"/>
                </a:endParaRPr>
              </a:p>
            </p:txBody>
          </p:sp>
          <p:sp>
            <p:nvSpPr>
              <p:cNvPr id="16" name="Freeform 8">
                <a:extLst>
                  <a:ext uri="{FF2B5EF4-FFF2-40B4-BE49-F238E27FC236}">
                    <a16:creationId xmlns:a16="http://schemas.microsoft.com/office/drawing/2014/main" id="{EFEB5C33-BD04-4EAC-84FC-278F083A0770}"/>
                  </a:ext>
                </a:extLst>
              </p:cNvPr>
              <p:cNvSpPr>
                <a:spLocks/>
              </p:cNvSpPr>
              <p:nvPr/>
            </p:nvSpPr>
            <p:spPr bwMode="auto">
              <a:xfrm>
                <a:off x="1262003" y="5925155"/>
                <a:ext cx="1393561" cy="132345"/>
              </a:xfrm>
              <a:custGeom>
                <a:avLst/>
                <a:gdLst>
                  <a:gd name="T0" fmla="*/ 1080 w 1080"/>
                  <a:gd name="T1" fmla="*/ 52 h 104"/>
                  <a:gd name="T2" fmla="*/ 1080 w 1080"/>
                  <a:gd name="T3" fmla="*/ 52 h 104"/>
                  <a:gd name="T4" fmla="*/ 1078 w 1080"/>
                  <a:gd name="T5" fmla="*/ 62 h 104"/>
                  <a:gd name="T6" fmla="*/ 1076 w 1080"/>
                  <a:gd name="T7" fmla="*/ 72 h 104"/>
                  <a:gd name="T8" fmla="*/ 1072 w 1080"/>
                  <a:gd name="T9" fmla="*/ 82 h 104"/>
                  <a:gd name="T10" fmla="*/ 1066 w 1080"/>
                  <a:gd name="T11" fmla="*/ 88 h 104"/>
                  <a:gd name="T12" fmla="*/ 1058 w 1080"/>
                  <a:gd name="T13" fmla="*/ 94 h 104"/>
                  <a:gd name="T14" fmla="*/ 1052 w 1080"/>
                  <a:gd name="T15" fmla="*/ 100 h 104"/>
                  <a:gd name="T16" fmla="*/ 1042 w 1080"/>
                  <a:gd name="T17" fmla="*/ 102 h 104"/>
                  <a:gd name="T18" fmla="*/ 1034 w 1080"/>
                  <a:gd name="T19" fmla="*/ 104 h 104"/>
                  <a:gd name="T20" fmla="*/ 46 w 1080"/>
                  <a:gd name="T21" fmla="*/ 104 h 104"/>
                  <a:gd name="T22" fmla="*/ 46 w 1080"/>
                  <a:gd name="T23" fmla="*/ 104 h 104"/>
                  <a:gd name="T24" fmla="*/ 36 w 1080"/>
                  <a:gd name="T25" fmla="*/ 102 h 104"/>
                  <a:gd name="T26" fmla="*/ 28 w 1080"/>
                  <a:gd name="T27" fmla="*/ 100 h 104"/>
                  <a:gd name="T28" fmla="*/ 20 w 1080"/>
                  <a:gd name="T29" fmla="*/ 94 h 104"/>
                  <a:gd name="T30" fmla="*/ 14 w 1080"/>
                  <a:gd name="T31" fmla="*/ 88 h 104"/>
                  <a:gd name="T32" fmla="*/ 8 w 1080"/>
                  <a:gd name="T33" fmla="*/ 82 h 104"/>
                  <a:gd name="T34" fmla="*/ 4 w 1080"/>
                  <a:gd name="T35" fmla="*/ 72 h 104"/>
                  <a:gd name="T36" fmla="*/ 0 w 1080"/>
                  <a:gd name="T37" fmla="*/ 62 h 104"/>
                  <a:gd name="T38" fmla="*/ 0 w 1080"/>
                  <a:gd name="T39" fmla="*/ 52 h 104"/>
                  <a:gd name="T40" fmla="*/ 0 w 1080"/>
                  <a:gd name="T41" fmla="*/ 52 h 104"/>
                  <a:gd name="T42" fmla="*/ 0 w 1080"/>
                  <a:gd name="T43" fmla="*/ 52 h 104"/>
                  <a:gd name="T44" fmla="*/ 0 w 1080"/>
                  <a:gd name="T45" fmla="*/ 42 h 104"/>
                  <a:gd name="T46" fmla="*/ 4 w 1080"/>
                  <a:gd name="T47" fmla="*/ 32 h 104"/>
                  <a:gd name="T48" fmla="*/ 8 w 1080"/>
                  <a:gd name="T49" fmla="*/ 24 h 104"/>
                  <a:gd name="T50" fmla="*/ 14 w 1080"/>
                  <a:gd name="T51" fmla="*/ 16 h 104"/>
                  <a:gd name="T52" fmla="*/ 20 w 1080"/>
                  <a:gd name="T53" fmla="*/ 10 h 104"/>
                  <a:gd name="T54" fmla="*/ 28 w 1080"/>
                  <a:gd name="T55" fmla="*/ 4 h 104"/>
                  <a:gd name="T56" fmla="*/ 36 w 1080"/>
                  <a:gd name="T57" fmla="*/ 2 h 104"/>
                  <a:gd name="T58" fmla="*/ 46 w 1080"/>
                  <a:gd name="T59" fmla="*/ 0 h 104"/>
                  <a:gd name="T60" fmla="*/ 1034 w 1080"/>
                  <a:gd name="T61" fmla="*/ 0 h 104"/>
                  <a:gd name="T62" fmla="*/ 1034 w 1080"/>
                  <a:gd name="T63" fmla="*/ 0 h 104"/>
                  <a:gd name="T64" fmla="*/ 1042 w 1080"/>
                  <a:gd name="T65" fmla="*/ 2 h 104"/>
                  <a:gd name="T66" fmla="*/ 1052 w 1080"/>
                  <a:gd name="T67" fmla="*/ 4 h 104"/>
                  <a:gd name="T68" fmla="*/ 1058 w 1080"/>
                  <a:gd name="T69" fmla="*/ 10 h 104"/>
                  <a:gd name="T70" fmla="*/ 1066 w 1080"/>
                  <a:gd name="T71" fmla="*/ 16 h 104"/>
                  <a:gd name="T72" fmla="*/ 1072 w 1080"/>
                  <a:gd name="T73" fmla="*/ 24 h 104"/>
                  <a:gd name="T74" fmla="*/ 1076 w 1080"/>
                  <a:gd name="T75" fmla="*/ 32 h 104"/>
                  <a:gd name="T76" fmla="*/ 1078 w 1080"/>
                  <a:gd name="T77" fmla="*/ 42 h 104"/>
                  <a:gd name="T78" fmla="*/ 1080 w 1080"/>
                  <a:gd name="T79" fmla="*/ 52 h 104"/>
                  <a:gd name="T80" fmla="*/ 1080 w 1080"/>
                  <a:gd name="T81"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80" h="104">
                    <a:moveTo>
                      <a:pt x="1080" y="52"/>
                    </a:moveTo>
                    <a:lnTo>
                      <a:pt x="1080" y="52"/>
                    </a:lnTo>
                    <a:lnTo>
                      <a:pt x="1078" y="62"/>
                    </a:lnTo>
                    <a:lnTo>
                      <a:pt x="1076" y="72"/>
                    </a:lnTo>
                    <a:lnTo>
                      <a:pt x="1072" y="82"/>
                    </a:lnTo>
                    <a:lnTo>
                      <a:pt x="1066" y="88"/>
                    </a:lnTo>
                    <a:lnTo>
                      <a:pt x="1058" y="94"/>
                    </a:lnTo>
                    <a:lnTo>
                      <a:pt x="1052" y="100"/>
                    </a:lnTo>
                    <a:lnTo>
                      <a:pt x="1042" y="102"/>
                    </a:lnTo>
                    <a:lnTo>
                      <a:pt x="1034" y="104"/>
                    </a:lnTo>
                    <a:lnTo>
                      <a:pt x="46" y="104"/>
                    </a:lnTo>
                    <a:lnTo>
                      <a:pt x="46" y="104"/>
                    </a:lnTo>
                    <a:lnTo>
                      <a:pt x="36" y="102"/>
                    </a:lnTo>
                    <a:lnTo>
                      <a:pt x="28" y="100"/>
                    </a:lnTo>
                    <a:lnTo>
                      <a:pt x="20" y="94"/>
                    </a:lnTo>
                    <a:lnTo>
                      <a:pt x="14" y="88"/>
                    </a:lnTo>
                    <a:lnTo>
                      <a:pt x="8" y="82"/>
                    </a:lnTo>
                    <a:lnTo>
                      <a:pt x="4" y="72"/>
                    </a:lnTo>
                    <a:lnTo>
                      <a:pt x="0" y="62"/>
                    </a:lnTo>
                    <a:lnTo>
                      <a:pt x="0" y="52"/>
                    </a:lnTo>
                    <a:lnTo>
                      <a:pt x="0" y="52"/>
                    </a:lnTo>
                    <a:lnTo>
                      <a:pt x="0" y="52"/>
                    </a:lnTo>
                    <a:lnTo>
                      <a:pt x="0" y="42"/>
                    </a:lnTo>
                    <a:lnTo>
                      <a:pt x="4" y="32"/>
                    </a:lnTo>
                    <a:lnTo>
                      <a:pt x="8" y="24"/>
                    </a:lnTo>
                    <a:lnTo>
                      <a:pt x="14" y="16"/>
                    </a:lnTo>
                    <a:lnTo>
                      <a:pt x="20" y="10"/>
                    </a:lnTo>
                    <a:lnTo>
                      <a:pt x="28" y="4"/>
                    </a:lnTo>
                    <a:lnTo>
                      <a:pt x="36" y="2"/>
                    </a:lnTo>
                    <a:lnTo>
                      <a:pt x="46" y="0"/>
                    </a:lnTo>
                    <a:lnTo>
                      <a:pt x="1034" y="0"/>
                    </a:lnTo>
                    <a:lnTo>
                      <a:pt x="1034" y="0"/>
                    </a:lnTo>
                    <a:lnTo>
                      <a:pt x="1042" y="2"/>
                    </a:lnTo>
                    <a:lnTo>
                      <a:pt x="1052" y="4"/>
                    </a:lnTo>
                    <a:lnTo>
                      <a:pt x="1058" y="10"/>
                    </a:lnTo>
                    <a:lnTo>
                      <a:pt x="1066" y="16"/>
                    </a:lnTo>
                    <a:lnTo>
                      <a:pt x="1072" y="24"/>
                    </a:lnTo>
                    <a:lnTo>
                      <a:pt x="1076" y="32"/>
                    </a:lnTo>
                    <a:lnTo>
                      <a:pt x="1078" y="42"/>
                    </a:lnTo>
                    <a:lnTo>
                      <a:pt x="1080" y="52"/>
                    </a:lnTo>
                    <a:lnTo>
                      <a:pt x="1080" y="52"/>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5824" tIns="57912" rIns="115824" bIns="57912" numCol="1" anchor="t" anchorCtr="0" compatLnSpc="1">
                <a:prstTxWarp prst="textNoShape">
                  <a:avLst/>
                </a:prstTxWarp>
              </a:bodyPr>
              <a:lstStyle/>
              <a:p>
                <a:pPr defTabSz="579135">
                  <a:defRPr/>
                </a:pPr>
                <a:endParaRPr lang="en-AU" sz="2280" dirty="0">
                  <a:solidFill>
                    <a:prstClr val="black"/>
                  </a:solidFill>
                  <a:latin typeface="Calibri" panose="020F0502020204030204"/>
                </a:endParaRPr>
              </a:p>
            </p:txBody>
          </p:sp>
          <p:sp>
            <p:nvSpPr>
              <p:cNvPr id="17" name="Freeform 9">
                <a:extLst>
                  <a:ext uri="{FF2B5EF4-FFF2-40B4-BE49-F238E27FC236}">
                    <a16:creationId xmlns:a16="http://schemas.microsoft.com/office/drawing/2014/main" id="{A6984083-9783-4CF1-8AC6-1071AF7511CD}"/>
                  </a:ext>
                </a:extLst>
              </p:cNvPr>
              <p:cNvSpPr>
                <a:spLocks/>
              </p:cNvSpPr>
              <p:nvPr/>
            </p:nvSpPr>
            <p:spPr bwMode="auto">
              <a:xfrm>
                <a:off x="1262003" y="6118582"/>
                <a:ext cx="1393561" cy="132345"/>
              </a:xfrm>
              <a:custGeom>
                <a:avLst/>
                <a:gdLst>
                  <a:gd name="T0" fmla="*/ 1080 w 1080"/>
                  <a:gd name="T1" fmla="*/ 52 h 104"/>
                  <a:gd name="T2" fmla="*/ 1080 w 1080"/>
                  <a:gd name="T3" fmla="*/ 52 h 104"/>
                  <a:gd name="T4" fmla="*/ 1078 w 1080"/>
                  <a:gd name="T5" fmla="*/ 62 h 104"/>
                  <a:gd name="T6" fmla="*/ 1076 w 1080"/>
                  <a:gd name="T7" fmla="*/ 72 h 104"/>
                  <a:gd name="T8" fmla="*/ 1072 w 1080"/>
                  <a:gd name="T9" fmla="*/ 80 h 104"/>
                  <a:gd name="T10" fmla="*/ 1066 w 1080"/>
                  <a:gd name="T11" fmla="*/ 88 h 104"/>
                  <a:gd name="T12" fmla="*/ 1058 w 1080"/>
                  <a:gd name="T13" fmla="*/ 94 h 104"/>
                  <a:gd name="T14" fmla="*/ 1052 w 1080"/>
                  <a:gd name="T15" fmla="*/ 100 h 104"/>
                  <a:gd name="T16" fmla="*/ 1042 w 1080"/>
                  <a:gd name="T17" fmla="*/ 102 h 104"/>
                  <a:gd name="T18" fmla="*/ 1034 w 1080"/>
                  <a:gd name="T19" fmla="*/ 104 h 104"/>
                  <a:gd name="T20" fmla="*/ 46 w 1080"/>
                  <a:gd name="T21" fmla="*/ 104 h 104"/>
                  <a:gd name="T22" fmla="*/ 46 w 1080"/>
                  <a:gd name="T23" fmla="*/ 104 h 104"/>
                  <a:gd name="T24" fmla="*/ 36 w 1080"/>
                  <a:gd name="T25" fmla="*/ 102 h 104"/>
                  <a:gd name="T26" fmla="*/ 28 w 1080"/>
                  <a:gd name="T27" fmla="*/ 100 h 104"/>
                  <a:gd name="T28" fmla="*/ 20 w 1080"/>
                  <a:gd name="T29" fmla="*/ 94 h 104"/>
                  <a:gd name="T30" fmla="*/ 14 w 1080"/>
                  <a:gd name="T31" fmla="*/ 88 h 104"/>
                  <a:gd name="T32" fmla="*/ 8 w 1080"/>
                  <a:gd name="T33" fmla="*/ 80 h 104"/>
                  <a:gd name="T34" fmla="*/ 4 w 1080"/>
                  <a:gd name="T35" fmla="*/ 72 h 104"/>
                  <a:gd name="T36" fmla="*/ 0 w 1080"/>
                  <a:gd name="T37" fmla="*/ 62 h 104"/>
                  <a:gd name="T38" fmla="*/ 0 w 1080"/>
                  <a:gd name="T39" fmla="*/ 52 h 104"/>
                  <a:gd name="T40" fmla="*/ 0 w 1080"/>
                  <a:gd name="T41" fmla="*/ 52 h 104"/>
                  <a:gd name="T42" fmla="*/ 0 w 1080"/>
                  <a:gd name="T43" fmla="*/ 52 h 104"/>
                  <a:gd name="T44" fmla="*/ 0 w 1080"/>
                  <a:gd name="T45" fmla="*/ 42 h 104"/>
                  <a:gd name="T46" fmla="*/ 4 w 1080"/>
                  <a:gd name="T47" fmla="*/ 32 h 104"/>
                  <a:gd name="T48" fmla="*/ 8 w 1080"/>
                  <a:gd name="T49" fmla="*/ 24 h 104"/>
                  <a:gd name="T50" fmla="*/ 14 w 1080"/>
                  <a:gd name="T51" fmla="*/ 16 h 104"/>
                  <a:gd name="T52" fmla="*/ 20 w 1080"/>
                  <a:gd name="T53" fmla="*/ 10 h 104"/>
                  <a:gd name="T54" fmla="*/ 28 w 1080"/>
                  <a:gd name="T55" fmla="*/ 4 h 104"/>
                  <a:gd name="T56" fmla="*/ 36 w 1080"/>
                  <a:gd name="T57" fmla="*/ 2 h 104"/>
                  <a:gd name="T58" fmla="*/ 46 w 1080"/>
                  <a:gd name="T59" fmla="*/ 0 h 104"/>
                  <a:gd name="T60" fmla="*/ 1034 w 1080"/>
                  <a:gd name="T61" fmla="*/ 0 h 104"/>
                  <a:gd name="T62" fmla="*/ 1034 w 1080"/>
                  <a:gd name="T63" fmla="*/ 0 h 104"/>
                  <a:gd name="T64" fmla="*/ 1042 w 1080"/>
                  <a:gd name="T65" fmla="*/ 2 h 104"/>
                  <a:gd name="T66" fmla="*/ 1052 w 1080"/>
                  <a:gd name="T67" fmla="*/ 4 h 104"/>
                  <a:gd name="T68" fmla="*/ 1058 w 1080"/>
                  <a:gd name="T69" fmla="*/ 10 h 104"/>
                  <a:gd name="T70" fmla="*/ 1066 w 1080"/>
                  <a:gd name="T71" fmla="*/ 16 h 104"/>
                  <a:gd name="T72" fmla="*/ 1072 w 1080"/>
                  <a:gd name="T73" fmla="*/ 24 h 104"/>
                  <a:gd name="T74" fmla="*/ 1076 w 1080"/>
                  <a:gd name="T75" fmla="*/ 32 h 104"/>
                  <a:gd name="T76" fmla="*/ 1078 w 1080"/>
                  <a:gd name="T77" fmla="*/ 42 h 104"/>
                  <a:gd name="T78" fmla="*/ 1080 w 1080"/>
                  <a:gd name="T79" fmla="*/ 52 h 104"/>
                  <a:gd name="T80" fmla="*/ 1080 w 1080"/>
                  <a:gd name="T81"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80" h="104">
                    <a:moveTo>
                      <a:pt x="1080" y="52"/>
                    </a:moveTo>
                    <a:lnTo>
                      <a:pt x="1080" y="52"/>
                    </a:lnTo>
                    <a:lnTo>
                      <a:pt x="1078" y="62"/>
                    </a:lnTo>
                    <a:lnTo>
                      <a:pt x="1076" y="72"/>
                    </a:lnTo>
                    <a:lnTo>
                      <a:pt x="1072" y="80"/>
                    </a:lnTo>
                    <a:lnTo>
                      <a:pt x="1066" y="88"/>
                    </a:lnTo>
                    <a:lnTo>
                      <a:pt x="1058" y="94"/>
                    </a:lnTo>
                    <a:lnTo>
                      <a:pt x="1052" y="100"/>
                    </a:lnTo>
                    <a:lnTo>
                      <a:pt x="1042" y="102"/>
                    </a:lnTo>
                    <a:lnTo>
                      <a:pt x="1034" y="104"/>
                    </a:lnTo>
                    <a:lnTo>
                      <a:pt x="46" y="104"/>
                    </a:lnTo>
                    <a:lnTo>
                      <a:pt x="46" y="104"/>
                    </a:lnTo>
                    <a:lnTo>
                      <a:pt x="36" y="102"/>
                    </a:lnTo>
                    <a:lnTo>
                      <a:pt x="28" y="100"/>
                    </a:lnTo>
                    <a:lnTo>
                      <a:pt x="20" y="94"/>
                    </a:lnTo>
                    <a:lnTo>
                      <a:pt x="14" y="88"/>
                    </a:lnTo>
                    <a:lnTo>
                      <a:pt x="8" y="80"/>
                    </a:lnTo>
                    <a:lnTo>
                      <a:pt x="4" y="72"/>
                    </a:lnTo>
                    <a:lnTo>
                      <a:pt x="0" y="62"/>
                    </a:lnTo>
                    <a:lnTo>
                      <a:pt x="0" y="52"/>
                    </a:lnTo>
                    <a:lnTo>
                      <a:pt x="0" y="52"/>
                    </a:lnTo>
                    <a:lnTo>
                      <a:pt x="0" y="52"/>
                    </a:lnTo>
                    <a:lnTo>
                      <a:pt x="0" y="42"/>
                    </a:lnTo>
                    <a:lnTo>
                      <a:pt x="4" y="32"/>
                    </a:lnTo>
                    <a:lnTo>
                      <a:pt x="8" y="24"/>
                    </a:lnTo>
                    <a:lnTo>
                      <a:pt x="14" y="16"/>
                    </a:lnTo>
                    <a:lnTo>
                      <a:pt x="20" y="10"/>
                    </a:lnTo>
                    <a:lnTo>
                      <a:pt x="28" y="4"/>
                    </a:lnTo>
                    <a:lnTo>
                      <a:pt x="36" y="2"/>
                    </a:lnTo>
                    <a:lnTo>
                      <a:pt x="46" y="0"/>
                    </a:lnTo>
                    <a:lnTo>
                      <a:pt x="1034" y="0"/>
                    </a:lnTo>
                    <a:lnTo>
                      <a:pt x="1034" y="0"/>
                    </a:lnTo>
                    <a:lnTo>
                      <a:pt x="1042" y="2"/>
                    </a:lnTo>
                    <a:lnTo>
                      <a:pt x="1052" y="4"/>
                    </a:lnTo>
                    <a:lnTo>
                      <a:pt x="1058" y="10"/>
                    </a:lnTo>
                    <a:lnTo>
                      <a:pt x="1066" y="16"/>
                    </a:lnTo>
                    <a:lnTo>
                      <a:pt x="1072" y="24"/>
                    </a:lnTo>
                    <a:lnTo>
                      <a:pt x="1076" y="32"/>
                    </a:lnTo>
                    <a:lnTo>
                      <a:pt x="1078" y="42"/>
                    </a:lnTo>
                    <a:lnTo>
                      <a:pt x="1080" y="52"/>
                    </a:lnTo>
                    <a:lnTo>
                      <a:pt x="1080" y="52"/>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5824" tIns="57912" rIns="115824" bIns="57912" numCol="1" anchor="t" anchorCtr="0" compatLnSpc="1">
                <a:prstTxWarp prst="textNoShape">
                  <a:avLst/>
                </a:prstTxWarp>
              </a:bodyPr>
              <a:lstStyle/>
              <a:p>
                <a:pPr defTabSz="579135">
                  <a:defRPr/>
                </a:pPr>
                <a:endParaRPr lang="en-AU" sz="2280" dirty="0">
                  <a:solidFill>
                    <a:prstClr val="black"/>
                  </a:solidFill>
                  <a:latin typeface="Calibri" panose="020F0502020204030204"/>
                </a:endParaRPr>
              </a:p>
            </p:txBody>
          </p:sp>
          <p:sp>
            <p:nvSpPr>
              <p:cNvPr id="18" name="Freeform 10">
                <a:extLst>
                  <a:ext uri="{FF2B5EF4-FFF2-40B4-BE49-F238E27FC236}">
                    <a16:creationId xmlns:a16="http://schemas.microsoft.com/office/drawing/2014/main" id="{FE49654A-33D6-4EE4-9A35-E3542B1D8776}"/>
                  </a:ext>
                </a:extLst>
              </p:cNvPr>
              <p:cNvSpPr>
                <a:spLocks/>
              </p:cNvSpPr>
              <p:nvPr/>
            </p:nvSpPr>
            <p:spPr bwMode="auto">
              <a:xfrm>
                <a:off x="1262003" y="6291649"/>
                <a:ext cx="1380657" cy="81443"/>
              </a:xfrm>
              <a:custGeom>
                <a:avLst/>
                <a:gdLst>
                  <a:gd name="T0" fmla="*/ 1070 w 1070"/>
                  <a:gd name="T1" fmla="*/ 32 h 64"/>
                  <a:gd name="T2" fmla="*/ 1070 w 1070"/>
                  <a:gd name="T3" fmla="*/ 32 h 64"/>
                  <a:gd name="T4" fmla="*/ 1070 w 1070"/>
                  <a:gd name="T5" fmla="*/ 38 h 64"/>
                  <a:gd name="T6" fmla="*/ 1068 w 1070"/>
                  <a:gd name="T7" fmla="*/ 44 h 64"/>
                  <a:gd name="T8" fmla="*/ 1064 w 1070"/>
                  <a:gd name="T9" fmla="*/ 50 h 64"/>
                  <a:gd name="T10" fmla="*/ 1058 w 1070"/>
                  <a:gd name="T11" fmla="*/ 56 h 64"/>
                  <a:gd name="T12" fmla="*/ 1050 w 1070"/>
                  <a:gd name="T13" fmla="*/ 60 h 64"/>
                  <a:gd name="T14" fmla="*/ 1044 w 1070"/>
                  <a:gd name="T15" fmla="*/ 62 h 64"/>
                  <a:gd name="T16" fmla="*/ 1034 w 1070"/>
                  <a:gd name="T17" fmla="*/ 64 h 64"/>
                  <a:gd name="T18" fmla="*/ 1026 w 1070"/>
                  <a:gd name="T19" fmla="*/ 64 h 64"/>
                  <a:gd name="T20" fmla="*/ 46 w 1070"/>
                  <a:gd name="T21" fmla="*/ 64 h 64"/>
                  <a:gd name="T22" fmla="*/ 46 w 1070"/>
                  <a:gd name="T23" fmla="*/ 64 h 64"/>
                  <a:gd name="T24" fmla="*/ 36 w 1070"/>
                  <a:gd name="T25" fmla="*/ 64 h 64"/>
                  <a:gd name="T26" fmla="*/ 28 w 1070"/>
                  <a:gd name="T27" fmla="*/ 62 h 64"/>
                  <a:gd name="T28" fmla="*/ 20 w 1070"/>
                  <a:gd name="T29" fmla="*/ 60 h 64"/>
                  <a:gd name="T30" fmla="*/ 14 w 1070"/>
                  <a:gd name="T31" fmla="*/ 56 h 64"/>
                  <a:gd name="T32" fmla="*/ 8 w 1070"/>
                  <a:gd name="T33" fmla="*/ 50 h 64"/>
                  <a:gd name="T34" fmla="*/ 4 w 1070"/>
                  <a:gd name="T35" fmla="*/ 44 h 64"/>
                  <a:gd name="T36" fmla="*/ 0 w 1070"/>
                  <a:gd name="T37" fmla="*/ 38 h 64"/>
                  <a:gd name="T38" fmla="*/ 0 w 1070"/>
                  <a:gd name="T39" fmla="*/ 32 h 64"/>
                  <a:gd name="T40" fmla="*/ 0 w 1070"/>
                  <a:gd name="T41" fmla="*/ 32 h 64"/>
                  <a:gd name="T42" fmla="*/ 0 w 1070"/>
                  <a:gd name="T43" fmla="*/ 32 h 64"/>
                  <a:gd name="T44" fmla="*/ 0 w 1070"/>
                  <a:gd name="T45" fmla="*/ 26 h 64"/>
                  <a:gd name="T46" fmla="*/ 4 w 1070"/>
                  <a:gd name="T47" fmla="*/ 20 h 64"/>
                  <a:gd name="T48" fmla="*/ 8 w 1070"/>
                  <a:gd name="T49" fmla="*/ 14 h 64"/>
                  <a:gd name="T50" fmla="*/ 14 w 1070"/>
                  <a:gd name="T51" fmla="*/ 10 h 64"/>
                  <a:gd name="T52" fmla="*/ 20 w 1070"/>
                  <a:gd name="T53" fmla="*/ 4 h 64"/>
                  <a:gd name="T54" fmla="*/ 28 w 1070"/>
                  <a:gd name="T55" fmla="*/ 2 h 64"/>
                  <a:gd name="T56" fmla="*/ 36 w 1070"/>
                  <a:gd name="T57" fmla="*/ 0 h 64"/>
                  <a:gd name="T58" fmla="*/ 46 w 1070"/>
                  <a:gd name="T59" fmla="*/ 0 h 64"/>
                  <a:gd name="T60" fmla="*/ 1026 w 1070"/>
                  <a:gd name="T61" fmla="*/ 0 h 64"/>
                  <a:gd name="T62" fmla="*/ 1026 w 1070"/>
                  <a:gd name="T63" fmla="*/ 0 h 64"/>
                  <a:gd name="T64" fmla="*/ 1034 w 1070"/>
                  <a:gd name="T65" fmla="*/ 0 h 64"/>
                  <a:gd name="T66" fmla="*/ 1044 w 1070"/>
                  <a:gd name="T67" fmla="*/ 2 h 64"/>
                  <a:gd name="T68" fmla="*/ 1050 w 1070"/>
                  <a:gd name="T69" fmla="*/ 4 h 64"/>
                  <a:gd name="T70" fmla="*/ 1058 w 1070"/>
                  <a:gd name="T71" fmla="*/ 10 h 64"/>
                  <a:gd name="T72" fmla="*/ 1064 w 1070"/>
                  <a:gd name="T73" fmla="*/ 14 h 64"/>
                  <a:gd name="T74" fmla="*/ 1068 w 1070"/>
                  <a:gd name="T75" fmla="*/ 20 h 64"/>
                  <a:gd name="T76" fmla="*/ 1070 w 1070"/>
                  <a:gd name="T77" fmla="*/ 26 h 64"/>
                  <a:gd name="T78" fmla="*/ 1070 w 1070"/>
                  <a:gd name="T79" fmla="*/ 32 h 64"/>
                  <a:gd name="T80" fmla="*/ 1070 w 1070"/>
                  <a:gd name="T81"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70" h="64">
                    <a:moveTo>
                      <a:pt x="1070" y="32"/>
                    </a:moveTo>
                    <a:lnTo>
                      <a:pt x="1070" y="32"/>
                    </a:lnTo>
                    <a:lnTo>
                      <a:pt x="1070" y="38"/>
                    </a:lnTo>
                    <a:lnTo>
                      <a:pt x="1068" y="44"/>
                    </a:lnTo>
                    <a:lnTo>
                      <a:pt x="1064" y="50"/>
                    </a:lnTo>
                    <a:lnTo>
                      <a:pt x="1058" y="56"/>
                    </a:lnTo>
                    <a:lnTo>
                      <a:pt x="1050" y="60"/>
                    </a:lnTo>
                    <a:lnTo>
                      <a:pt x="1044" y="62"/>
                    </a:lnTo>
                    <a:lnTo>
                      <a:pt x="1034" y="64"/>
                    </a:lnTo>
                    <a:lnTo>
                      <a:pt x="1026" y="64"/>
                    </a:lnTo>
                    <a:lnTo>
                      <a:pt x="46" y="64"/>
                    </a:lnTo>
                    <a:lnTo>
                      <a:pt x="46" y="64"/>
                    </a:lnTo>
                    <a:lnTo>
                      <a:pt x="36" y="64"/>
                    </a:lnTo>
                    <a:lnTo>
                      <a:pt x="28" y="62"/>
                    </a:lnTo>
                    <a:lnTo>
                      <a:pt x="20" y="60"/>
                    </a:lnTo>
                    <a:lnTo>
                      <a:pt x="14" y="56"/>
                    </a:lnTo>
                    <a:lnTo>
                      <a:pt x="8" y="50"/>
                    </a:lnTo>
                    <a:lnTo>
                      <a:pt x="4" y="44"/>
                    </a:lnTo>
                    <a:lnTo>
                      <a:pt x="0" y="38"/>
                    </a:lnTo>
                    <a:lnTo>
                      <a:pt x="0" y="32"/>
                    </a:lnTo>
                    <a:lnTo>
                      <a:pt x="0" y="32"/>
                    </a:lnTo>
                    <a:lnTo>
                      <a:pt x="0" y="32"/>
                    </a:lnTo>
                    <a:lnTo>
                      <a:pt x="0" y="26"/>
                    </a:lnTo>
                    <a:lnTo>
                      <a:pt x="4" y="20"/>
                    </a:lnTo>
                    <a:lnTo>
                      <a:pt x="8" y="14"/>
                    </a:lnTo>
                    <a:lnTo>
                      <a:pt x="14" y="10"/>
                    </a:lnTo>
                    <a:lnTo>
                      <a:pt x="20" y="4"/>
                    </a:lnTo>
                    <a:lnTo>
                      <a:pt x="28" y="2"/>
                    </a:lnTo>
                    <a:lnTo>
                      <a:pt x="36" y="0"/>
                    </a:lnTo>
                    <a:lnTo>
                      <a:pt x="46" y="0"/>
                    </a:lnTo>
                    <a:lnTo>
                      <a:pt x="1026" y="0"/>
                    </a:lnTo>
                    <a:lnTo>
                      <a:pt x="1026" y="0"/>
                    </a:lnTo>
                    <a:lnTo>
                      <a:pt x="1034" y="0"/>
                    </a:lnTo>
                    <a:lnTo>
                      <a:pt x="1044" y="2"/>
                    </a:lnTo>
                    <a:lnTo>
                      <a:pt x="1050" y="4"/>
                    </a:lnTo>
                    <a:lnTo>
                      <a:pt x="1058" y="10"/>
                    </a:lnTo>
                    <a:lnTo>
                      <a:pt x="1064" y="14"/>
                    </a:lnTo>
                    <a:lnTo>
                      <a:pt x="1068" y="20"/>
                    </a:lnTo>
                    <a:lnTo>
                      <a:pt x="1070" y="26"/>
                    </a:lnTo>
                    <a:lnTo>
                      <a:pt x="1070" y="32"/>
                    </a:lnTo>
                    <a:lnTo>
                      <a:pt x="1070" y="32"/>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5824" tIns="57912" rIns="115824" bIns="57912" numCol="1" anchor="t" anchorCtr="0" compatLnSpc="1">
                <a:prstTxWarp prst="textNoShape">
                  <a:avLst/>
                </a:prstTxWarp>
              </a:bodyPr>
              <a:lstStyle/>
              <a:p>
                <a:pPr defTabSz="579135">
                  <a:defRPr/>
                </a:pPr>
                <a:endParaRPr lang="en-AU" sz="2280" dirty="0">
                  <a:solidFill>
                    <a:prstClr val="black"/>
                  </a:solidFill>
                  <a:latin typeface="Calibri" panose="020F0502020204030204"/>
                </a:endParaRPr>
              </a:p>
            </p:txBody>
          </p:sp>
          <p:sp>
            <p:nvSpPr>
              <p:cNvPr id="19" name="Freeform 11">
                <a:extLst>
                  <a:ext uri="{FF2B5EF4-FFF2-40B4-BE49-F238E27FC236}">
                    <a16:creationId xmlns:a16="http://schemas.microsoft.com/office/drawing/2014/main" id="{803106E2-D591-4200-94C4-76F42A921876}"/>
                  </a:ext>
                </a:extLst>
              </p:cNvPr>
              <p:cNvSpPr>
                <a:spLocks/>
              </p:cNvSpPr>
              <p:nvPr/>
            </p:nvSpPr>
            <p:spPr bwMode="auto">
              <a:xfrm>
                <a:off x="1251681" y="5540846"/>
                <a:ext cx="1414206" cy="132345"/>
              </a:xfrm>
              <a:custGeom>
                <a:avLst/>
                <a:gdLst>
                  <a:gd name="T0" fmla="*/ 1096 w 1096"/>
                  <a:gd name="T1" fmla="*/ 52 h 104"/>
                  <a:gd name="T2" fmla="*/ 1096 w 1096"/>
                  <a:gd name="T3" fmla="*/ 52 h 104"/>
                  <a:gd name="T4" fmla="*/ 1094 w 1096"/>
                  <a:gd name="T5" fmla="*/ 62 h 104"/>
                  <a:gd name="T6" fmla="*/ 1092 w 1096"/>
                  <a:gd name="T7" fmla="*/ 72 h 104"/>
                  <a:gd name="T8" fmla="*/ 1088 w 1096"/>
                  <a:gd name="T9" fmla="*/ 80 h 104"/>
                  <a:gd name="T10" fmla="*/ 1082 w 1096"/>
                  <a:gd name="T11" fmla="*/ 88 h 104"/>
                  <a:gd name="T12" fmla="*/ 1074 w 1096"/>
                  <a:gd name="T13" fmla="*/ 94 h 104"/>
                  <a:gd name="T14" fmla="*/ 1066 w 1096"/>
                  <a:gd name="T15" fmla="*/ 98 h 104"/>
                  <a:gd name="T16" fmla="*/ 1058 w 1096"/>
                  <a:gd name="T17" fmla="*/ 102 h 104"/>
                  <a:gd name="T18" fmla="*/ 1048 w 1096"/>
                  <a:gd name="T19" fmla="*/ 104 h 104"/>
                  <a:gd name="T20" fmla="*/ 46 w 1096"/>
                  <a:gd name="T21" fmla="*/ 104 h 104"/>
                  <a:gd name="T22" fmla="*/ 46 w 1096"/>
                  <a:gd name="T23" fmla="*/ 104 h 104"/>
                  <a:gd name="T24" fmla="*/ 38 w 1096"/>
                  <a:gd name="T25" fmla="*/ 102 h 104"/>
                  <a:gd name="T26" fmla="*/ 28 w 1096"/>
                  <a:gd name="T27" fmla="*/ 98 h 104"/>
                  <a:gd name="T28" fmla="*/ 20 w 1096"/>
                  <a:gd name="T29" fmla="*/ 94 h 104"/>
                  <a:gd name="T30" fmla="*/ 14 w 1096"/>
                  <a:gd name="T31" fmla="*/ 88 h 104"/>
                  <a:gd name="T32" fmla="*/ 8 w 1096"/>
                  <a:gd name="T33" fmla="*/ 80 h 104"/>
                  <a:gd name="T34" fmla="*/ 4 w 1096"/>
                  <a:gd name="T35" fmla="*/ 72 h 104"/>
                  <a:gd name="T36" fmla="*/ 0 w 1096"/>
                  <a:gd name="T37" fmla="*/ 62 h 104"/>
                  <a:gd name="T38" fmla="*/ 0 w 1096"/>
                  <a:gd name="T39" fmla="*/ 52 h 104"/>
                  <a:gd name="T40" fmla="*/ 0 w 1096"/>
                  <a:gd name="T41" fmla="*/ 52 h 104"/>
                  <a:gd name="T42" fmla="*/ 0 w 1096"/>
                  <a:gd name="T43" fmla="*/ 52 h 104"/>
                  <a:gd name="T44" fmla="*/ 0 w 1096"/>
                  <a:gd name="T45" fmla="*/ 42 h 104"/>
                  <a:gd name="T46" fmla="*/ 4 w 1096"/>
                  <a:gd name="T47" fmla="*/ 32 h 104"/>
                  <a:gd name="T48" fmla="*/ 8 w 1096"/>
                  <a:gd name="T49" fmla="*/ 22 h 104"/>
                  <a:gd name="T50" fmla="*/ 14 w 1096"/>
                  <a:gd name="T51" fmla="*/ 16 h 104"/>
                  <a:gd name="T52" fmla="*/ 20 w 1096"/>
                  <a:gd name="T53" fmla="*/ 8 h 104"/>
                  <a:gd name="T54" fmla="*/ 28 w 1096"/>
                  <a:gd name="T55" fmla="*/ 4 h 104"/>
                  <a:gd name="T56" fmla="*/ 38 w 1096"/>
                  <a:gd name="T57" fmla="*/ 2 h 104"/>
                  <a:gd name="T58" fmla="*/ 46 w 1096"/>
                  <a:gd name="T59" fmla="*/ 0 h 104"/>
                  <a:gd name="T60" fmla="*/ 1048 w 1096"/>
                  <a:gd name="T61" fmla="*/ 0 h 104"/>
                  <a:gd name="T62" fmla="*/ 1048 w 1096"/>
                  <a:gd name="T63" fmla="*/ 0 h 104"/>
                  <a:gd name="T64" fmla="*/ 1058 w 1096"/>
                  <a:gd name="T65" fmla="*/ 2 h 104"/>
                  <a:gd name="T66" fmla="*/ 1066 w 1096"/>
                  <a:gd name="T67" fmla="*/ 4 h 104"/>
                  <a:gd name="T68" fmla="*/ 1074 w 1096"/>
                  <a:gd name="T69" fmla="*/ 8 h 104"/>
                  <a:gd name="T70" fmla="*/ 1082 w 1096"/>
                  <a:gd name="T71" fmla="*/ 16 h 104"/>
                  <a:gd name="T72" fmla="*/ 1088 w 1096"/>
                  <a:gd name="T73" fmla="*/ 22 h 104"/>
                  <a:gd name="T74" fmla="*/ 1092 w 1096"/>
                  <a:gd name="T75" fmla="*/ 32 h 104"/>
                  <a:gd name="T76" fmla="*/ 1094 w 1096"/>
                  <a:gd name="T77" fmla="*/ 42 h 104"/>
                  <a:gd name="T78" fmla="*/ 1096 w 1096"/>
                  <a:gd name="T79" fmla="*/ 52 h 104"/>
                  <a:gd name="T80" fmla="*/ 1096 w 1096"/>
                  <a:gd name="T81"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96" h="104">
                    <a:moveTo>
                      <a:pt x="1096" y="52"/>
                    </a:moveTo>
                    <a:lnTo>
                      <a:pt x="1096" y="52"/>
                    </a:lnTo>
                    <a:lnTo>
                      <a:pt x="1094" y="62"/>
                    </a:lnTo>
                    <a:lnTo>
                      <a:pt x="1092" y="72"/>
                    </a:lnTo>
                    <a:lnTo>
                      <a:pt x="1088" y="80"/>
                    </a:lnTo>
                    <a:lnTo>
                      <a:pt x="1082" y="88"/>
                    </a:lnTo>
                    <a:lnTo>
                      <a:pt x="1074" y="94"/>
                    </a:lnTo>
                    <a:lnTo>
                      <a:pt x="1066" y="98"/>
                    </a:lnTo>
                    <a:lnTo>
                      <a:pt x="1058" y="102"/>
                    </a:lnTo>
                    <a:lnTo>
                      <a:pt x="1048" y="104"/>
                    </a:lnTo>
                    <a:lnTo>
                      <a:pt x="46" y="104"/>
                    </a:lnTo>
                    <a:lnTo>
                      <a:pt x="46" y="104"/>
                    </a:lnTo>
                    <a:lnTo>
                      <a:pt x="38" y="102"/>
                    </a:lnTo>
                    <a:lnTo>
                      <a:pt x="28" y="98"/>
                    </a:lnTo>
                    <a:lnTo>
                      <a:pt x="20" y="94"/>
                    </a:lnTo>
                    <a:lnTo>
                      <a:pt x="14" y="88"/>
                    </a:lnTo>
                    <a:lnTo>
                      <a:pt x="8" y="80"/>
                    </a:lnTo>
                    <a:lnTo>
                      <a:pt x="4" y="72"/>
                    </a:lnTo>
                    <a:lnTo>
                      <a:pt x="0" y="62"/>
                    </a:lnTo>
                    <a:lnTo>
                      <a:pt x="0" y="52"/>
                    </a:lnTo>
                    <a:lnTo>
                      <a:pt x="0" y="52"/>
                    </a:lnTo>
                    <a:lnTo>
                      <a:pt x="0" y="52"/>
                    </a:lnTo>
                    <a:lnTo>
                      <a:pt x="0" y="42"/>
                    </a:lnTo>
                    <a:lnTo>
                      <a:pt x="4" y="32"/>
                    </a:lnTo>
                    <a:lnTo>
                      <a:pt x="8" y="22"/>
                    </a:lnTo>
                    <a:lnTo>
                      <a:pt x="14" y="16"/>
                    </a:lnTo>
                    <a:lnTo>
                      <a:pt x="20" y="8"/>
                    </a:lnTo>
                    <a:lnTo>
                      <a:pt x="28" y="4"/>
                    </a:lnTo>
                    <a:lnTo>
                      <a:pt x="38" y="2"/>
                    </a:lnTo>
                    <a:lnTo>
                      <a:pt x="46" y="0"/>
                    </a:lnTo>
                    <a:lnTo>
                      <a:pt x="1048" y="0"/>
                    </a:lnTo>
                    <a:lnTo>
                      <a:pt x="1048" y="0"/>
                    </a:lnTo>
                    <a:lnTo>
                      <a:pt x="1058" y="2"/>
                    </a:lnTo>
                    <a:lnTo>
                      <a:pt x="1066" y="4"/>
                    </a:lnTo>
                    <a:lnTo>
                      <a:pt x="1074" y="8"/>
                    </a:lnTo>
                    <a:lnTo>
                      <a:pt x="1082" y="16"/>
                    </a:lnTo>
                    <a:lnTo>
                      <a:pt x="1088" y="22"/>
                    </a:lnTo>
                    <a:lnTo>
                      <a:pt x="1092" y="32"/>
                    </a:lnTo>
                    <a:lnTo>
                      <a:pt x="1094" y="42"/>
                    </a:lnTo>
                    <a:lnTo>
                      <a:pt x="1096" y="52"/>
                    </a:lnTo>
                    <a:lnTo>
                      <a:pt x="1096" y="52"/>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5824" tIns="57912" rIns="115824" bIns="57912" numCol="1" anchor="t" anchorCtr="0" compatLnSpc="1">
                <a:prstTxWarp prst="textNoShape">
                  <a:avLst/>
                </a:prstTxWarp>
              </a:bodyPr>
              <a:lstStyle/>
              <a:p>
                <a:pPr defTabSz="579135">
                  <a:defRPr/>
                </a:pPr>
                <a:endParaRPr lang="en-AU" sz="2280" dirty="0">
                  <a:solidFill>
                    <a:prstClr val="black"/>
                  </a:solidFill>
                  <a:latin typeface="Calibri" panose="020F0502020204030204"/>
                </a:endParaRPr>
              </a:p>
            </p:txBody>
          </p:sp>
          <p:sp>
            <p:nvSpPr>
              <p:cNvPr id="20" name="Freeform 23">
                <a:extLst>
                  <a:ext uri="{FF2B5EF4-FFF2-40B4-BE49-F238E27FC236}">
                    <a16:creationId xmlns:a16="http://schemas.microsoft.com/office/drawing/2014/main" id="{5011D863-7334-4389-9F68-2A2BA38C206F}"/>
                  </a:ext>
                </a:extLst>
              </p:cNvPr>
              <p:cNvSpPr>
                <a:spLocks/>
              </p:cNvSpPr>
              <p:nvPr/>
            </p:nvSpPr>
            <p:spPr bwMode="auto">
              <a:xfrm>
                <a:off x="1166519" y="5291427"/>
                <a:ext cx="1587111" cy="127255"/>
              </a:xfrm>
              <a:custGeom>
                <a:avLst/>
                <a:gdLst>
                  <a:gd name="T0" fmla="*/ 0 w 1230"/>
                  <a:gd name="T1" fmla="*/ 14 h 100"/>
                  <a:gd name="T2" fmla="*/ 1230 w 1230"/>
                  <a:gd name="T3" fmla="*/ 0 h 100"/>
                  <a:gd name="T4" fmla="*/ 1154 w 1230"/>
                  <a:gd name="T5" fmla="*/ 100 h 100"/>
                  <a:gd name="T6" fmla="*/ 90 w 1230"/>
                  <a:gd name="T7" fmla="*/ 100 h 100"/>
                  <a:gd name="T8" fmla="*/ 0 w 1230"/>
                  <a:gd name="T9" fmla="*/ 14 h 100"/>
                </a:gdLst>
                <a:ahLst/>
                <a:cxnLst>
                  <a:cxn ang="0">
                    <a:pos x="T0" y="T1"/>
                  </a:cxn>
                  <a:cxn ang="0">
                    <a:pos x="T2" y="T3"/>
                  </a:cxn>
                  <a:cxn ang="0">
                    <a:pos x="T4" y="T5"/>
                  </a:cxn>
                  <a:cxn ang="0">
                    <a:pos x="T6" y="T7"/>
                  </a:cxn>
                  <a:cxn ang="0">
                    <a:pos x="T8" y="T9"/>
                  </a:cxn>
                </a:cxnLst>
                <a:rect l="0" t="0" r="r" b="b"/>
                <a:pathLst>
                  <a:path w="1230" h="100">
                    <a:moveTo>
                      <a:pt x="0" y="14"/>
                    </a:moveTo>
                    <a:lnTo>
                      <a:pt x="1230" y="0"/>
                    </a:lnTo>
                    <a:lnTo>
                      <a:pt x="1154" y="100"/>
                    </a:lnTo>
                    <a:lnTo>
                      <a:pt x="90" y="100"/>
                    </a:lnTo>
                    <a:lnTo>
                      <a:pt x="0" y="14"/>
                    </a:lnTo>
                    <a:close/>
                  </a:path>
                </a:pathLst>
              </a:custGeom>
              <a:solidFill>
                <a:schemeClr val="bg2">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5824" tIns="57912" rIns="115824" bIns="57912" numCol="1" anchor="t" anchorCtr="0" compatLnSpc="1">
                <a:prstTxWarp prst="textNoShape">
                  <a:avLst/>
                </a:prstTxWarp>
              </a:bodyPr>
              <a:lstStyle/>
              <a:p>
                <a:pPr defTabSz="579135">
                  <a:defRPr/>
                </a:pPr>
                <a:endParaRPr lang="en-AU" sz="2280" dirty="0">
                  <a:solidFill>
                    <a:prstClr val="black"/>
                  </a:solidFill>
                  <a:latin typeface="Calibri" panose="020F0502020204030204"/>
                </a:endParaRPr>
              </a:p>
            </p:txBody>
          </p:sp>
          <p:pic>
            <p:nvPicPr>
              <p:cNvPr id="21" name="Picture 20" descr="A picture containing vector graphics&#10;&#10;Description generated with high confidence">
                <a:extLst>
                  <a:ext uri="{FF2B5EF4-FFF2-40B4-BE49-F238E27FC236}">
                    <a16:creationId xmlns:a16="http://schemas.microsoft.com/office/drawing/2014/main" id="{C20B0A16-FA42-44C1-A897-B1576C2C9ECE}"/>
                  </a:ext>
                </a:extLst>
              </p:cNvPr>
              <p:cNvPicPr>
                <a:picLocks noChangeAspect="1"/>
              </p:cNvPicPr>
              <p:nvPr/>
            </p:nvPicPr>
            <p:blipFill>
              <a:blip r:embed="rId2">
                <a:clrChange>
                  <a:clrFrom>
                    <a:srgbClr val="FDF177"/>
                  </a:clrFrom>
                  <a:clrTo>
                    <a:srgbClr val="FDF177">
                      <a:alpha val="0"/>
                    </a:srgbClr>
                  </a:clrTo>
                </a:clrChange>
                <a:duotone>
                  <a:schemeClr val="accent6">
                    <a:shade val="45000"/>
                    <a:satMod val="135000"/>
                  </a:schemeClr>
                  <a:prstClr val="white"/>
                </a:duotone>
                <a:extLst>
                  <a:ext uri="{BEBA8EAE-BF5A-486C-A8C5-ECC9F3942E4B}">
                    <a14:imgProps xmlns:a14="http://schemas.microsoft.com/office/drawing/2010/main">
                      <a14:imgLayer r:embed="rId3">
                        <a14:imgEffect>
                          <a14:backgroundRemoval t="10000" b="90000" l="10000" r="90000">
                            <a14:backgroundMark x1="33789" y1="69922" x2="33789" y2="69922"/>
                            <a14:backgroundMark x1="50293" y1="53125" x2="50293" y2="53125"/>
                            <a14:backgroundMark x1="68262" y1="32520" x2="68262" y2="32520"/>
                            <a14:backgroundMark x1="46582" y1="26953" x2="46582" y2="26953"/>
                            <a14:backgroundMark x1="46191" y1="27246" x2="46191" y2="27246"/>
                            <a14:backgroundMark x1="26367" y1="48633" x2="26367" y2="48633"/>
                            <a14:backgroundMark x1="27441" y1="47852" x2="27441" y2="47852"/>
                          </a14:backgroundRemoval>
                        </a14:imgEffect>
                      </a14:imgLayer>
                    </a14:imgProps>
                  </a:ext>
                  <a:ext uri="{28A0092B-C50C-407E-A947-70E740481C1C}">
                    <a14:useLocalDpi xmlns:a14="http://schemas.microsoft.com/office/drawing/2010/main" val="0"/>
                  </a:ext>
                </a:extLst>
              </a:blip>
              <a:stretch>
                <a:fillRect/>
              </a:stretch>
            </p:blipFill>
            <p:spPr>
              <a:xfrm rot="20975694">
                <a:off x="2352239" y="2453351"/>
                <a:ext cx="1399799" cy="1399799"/>
              </a:xfrm>
              <a:prstGeom prst="rect">
                <a:avLst/>
              </a:prstGeom>
            </p:spPr>
          </p:pic>
          <p:pic>
            <p:nvPicPr>
              <p:cNvPr id="22" name="Picture 21" descr="A picture containing vector graphics&#10;&#10;Description generated with high confidence">
                <a:extLst>
                  <a:ext uri="{FF2B5EF4-FFF2-40B4-BE49-F238E27FC236}">
                    <a16:creationId xmlns:a16="http://schemas.microsoft.com/office/drawing/2014/main" id="{44CA2043-9347-4400-9D06-3B20A5C03296}"/>
                  </a:ext>
                </a:extLst>
              </p:cNvPr>
              <p:cNvPicPr>
                <a:picLocks noChangeAspect="1"/>
              </p:cNvPicPr>
              <p:nvPr/>
            </p:nvPicPr>
            <p:blipFill>
              <a:blip r:embed="rId2">
                <a:clrChange>
                  <a:clrFrom>
                    <a:srgbClr val="FDF177"/>
                  </a:clrFrom>
                  <a:clrTo>
                    <a:srgbClr val="FDF177">
                      <a:alpha val="0"/>
                    </a:srgbClr>
                  </a:clrTo>
                </a:clrChange>
                <a:duotone>
                  <a:schemeClr val="accent6">
                    <a:shade val="45000"/>
                    <a:satMod val="135000"/>
                  </a:schemeClr>
                  <a:prstClr val="white"/>
                </a:duotone>
                <a:extLst>
                  <a:ext uri="{BEBA8EAE-BF5A-486C-A8C5-ECC9F3942E4B}">
                    <a14:imgProps xmlns:a14="http://schemas.microsoft.com/office/drawing/2010/main">
                      <a14:imgLayer r:embed="rId3">
                        <a14:imgEffect>
                          <a14:backgroundRemoval t="10000" b="90000" l="10000" r="90000">
                            <a14:backgroundMark x1="33789" y1="69922" x2="33789" y2="69922"/>
                            <a14:backgroundMark x1="50293" y1="53125" x2="50293" y2="53125"/>
                            <a14:backgroundMark x1="68262" y1="32520" x2="68262" y2="32520"/>
                            <a14:backgroundMark x1="46582" y1="26953" x2="46582" y2="26953"/>
                            <a14:backgroundMark x1="46191" y1="27246" x2="46191" y2="27246"/>
                            <a14:backgroundMark x1="26367" y1="48633" x2="26367" y2="48633"/>
                            <a14:backgroundMark x1="27441" y1="47852" x2="27441" y2="47852"/>
                          </a14:backgroundRemoval>
                        </a14:imgEffect>
                      </a14:imgLayer>
                    </a14:imgProps>
                  </a:ext>
                  <a:ext uri="{28A0092B-C50C-407E-A947-70E740481C1C}">
                    <a14:useLocalDpi xmlns:a14="http://schemas.microsoft.com/office/drawing/2010/main" val="0"/>
                  </a:ext>
                </a:extLst>
              </a:blip>
              <a:stretch>
                <a:fillRect/>
              </a:stretch>
            </p:blipFill>
            <p:spPr>
              <a:xfrm rot="20975694">
                <a:off x="2573272" y="1603673"/>
                <a:ext cx="1399799" cy="1399799"/>
              </a:xfrm>
              <a:prstGeom prst="rect">
                <a:avLst/>
              </a:prstGeom>
            </p:spPr>
          </p:pic>
          <p:pic>
            <p:nvPicPr>
              <p:cNvPr id="23" name="Picture 22" descr="A picture containing vector graphics&#10;&#10;Description generated with high confidence">
                <a:extLst>
                  <a:ext uri="{FF2B5EF4-FFF2-40B4-BE49-F238E27FC236}">
                    <a16:creationId xmlns:a16="http://schemas.microsoft.com/office/drawing/2014/main" id="{6A93935D-D7C7-4A17-ABA7-BF680AECEF09}"/>
                  </a:ext>
                </a:extLst>
              </p:cNvPr>
              <p:cNvPicPr>
                <a:picLocks noChangeAspect="1"/>
              </p:cNvPicPr>
              <p:nvPr/>
            </p:nvPicPr>
            <p:blipFill>
              <a:blip r:embed="rId2">
                <a:clrChange>
                  <a:clrFrom>
                    <a:srgbClr val="FDF177"/>
                  </a:clrFrom>
                  <a:clrTo>
                    <a:srgbClr val="FDF177">
                      <a:alpha val="0"/>
                    </a:srgbClr>
                  </a:clrTo>
                </a:clrChange>
                <a:duotone>
                  <a:schemeClr val="accent6">
                    <a:shade val="45000"/>
                    <a:satMod val="135000"/>
                  </a:schemeClr>
                  <a:prstClr val="white"/>
                </a:duotone>
                <a:extLst>
                  <a:ext uri="{BEBA8EAE-BF5A-486C-A8C5-ECC9F3942E4B}">
                    <a14:imgProps xmlns:a14="http://schemas.microsoft.com/office/drawing/2010/main">
                      <a14:imgLayer r:embed="rId3">
                        <a14:imgEffect>
                          <a14:backgroundRemoval t="10000" b="90000" l="10000" r="90000">
                            <a14:backgroundMark x1="33789" y1="69922" x2="33789" y2="69922"/>
                            <a14:backgroundMark x1="50293" y1="53125" x2="50293" y2="53125"/>
                            <a14:backgroundMark x1="68262" y1="32520" x2="68262" y2="32520"/>
                            <a14:backgroundMark x1="46582" y1="26953" x2="46582" y2="26953"/>
                            <a14:backgroundMark x1="46191" y1="27246" x2="46191" y2="27246"/>
                            <a14:backgroundMark x1="26367" y1="48633" x2="26367" y2="48633"/>
                            <a14:backgroundMark x1="27441" y1="47852" x2="27441" y2="47852"/>
                          </a14:backgroundRemoval>
                        </a14:imgEffect>
                      </a14:imgLayer>
                    </a14:imgProps>
                  </a:ext>
                  <a:ext uri="{28A0092B-C50C-407E-A947-70E740481C1C}">
                    <a14:useLocalDpi xmlns:a14="http://schemas.microsoft.com/office/drawing/2010/main" val="0"/>
                  </a:ext>
                </a:extLst>
              </a:blip>
              <a:stretch>
                <a:fillRect/>
              </a:stretch>
            </p:blipFill>
            <p:spPr>
              <a:xfrm rot="671721">
                <a:off x="1388399" y="700754"/>
                <a:ext cx="2030011" cy="2030011"/>
              </a:xfrm>
              <a:prstGeom prst="rect">
                <a:avLst/>
              </a:prstGeom>
            </p:spPr>
          </p:pic>
          <p:pic>
            <p:nvPicPr>
              <p:cNvPr id="24" name="Picture 23" descr="A picture containing vector graphics&#10;&#10;Description generated with high confidence">
                <a:extLst>
                  <a:ext uri="{FF2B5EF4-FFF2-40B4-BE49-F238E27FC236}">
                    <a16:creationId xmlns:a16="http://schemas.microsoft.com/office/drawing/2014/main" id="{B8F47DAC-2116-47AE-9EB3-581E20E8BCDF}"/>
                  </a:ext>
                </a:extLst>
              </p:cNvPr>
              <p:cNvPicPr>
                <a:picLocks noChangeAspect="1"/>
              </p:cNvPicPr>
              <p:nvPr/>
            </p:nvPicPr>
            <p:blipFill>
              <a:blip r:embed="rId2">
                <a:clrChange>
                  <a:clrFrom>
                    <a:srgbClr val="FDF177"/>
                  </a:clrFrom>
                  <a:clrTo>
                    <a:srgbClr val="FDF177">
                      <a:alpha val="0"/>
                    </a:srgbClr>
                  </a:clrTo>
                </a:clrChange>
                <a:duotone>
                  <a:schemeClr val="accent6">
                    <a:shade val="45000"/>
                    <a:satMod val="135000"/>
                  </a:schemeClr>
                  <a:prstClr val="white"/>
                </a:duotone>
                <a:extLst>
                  <a:ext uri="{BEBA8EAE-BF5A-486C-A8C5-ECC9F3942E4B}">
                    <a14:imgProps xmlns:a14="http://schemas.microsoft.com/office/drawing/2010/main">
                      <a14:imgLayer r:embed="rId3">
                        <a14:imgEffect>
                          <a14:backgroundRemoval t="10000" b="90000" l="10000" r="90000">
                            <a14:backgroundMark x1="33789" y1="69922" x2="33789" y2="69922"/>
                            <a14:backgroundMark x1="50293" y1="53125" x2="50293" y2="53125"/>
                            <a14:backgroundMark x1="68262" y1="32520" x2="68262" y2="32520"/>
                            <a14:backgroundMark x1="46582" y1="26953" x2="46582" y2="26953"/>
                            <a14:backgroundMark x1="46191" y1="27246" x2="46191" y2="27246"/>
                            <a14:backgroundMark x1="26367" y1="48633" x2="26367" y2="48633"/>
                            <a14:backgroundMark x1="27441" y1="47852" x2="27441" y2="47852"/>
                          </a14:backgroundRemoval>
                        </a14:imgEffect>
                      </a14:imgLayer>
                    </a14:imgProps>
                  </a:ext>
                  <a:ext uri="{28A0092B-C50C-407E-A947-70E740481C1C}">
                    <a14:useLocalDpi xmlns:a14="http://schemas.microsoft.com/office/drawing/2010/main" val="0"/>
                  </a:ext>
                </a:extLst>
              </a:blip>
              <a:stretch>
                <a:fillRect/>
              </a:stretch>
            </p:blipFill>
            <p:spPr>
              <a:xfrm rot="20676200">
                <a:off x="775620" y="897181"/>
                <a:ext cx="1303042" cy="1303042"/>
              </a:xfrm>
              <a:prstGeom prst="rect">
                <a:avLst/>
              </a:prstGeom>
            </p:spPr>
          </p:pic>
          <p:pic>
            <p:nvPicPr>
              <p:cNvPr id="25" name="Picture 24" descr="A picture containing vector graphics&#10;&#10;Description generated with high confidence">
                <a:extLst>
                  <a:ext uri="{FF2B5EF4-FFF2-40B4-BE49-F238E27FC236}">
                    <a16:creationId xmlns:a16="http://schemas.microsoft.com/office/drawing/2014/main" id="{64735183-36F6-47EE-A74D-9E71CB955B90}"/>
                  </a:ext>
                </a:extLst>
              </p:cNvPr>
              <p:cNvPicPr>
                <a:picLocks noChangeAspect="1"/>
              </p:cNvPicPr>
              <p:nvPr/>
            </p:nvPicPr>
            <p:blipFill>
              <a:blip r:embed="rId2">
                <a:clrChange>
                  <a:clrFrom>
                    <a:srgbClr val="FDF177"/>
                  </a:clrFrom>
                  <a:clrTo>
                    <a:srgbClr val="FDF177">
                      <a:alpha val="0"/>
                    </a:srgbClr>
                  </a:clrTo>
                </a:clrChange>
                <a:duotone>
                  <a:schemeClr val="accent6">
                    <a:shade val="45000"/>
                    <a:satMod val="135000"/>
                  </a:schemeClr>
                  <a:prstClr val="white"/>
                </a:duotone>
                <a:extLst>
                  <a:ext uri="{BEBA8EAE-BF5A-486C-A8C5-ECC9F3942E4B}">
                    <a14:imgProps xmlns:a14="http://schemas.microsoft.com/office/drawing/2010/main">
                      <a14:imgLayer r:embed="rId3">
                        <a14:imgEffect>
                          <a14:backgroundRemoval t="10000" b="90000" l="10000" r="90000">
                            <a14:backgroundMark x1="33789" y1="69922" x2="33789" y2="69922"/>
                            <a14:backgroundMark x1="50293" y1="53125" x2="50293" y2="53125"/>
                            <a14:backgroundMark x1="68262" y1="32520" x2="68262" y2="32520"/>
                            <a14:backgroundMark x1="46582" y1="26953" x2="46582" y2="26953"/>
                            <a14:backgroundMark x1="46191" y1="27246" x2="46191" y2="27246"/>
                            <a14:backgroundMark x1="26367" y1="48633" x2="26367" y2="48633"/>
                            <a14:backgroundMark x1="27441" y1="47852" x2="27441" y2="47852"/>
                          </a14:backgroundRemoval>
                        </a14:imgEffect>
                      </a14:imgLayer>
                    </a14:imgProps>
                  </a:ext>
                  <a:ext uri="{28A0092B-C50C-407E-A947-70E740481C1C}">
                    <a14:useLocalDpi xmlns:a14="http://schemas.microsoft.com/office/drawing/2010/main" val="0"/>
                  </a:ext>
                </a:extLst>
              </a:blip>
              <a:stretch>
                <a:fillRect/>
              </a:stretch>
            </p:blipFill>
            <p:spPr>
              <a:xfrm rot="20676200">
                <a:off x="290034" y="1333112"/>
                <a:ext cx="932918" cy="932918"/>
              </a:xfrm>
              <a:prstGeom prst="rect">
                <a:avLst/>
              </a:prstGeom>
            </p:spPr>
          </p:pic>
          <p:pic>
            <p:nvPicPr>
              <p:cNvPr id="26" name="Picture 25" descr="A picture containing vector graphics&#10;&#10;Description generated with high confidence">
                <a:extLst>
                  <a:ext uri="{FF2B5EF4-FFF2-40B4-BE49-F238E27FC236}">
                    <a16:creationId xmlns:a16="http://schemas.microsoft.com/office/drawing/2014/main" id="{4EDFAD23-18D5-40CE-843A-E277C4A650F5}"/>
                  </a:ext>
                </a:extLst>
              </p:cNvPr>
              <p:cNvPicPr>
                <a:picLocks noChangeAspect="1"/>
              </p:cNvPicPr>
              <p:nvPr/>
            </p:nvPicPr>
            <p:blipFill>
              <a:blip r:embed="rId2">
                <a:clrChange>
                  <a:clrFrom>
                    <a:srgbClr val="FDF177"/>
                  </a:clrFrom>
                  <a:clrTo>
                    <a:srgbClr val="FDF177">
                      <a:alpha val="0"/>
                    </a:srgbClr>
                  </a:clrTo>
                </a:clrChange>
                <a:duotone>
                  <a:schemeClr val="accent6">
                    <a:shade val="45000"/>
                    <a:satMod val="135000"/>
                  </a:schemeClr>
                  <a:prstClr val="white"/>
                </a:duotone>
                <a:extLst>
                  <a:ext uri="{BEBA8EAE-BF5A-486C-A8C5-ECC9F3942E4B}">
                    <a14:imgProps xmlns:a14="http://schemas.microsoft.com/office/drawing/2010/main">
                      <a14:imgLayer r:embed="rId3">
                        <a14:imgEffect>
                          <a14:backgroundRemoval t="10000" b="90000" l="10000" r="90000">
                            <a14:backgroundMark x1="33789" y1="69922" x2="33789" y2="69922"/>
                            <a14:backgroundMark x1="50293" y1="53125" x2="50293" y2="53125"/>
                            <a14:backgroundMark x1="68262" y1="32520" x2="68262" y2="32520"/>
                            <a14:backgroundMark x1="46582" y1="26953" x2="46582" y2="26953"/>
                            <a14:backgroundMark x1="46191" y1="27246" x2="46191" y2="27246"/>
                            <a14:backgroundMark x1="26367" y1="48633" x2="26367" y2="48633"/>
                            <a14:backgroundMark x1="27441" y1="47852" x2="27441" y2="47852"/>
                          </a14:backgroundRemoval>
                        </a14:imgEffect>
                      </a14:imgLayer>
                    </a14:imgProps>
                  </a:ext>
                  <a:ext uri="{28A0092B-C50C-407E-A947-70E740481C1C}">
                    <a14:useLocalDpi xmlns:a14="http://schemas.microsoft.com/office/drawing/2010/main" val="0"/>
                  </a:ext>
                </a:extLst>
              </a:blip>
              <a:stretch>
                <a:fillRect/>
              </a:stretch>
            </p:blipFill>
            <p:spPr>
              <a:xfrm rot="20676200">
                <a:off x="267019" y="2012727"/>
                <a:ext cx="487891" cy="487891"/>
              </a:xfrm>
              <a:prstGeom prst="rect">
                <a:avLst/>
              </a:prstGeom>
            </p:spPr>
          </p:pic>
          <p:pic>
            <p:nvPicPr>
              <p:cNvPr id="27" name="Picture 26" descr="A picture containing vector graphics&#10;&#10;Description generated with high confidence">
                <a:extLst>
                  <a:ext uri="{FF2B5EF4-FFF2-40B4-BE49-F238E27FC236}">
                    <a16:creationId xmlns:a16="http://schemas.microsoft.com/office/drawing/2014/main" id="{B845310E-FF3D-4B91-A835-EACF8939AF1E}"/>
                  </a:ext>
                </a:extLst>
              </p:cNvPr>
              <p:cNvPicPr>
                <a:picLocks noChangeAspect="1"/>
              </p:cNvPicPr>
              <p:nvPr/>
            </p:nvPicPr>
            <p:blipFill>
              <a:blip r:embed="rId2">
                <a:clrChange>
                  <a:clrFrom>
                    <a:srgbClr val="FDF177"/>
                  </a:clrFrom>
                  <a:clrTo>
                    <a:srgbClr val="FDF177">
                      <a:alpha val="0"/>
                    </a:srgbClr>
                  </a:clrTo>
                </a:clrChange>
                <a:duotone>
                  <a:schemeClr val="accent6">
                    <a:shade val="45000"/>
                    <a:satMod val="135000"/>
                  </a:schemeClr>
                  <a:prstClr val="white"/>
                </a:duotone>
                <a:extLst>
                  <a:ext uri="{BEBA8EAE-BF5A-486C-A8C5-ECC9F3942E4B}">
                    <a14:imgProps xmlns:a14="http://schemas.microsoft.com/office/drawing/2010/main">
                      <a14:imgLayer r:embed="rId3">
                        <a14:imgEffect>
                          <a14:backgroundRemoval t="10000" b="90000" l="10000" r="90000">
                            <a14:backgroundMark x1="33789" y1="69922" x2="33789" y2="69922"/>
                            <a14:backgroundMark x1="50293" y1="53125" x2="50293" y2="53125"/>
                            <a14:backgroundMark x1="68262" y1="32520" x2="68262" y2="32520"/>
                            <a14:backgroundMark x1="46582" y1="26953" x2="46582" y2="26953"/>
                            <a14:backgroundMark x1="46191" y1="27246" x2="46191" y2="27246"/>
                            <a14:backgroundMark x1="26367" y1="48633" x2="26367" y2="48633"/>
                            <a14:backgroundMark x1="27441" y1="47852" x2="27441" y2="47852"/>
                          </a14:backgroundRemoval>
                        </a14:imgEffect>
                      </a14:imgLayer>
                    </a14:imgProps>
                  </a:ext>
                  <a:ext uri="{28A0092B-C50C-407E-A947-70E740481C1C}">
                    <a14:useLocalDpi xmlns:a14="http://schemas.microsoft.com/office/drawing/2010/main" val="0"/>
                  </a:ext>
                </a:extLst>
              </a:blip>
              <a:stretch>
                <a:fillRect/>
              </a:stretch>
            </p:blipFill>
            <p:spPr>
              <a:xfrm rot="21031375">
                <a:off x="2250427" y="2136683"/>
                <a:ext cx="826715" cy="826715"/>
              </a:xfrm>
              <a:prstGeom prst="rect">
                <a:avLst/>
              </a:prstGeom>
            </p:spPr>
          </p:pic>
          <p:pic>
            <p:nvPicPr>
              <p:cNvPr id="28" name="Picture 27" descr="A picture containing vector graphics&#10;&#10;Description generated with high confidence">
                <a:extLst>
                  <a:ext uri="{FF2B5EF4-FFF2-40B4-BE49-F238E27FC236}">
                    <a16:creationId xmlns:a16="http://schemas.microsoft.com/office/drawing/2014/main" id="{49FDD456-8309-42A7-B831-2678FE77BC61}"/>
                  </a:ext>
                </a:extLst>
              </p:cNvPr>
              <p:cNvPicPr>
                <a:picLocks noChangeAspect="1"/>
              </p:cNvPicPr>
              <p:nvPr/>
            </p:nvPicPr>
            <p:blipFill>
              <a:blip r:embed="rId2">
                <a:clrChange>
                  <a:clrFrom>
                    <a:srgbClr val="FDF177"/>
                  </a:clrFrom>
                  <a:clrTo>
                    <a:srgbClr val="FDF177">
                      <a:alpha val="0"/>
                    </a:srgbClr>
                  </a:clrTo>
                </a:clrChange>
                <a:duotone>
                  <a:schemeClr val="accent6">
                    <a:shade val="45000"/>
                    <a:satMod val="135000"/>
                  </a:schemeClr>
                  <a:prstClr val="white"/>
                </a:duotone>
                <a:extLst>
                  <a:ext uri="{BEBA8EAE-BF5A-486C-A8C5-ECC9F3942E4B}">
                    <a14:imgProps xmlns:a14="http://schemas.microsoft.com/office/drawing/2010/main">
                      <a14:imgLayer r:embed="rId3">
                        <a14:imgEffect>
                          <a14:backgroundRemoval t="10000" b="90000" l="10000" r="90000">
                            <a14:backgroundMark x1="33789" y1="69922" x2="33789" y2="69922"/>
                            <a14:backgroundMark x1="50293" y1="53125" x2="50293" y2="53125"/>
                            <a14:backgroundMark x1="68262" y1="32520" x2="68262" y2="32520"/>
                            <a14:backgroundMark x1="46582" y1="26953" x2="46582" y2="26953"/>
                            <a14:backgroundMark x1="46191" y1="27246" x2="46191" y2="27246"/>
                            <a14:backgroundMark x1="26367" y1="48633" x2="26367" y2="48633"/>
                            <a14:backgroundMark x1="27441" y1="47852" x2="27441" y2="47852"/>
                          </a14:backgroundRemoval>
                        </a14:imgEffect>
                      </a14:imgLayer>
                    </a14:imgProps>
                  </a:ext>
                  <a:ext uri="{28A0092B-C50C-407E-A947-70E740481C1C}">
                    <a14:useLocalDpi xmlns:a14="http://schemas.microsoft.com/office/drawing/2010/main" val="0"/>
                  </a:ext>
                </a:extLst>
              </a:blip>
              <a:stretch>
                <a:fillRect/>
              </a:stretch>
            </p:blipFill>
            <p:spPr>
              <a:xfrm rot="20676200">
                <a:off x="552274" y="3873269"/>
                <a:ext cx="533600" cy="533600"/>
              </a:xfrm>
              <a:prstGeom prst="rect">
                <a:avLst/>
              </a:prstGeom>
            </p:spPr>
          </p:pic>
        </p:grpSp>
        <p:pic>
          <p:nvPicPr>
            <p:cNvPr id="9" name="Picture 8" descr="A picture containing vector graphics&#10;&#10;Description generated with high confidence">
              <a:extLst>
                <a:ext uri="{FF2B5EF4-FFF2-40B4-BE49-F238E27FC236}">
                  <a16:creationId xmlns:a16="http://schemas.microsoft.com/office/drawing/2014/main" id="{E33FC7B5-3992-4726-8430-6CB8B47EE482}"/>
                </a:ext>
              </a:extLst>
            </p:cNvPr>
            <p:cNvPicPr>
              <a:picLocks noChangeAspect="1"/>
            </p:cNvPicPr>
            <p:nvPr/>
          </p:nvPicPr>
          <p:blipFill>
            <a:blip r:embed="rId2">
              <a:clrChange>
                <a:clrFrom>
                  <a:srgbClr val="FDF177"/>
                </a:clrFrom>
                <a:clrTo>
                  <a:srgbClr val="FDF177">
                    <a:alpha val="0"/>
                  </a:srgbClr>
                </a:clrTo>
              </a:clrChange>
              <a:duotone>
                <a:schemeClr val="accent6">
                  <a:shade val="45000"/>
                  <a:satMod val="135000"/>
                </a:schemeClr>
                <a:prstClr val="white"/>
              </a:duotone>
              <a:extLst>
                <a:ext uri="{BEBA8EAE-BF5A-486C-A8C5-ECC9F3942E4B}">
                  <a14:imgProps xmlns:a14="http://schemas.microsoft.com/office/drawing/2010/main">
                    <a14:imgLayer r:embed="rId3">
                      <a14:imgEffect>
                        <a14:backgroundRemoval t="10000" b="90000" l="10000" r="90000">
                          <a14:backgroundMark x1="33789" y1="69922" x2="33789" y2="69922"/>
                          <a14:backgroundMark x1="50293" y1="53125" x2="50293" y2="53125"/>
                          <a14:backgroundMark x1="68262" y1="32520" x2="68262" y2="32520"/>
                          <a14:backgroundMark x1="46582" y1="26953" x2="46582" y2="26953"/>
                          <a14:backgroundMark x1="46191" y1="27246" x2="46191" y2="27246"/>
                          <a14:backgroundMark x1="26367" y1="48633" x2="26367" y2="48633"/>
                          <a14:backgroundMark x1="27441" y1="47852" x2="27441" y2="47852"/>
                        </a14:backgroundRemoval>
                      </a14:imgEffect>
                    </a14:imgLayer>
                  </a14:imgProps>
                </a:ext>
                <a:ext uri="{28A0092B-C50C-407E-A947-70E740481C1C}">
                  <a14:useLocalDpi xmlns:a14="http://schemas.microsoft.com/office/drawing/2010/main" val="0"/>
                </a:ext>
              </a:extLst>
            </a:blip>
            <a:stretch>
              <a:fillRect/>
            </a:stretch>
          </p:blipFill>
          <p:spPr>
            <a:xfrm>
              <a:off x="2014896" y="4518004"/>
              <a:ext cx="721328" cy="721328"/>
            </a:xfrm>
            <a:prstGeom prst="rect">
              <a:avLst/>
            </a:prstGeom>
          </p:spPr>
        </p:pic>
      </p:grpSp>
      <p:sp>
        <p:nvSpPr>
          <p:cNvPr id="29" name="TextBox 28">
            <a:extLst>
              <a:ext uri="{FF2B5EF4-FFF2-40B4-BE49-F238E27FC236}">
                <a16:creationId xmlns:a16="http://schemas.microsoft.com/office/drawing/2014/main" id="{007A8BF8-84D1-4908-B544-5DF1880FF270}"/>
              </a:ext>
            </a:extLst>
          </p:cNvPr>
          <p:cNvSpPr txBox="1"/>
          <p:nvPr/>
        </p:nvSpPr>
        <p:spPr>
          <a:xfrm>
            <a:off x="4575216" y="1041998"/>
            <a:ext cx="7298731" cy="5112297"/>
          </a:xfrm>
          <a:prstGeom prst="rect">
            <a:avLst/>
          </a:prstGeom>
          <a:solidFill>
            <a:schemeClr val="accent6">
              <a:lumMod val="60000"/>
              <a:lumOff val="40000"/>
            </a:schemeClr>
          </a:solidFill>
        </p:spPr>
        <p:txBody>
          <a:bodyPr wrap="square">
            <a:spAutoFit/>
          </a:bodyPr>
          <a:lstStyle/>
          <a:p>
            <a:pPr marL="171450" marR="0" indent="-171450" algn="just">
              <a:lnSpc>
                <a:spcPct val="150000"/>
              </a:lnSpc>
              <a:spcBef>
                <a:spcPts val="0"/>
              </a:spcBef>
              <a:spcAft>
                <a:spcPts val="800"/>
              </a:spcAft>
              <a:buFont typeface="Wingdings" panose="05000000000000000000" pitchFamily="2" charset="2"/>
              <a:buChar char="q"/>
            </a:pPr>
            <a:r>
              <a:rPr lang="en-IN" sz="1050" b="1" dirty="0">
                <a:effectLst/>
                <a:latin typeface="Verdana" panose="020B0604030504040204" pitchFamily="34" charset="0"/>
                <a:ea typeface="Verdana" panose="020B0604030504040204" pitchFamily="34" charset="0"/>
                <a:cs typeface="Verdana" panose="020B0604030504040204" pitchFamily="34" charset="0"/>
              </a:rPr>
              <a:t>Region to Target </a:t>
            </a:r>
            <a:r>
              <a:rPr lang="en-IN" sz="1050" dirty="0">
                <a:effectLst/>
                <a:latin typeface="Verdana" panose="020B0604030504040204" pitchFamily="34" charset="0"/>
                <a:ea typeface="Verdana" panose="020B0604030504040204" pitchFamily="34" charset="0"/>
                <a:cs typeface="Verdana" panose="020B0604030504040204" pitchFamily="34" charset="0"/>
              </a:rPr>
              <a:t>: Most Polypropylene Homopolymer users are in the western and southern regions that are the hubs of industry and commerce in India. The domestic production units of Polypropylene Homopolymer are not able to provide sufficient supplies to these regions, hence, the consumer demand is contended using the port-based medium.</a:t>
            </a:r>
            <a:endParaRPr lang="en-US" sz="1050" dirty="0">
              <a:effectLst/>
              <a:latin typeface="Verdana" panose="020B0604030504040204" pitchFamily="34" charset="0"/>
              <a:ea typeface="Verdana" panose="020B0604030504040204" pitchFamily="34" charset="0"/>
              <a:cs typeface="Verdana" panose="020B0604030504040204" pitchFamily="34" charset="0"/>
            </a:endParaRPr>
          </a:p>
          <a:p>
            <a:pPr marL="171450" marR="0" indent="-171450" algn="just">
              <a:lnSpc>
                <a:spcPct val="150000"/>
              </a:lnSpc>
              <a:spcBef>
                <a:spcPts val="0"/>
              </a:spcBef>
              <a:spcAft>
                <a:spcPts val="800"/>
              </a:spcAft>
              <a:buFont typeface="Wingdings" panose="05000000000000000000" pitchFamily="2" charset="2"/>
              <a:buChar char="q"/>
            </a:pPr>
            <a:r>
              <a:rPr lang="en-IN" sz="1050" dirty="0">
                <a:effectLst/>
                <a:latin typeface="Verdana" panose="020B0604030504040204" pitchFamily="34" charset="0"/>
                <a:ea typeface="Verdana" panose="020B0604030504040204" pitchFamily="34" charset="0"/>
                <a:cs typeface="Verdana" panose="020B0604030504040204" pitchFamily="34" charset="0"/>
              </a:rPr>
              <a:t>With India’s shifting alignment to the government’s “</a:t>
            </a:r>
            <a:r>
              <a:rPr lang="en-IN" sz="1050" dirty="0" err="1">
                <a:effectLst/>
                <a:latin typeface="Verdana" panose="020B0604030504040204" pitchFamily="34" charset="0"/>
                <a:ea typeface="Verdana" panose="020B0604030504040204" pitchFamily="34" charset="0"/>
                <a:cs typeface="Verdana" panose="020B0604030504040204" pitchFamily="34" charset="0"/>
              </a:rPr>
              <a:t>Atma</a:t>
            </a:r>
            <a:r>
              <a:rPr lang="en-IN" sz="1050" dirty="0">
                <a:effectLst/>
                <a:latin typeface="Verdana" panose="020B0604030504040204" pitchFamily="34" charset="0"/>
                <a:ea typeface="Verdana" panose="020B0604030504040204" pitchFamily="34" charset="0"/>
                <a:cs typeface="Verdana" panose="020B0604030504040204" pitchFamily="34" charset="0"/>
              </a:rPr>
              <a:t> </a:t>
            </a:r>
            <a:r>
              <a:rPr lang="en-IN" sz="1050" dirty="0" err="1">
                <a:effectLst/>
                <a:latin typeface="Verdana" panose="020B0604030504040204" pitchFamily="34" charset="0"/>
                <a:ea typeface="Verdana" panose="020B0604030504040204" pitchFamily="34" charset="0"/>
                <a:cs typeface="Verdana" panose="020B0604030504040204" pitchFamily="34" charset="0"/>
              </a:rPr>
              <a:t>Nirbhar</a:t>
            </a:r>
            <a:r>
              <a:rPr lang="en-IN" sz="1050" dirty="0">
                <a:effectLst/>
                <a:latin typeface="Verdana" panose="020B0604030504040204" pitchFamily="34" charset="0"/>
                <a:ea typeface="Verdana" panose="020B0604030504040204" pitchFamily="34" charset="0"/>
                <a:cs typeface="Verdana" panose="020B0604030504040204" pitchFamily="34" charset="0"/>
              </a:rPr>
              <a:t> Bharat” mandate, investments in chemicals and pharmaceutical sectors are projected to increase consequently increasing the demand for Polypropylene Homopolymer that is either used a solvent due to its low toxicity (in comparison to benzene) or as feedstock for speciality chemicals. For instance, TDI produced from Polypropylene Homopolymer is majorly used for the manufacture of polyurethanes that has wide commercial application in flexible foams and beddings. The demand for polyurethanes is also expected to rise with increase in per capita income and people’s standard of living. This represents a vital area for the growth of indigenous companies which can plan to expand the Polypropylene Homopolymer production plant and enhance the operating rates of the existing plants to match the escalating Polypropylene Homopolymer demand. An initiation towards this trend could be seen in Maharashtra, Andhra Pradesh, Kerala and Karnataka who are emphasizing on developments across their coastlines by setting up PCPIR, EOU etc, with an aim to increase their state GDP by 1.5-1.8%.</a:t>
            </a:r>
          </a:p>
          <a:p>
            <a:pPr marL="171450" indent="-171450" algn="just">
              <a:lnSpc>
                <a:spcPct val="150000"/>
              </a:lnSpc>
              <a:spcAft>
                <a:spcPts val="800"/>
              </a:spcAft>
              <a:buFont typeface="Wingdings" panose="05000000000000000000" pitchFamily="2" charset="2"/>
              <a:buChar char="q"/>
            </a:pPr>
            <a:r>
              <a:rPr lang="en-US" sz="1050" b="1" dirty="0">
                <a:latin typeface="Verdana" panose="020B0604030504040204" pitchFamily="34" charset="0"/>
                <a:ea typeface="Verdana" panose="020B0604030504040204" pitchFamily="34" charset="0"/>
                <a:cs typeface="Verdana" panose="020B0604030504040204" pitchFamily="34" charset="0"/>
              </a:rPr>
              <a:t>Suggested Capacity: </a:t>
            </a:r>
            <a:r>
              <a:rPr lang="en-US" sz="1050" dirty="0">
                <a:latin typeface="Verdana" panose="020B0604030504040204" pitchFamily="34" charset="0"/>
                <a:ea typeface="Verdana" panose="020B0604030504040204" pitchFamily="34" charset="0"/>
                <a:cs typeface="Verdana" panose="020B0604030504040204" pitchFamily="34" charset="0"/>
              </a:rPr>
              <a:t>The deficit is expected to increase from 430 KT in 2022 to 674 KT in 2030.  As India is likely to remain deficit during forecast period, hence capacity of 100 KTPA can be planned immediately to bridge the demand supply gap. Any exporter, exporting to India have to compete with local players in terms of quality. </a:t>
            </a:r>
            <a:endParaRPr lang="en-US" sz="1050" dirty="0">
              <a:effectLst/>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2267465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D17D888-1738-4FC9-98BB-21997AF04B06}"/>
              </a:ext>
            </a:extLst>
          </p:cNvPr>
          <p:cNvSpPr/>
          <p:nvPr/>
        </p:nvSpPr>
        <p:spPr>
          <a:xfrm>
            <a:off x="34909" y="0"/>
            <a:ext cx="7699459" cy="6858000"/>
          </a:xfrm>
          <a:prstGeom prst="rect">
            <a:avLst/>
          </a:prstGeom>
          <a:solidFill>
            <a:schemeClr val="tx2">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D0CABBDB-61C8-49EE-A51D-FDD7B2EFC3F0}"/>
              </a:ext>
            </a:extLst>
          </p:cNvPr>
          <p:cNvSpPr txBox="1">
            <a:spLocks/>
          </p:cNvSpPr>
          <p:nvPr/>
        </p:nvSpPr>
        <p:spPr>
          <a:xfrm>
            <a:off x="209705" y="475654"/>
            <a:ext cx="4106175" cy="46131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IN" sz="1600" b="1" dirty="0">
                <a:solidFill>
                  <a:schemeClr val="bg1"/>
                </a:solidFill>
                <a:latin typeface="Montserrat" panose="02000505000000020004" pitchFamily="2" charset="0"/>
                <a:ea typeface="+mn-ea"/>
                <a:cs typeface="Arial" panose="020B0604020202020204" pitchFamily="34" charset="0"/>
              </a:rPr>
              <a:t>About Us &amp; Disclaimer</a:t>
            </a:r>
          </a:p>
        </p:txBody>
      </p:sp>
      <p:grpSp>
        <p:nvGrpSpPr>
          <p:cNvPr id="10" name="Group 9">
            <a:extLst>
              <a:ext uri="{FF2B5EF4-FFF2-40B4-BE49-F238E27FC236}">
                <a16:creationId xmlns:a16="http://schemas.microsoft.com/office/drawing/2014/main" id="{51B4CC63-B9A2-4F68-85E2-8FB8AB35EDAE}"/>
              </a:ext>
            </a:extLst>
          </p:cNvPr>
          <p:cNvGrpSpPr/>
          <p:nvPr/>
        </p:nvGrpSpPr>
        <p:grpSpPr>
          <a:xfrm>
            <a:off x="2743200" y="640898"/>
            <a:ext cx="7924800" cy="151919"/>
            <a:chOff x="2710689" y="501180"/>
            <a:chExt cx="6352126" cy="123080"/>
          </a:xfrm>
          <a:effectLst>
            <a:glow rad="63500">
              <a:schemeClr val="bg1">
                <a:alpha val="40000"/>
              </a:schemeClr>
            </a:glow>
          </a:effectLst>
        </p:grpSpPr>
        <p:cxnSp>
          <p:nvCxnSpPr>
            <p:cNvPr id="7" name="Straight Connector 6">
              <a:extLst>
                <a:ext uri="{FF2B5EF4-FFF2-40B4-BE49-F238E27FC236}">
                  <a16:creationId xmlns:a16="http://schemas.microsoft.com/office/drawing/2014/main" id="{7C980990-7953-4FDF-846D-B4BAA7FF495E}"/>
                </a:ext>
              </a:extLst>
            </p:cNvPr>
            <p:cNvCxnSpPr>
              <a:cxnSpLocks/>
            </p:cNvCxnSpPr>
            <p:nvPr/>
          </p:nvCxnSpPr>
          <p:spPr>
            <a:xfrm>
              <a:off x="2772229" y="562721"/>
              <a:ext cx="62905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F8E207CB-3983-49ED-BC0A-F405C98E54F7}"/>
                </a:ext>
              </a:extLst>
            </p:cNvPr>
            <p:cNvSpPr/>
            <p:nvPr/>
          </p:nvSpPr>
          <p:spPr>
            <a:xfrm>
              <a:off x="2710689" y="501180"/>
              <a:ext cx="123080" cy="123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Rectangle 11">
            <a:extLst>
              <a:ext uri="{FF2B5EF4-FFF2-40B4-BE49-F238E27FC236}">
                <a16:creationId xmlns:a16="http://schemas.microsoft.com/office/drawing/2014/main" id="{4EADC525-C24E-4FAF-A547-BEB756312292}"/>
              </a:ext>
            </a:extLst>
          </p:cNvPr>
          <p:cNvSpPr/>
          <p:nvPr/>
        </p:nvSpPr>
        <p:spPr>
          <a:xfrm>
            <a:off x="7883949" y="200531"/>
            <a:ext cx="4151207" cy="1377939"/>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FC478180-7E88-45FC-85A3-D59FFC4002A6}"/>
              </a:ext>
            </a:extLst>
          </p:cNvPr>
          <p:cNvSpPr/>
          <p:nvPr/>
        </p:nvSpPr>
        <p:spPr>
          <a:xfrm>
            <a:off x="203201" y="2590198"/>
            <a:ext cx="7054243" cy="271421"/>
          </a:xfrm>
          <a:prstGeom prst="rect">
            <a:avLst/>
          </a:prstGeom>
        </p:spPr>
        <p:txBody>
          <a:bodyPr wrap="square">
            <a:spAutoFit/>
          </a:bodyPr>
          <a:lstStyle/>
          <a:p>
            <a:pPr algn="just">
              <a:lnSpc>
                <a:spcPts val="1500"/>
              </a:lnSpc>
            </a:pPr>
            <a:r>
              <a:rPr lang="en-IN"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Related Reports</a:t>
            </a:r>
          </a:p>
        </p:txBody>
      </p:sp>
      <p:sp>
        <p:nvSpPr>
          <p:cNvPr id="33" name="Rectangle 32">
            <a:extLst>
              <a:ext uri="{FF2B5EF4-FFF2-40B4-BE49-F238E27FC236}">
                <a16:creationId xmlns:a16="http://schemas.microsoft.com/office/drawing/2014/main" id="{B5B92470-43A4-4E6A-A264-6749B12EF4EF}"/>
              </a:ext>
            </a:extLst>
          </p:cNvPr>
          <p:cNvSpPr/>
          <p:nvPr/>
        </p:nvSpPr>
        <p:spPr>
          <a:xfrm>
            <a:off x="7973333" y="1648321"/>
            <a:ext cx="4061823" cy="284693"/>
          </a:xfrm>
          <a:prstGeom prst="rect">
            <a:avLst/>
          </a:prstGeom>
        </p:spPr>
        <p:txBody>
          <a:bodyPr wrap="square">
            <a:spAutoFit/>
          </a:bodyPr>
          <a:lstStyle/>
          <a:p>
            <a:pPr algn="ctr">
              <a:lnSpc>
                <a:spcPts val="1500"/>
              </a:lnSpc>
            </a:pPr>
            <a:r>
              <a:rPr lang="en-IN" sz="1400" b="1" dirty="0">
                <a:solidFill>
                  <a:srgbClr val="222A35"/>
                </a:solidFill>
                <a:latin typeface="Open Sans" panose="020B0606030504020204" pitchFamily="34" charset="0"/>
                <a:ea typeface="Open Sans" panose="020B0606030504020204" pitchFamily="34" charset="0"/>
                <a:cs typeface="Open Sans" panose="020B0606030504020204" pitchFamily="34" charset="0"/>
              </a:rPr>
              <a:t>Partial List of Clients </a:t>
            </a:r>
          </a:p>
        </p:txBody>
      </p:sp>
      <p:sp>
        <p:nvSpPr>
          <p:cNvPr id="40" name="Rectangle 39">
            <a:extLst>
              <a:ext uri="{FF2B5EF4-FFF2-40B4-BE49-F238E27FC236}">
                <a16:creationId xmlns:a16="http://schemas.microsoft.com/office/drawing/2014/main" id="{4F0FFE88-E6FF-439E-8B63-A599260CEAE2}"/>
              </a:ext>
            </a:extLst>
          </p:cNvPr>
          <p:cNvSpPr/>
          <p:nvPr/>
        </p:nvSpPr>
        <p:spPr>
          <a:xfrm>
            <a:off x="188544" y="5680014"/>
            <a:ext cx="7433133" cy="954107"/>
          </a:xfrm>
          <a:prstGeom prst="rect">
            <a:avLst/>
          </a:prstGeom>
        </p:spPr>
        <p:txBody>
          <a:bodyPr wrap="square">
            <a:spAutoFit/>
          </a:bodyPr>
          <a:lstStyle/>
          <a:p>
            <a:pPr algn="just"/>
            <a:r>
              <a:rPr lang="en-US" sz="800" dirty="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rPr>
              <a:t>The contents of this report are based on information generally available to the public from sources believed to be reliable. No representation is made that it is timely, accurate or complete. TechSci Research has taken due care and caution in compilation of data as this has been obtained from various sources including which it considers reliable and firsthand.  However, TechSci Research does not guarantee the accuracy, adequacy or completeness of any information and it is not responsible for any errors or omissions or for the results obtained from the use of such information and especially states that it has no financial liability whatsoever to the subscribers / users of this report. The information herein, together with all estimates and forecasts, can change without notice. All the figures provided in this document are indicative of relative market size and are strictly for client’s internal consumption. Usage of the same for purpose other than internal will require prior approval of TechSci Research.</a:t>
            </a:r>
          </a:p>
        </p:txBody>
      </p:sp>
      <p:sp>
        <p:nvSpPr>
          <p:cNvPr id="19" name="TextBox 18">
            <a:extLst>
              <a:ext uri="{FF2B5EF4-FFF2-40B4-BE49-F238E27FC236}">
                <a16:creationId xmlns:a16="http://schemas.microsoft.com/office/drawing/2014/main" id="{58A2C20E-4110-4753-860E-804B783DB9E9}"/>
              </a:ext>
            </a:extLst>
          </p:cNvPr>
          <p:cNvSpPr txBox="1"/>
          <p:nvPr/>
        </p:nvSpPr>
        <p:spPr>
          <a:xfrm>
            <a:off x="273873" y="4379714"/>
            <a:ext cx="2496121" cy="830997"/>
          </a:xfrm>
          <a:prstGeom prst="rect">
            <a:avLst/>
          </a:prstGeom>
          <a:solidFill>
            <a:schemeClr val="bg1">
              <a:lumMod val="95000"/>
            </a:schemeClr>
          </a:solidFill>
        </p:spPr>
        <p:txBody>
          <a:bodyPr wrap="square" rtlCol="0">
            <a:spAutoFit/>
          </a:bodyPr>
          <a:lstStyle/>
          <a:p>
            <a:pPr lvl="0" algn="ctr">
              <a:defRPr/>
            </a:pPr>
            <a:r>
              <a:rPr lang="en-US" sz="800" b="1" kern="0" dirty="0">
                <a:solidFill>
                  <a:srgbClr val="222A35"/>
                </a:solidFill>
                <a:latin typeface="Open Sans" panose="020B0606030504020204" pitchFamily="34" charset="0"/>
                <a:ea typeface="Open Sans" panose="020B0606030504020204" pitchFamily="34" charset="0"/>
                <a:cs typeface="Open Sans" panose="020B0606030504020204" pitchFamily="34" charset="0"/>
              </a:rPr>
              <a:t>TechSci Research – North America</a:t>
            </a:r>
          </a:p>
          <a:p>
            <a:pPr lvl="0" algn="ctr">
              <a:defRPr/>
            </a:pPr>
            <a:r>
              <a:rPr lang="en-US" sz="800" b="1" kern="0" dirty="0">
                <a:solidFill>
                  <a:srgbClr val="222A35"/>
                </a:solidFill>
                <a:latin typeface="Open Sans" panose="020B0606030504020204" pitchFamily="34" charset="0"/>
                <a:ea typeface="Open Sans" panose="020B0606030504020204" pitchFamily="34" charset="0"/>
                <a:cs typeface="Open Sans" panose="020B0606030504020204" pitchFamily="34" charset="0"/>
              </a:rPr>
              <a:t>708 Third Avenue, Manhattan,  </a:t>
            </a:r>
          </a:p>
          <a:p>
            <a:pPr lvl="0" algn="ctr">
              <a:defRPr/>
            </a:pPr>
            <a:r>
              <a:rPr lang="en-US" sz="800" b="1" kern="0" dirty="0">
                <a:solidFill>
                  <a:srgbClr val="222A35"/>
                </a:solidFill>
                <a:latin typeface="Open Sans" panose="020B0606030504020204" pitchFamily="34" charset="0"/>
                <a:ea typeface="Open Sans" panose="020B0606030504020204" pitchFamily="34" charset="0"/>
                <a:cs typeface="Open Sans" panose="020B0606030504020204" pitchFamily="34" charset="0"/>
              </a:rPr>
              <a:t>New York, United States</a:t>
            </a:r>
          </a:p>
          <a:p>
            <a:pPr lvl="0" algn="ctr">
              <a:defRPr/>
            </a:pPr>
            <a:r>
              <a:rPr lang="en-US" sz="800" b="1" kern="0" dirty="0">
                <a:solidFill>
                  <a:srgbClr val="222A35"/>
                </a:solidFill>
                <a:latin typeface="Open Sans" panose="020B0606030504020204" pitchFamily="34" charset="0"/>
                <a:ea typeface="Open Sans" panose="020B0606030504020204" pitchFamily="34" charset="0"/>
                <a:cs typeface="Open Sans" panose="020B0606030504020204" pitchFamily="34" charset="0"/>
              </a:rPr>
              <a:t>Tel: +1- 646- 360- 1656</a:t>
            </a:r>
          </a:p>
          <a:p>
            <a:pPr lvl="0" algn="ctr">
              <a:defRPr/>
            </a:pPr>
            <a:r>
              <a:rPr lang="en-US" sz="800" b="1" kern="0" dirty="0">
                <a:solidFill>
                  <a:srgbClr val="222A35"/>
                </a:solidFill>
                <a:latin typeface="Open Sans" panose="020B0606030504020204" pitchFamily="34" charset="0"/>
                <a:ea typeface="Open Sans" panose="020B0606030504020204" pitchFamily="34" charset="0"/>
                <a:cs typeface="Open Sans" panose="020B0606030504020204" pitchFamily="34" charset="0"/>
              </a:rPr>
              <a:t>Email: sales@techsciresearch.com  www.techsciresearch.com</a:t>
            </a:r>
          </a:p>
        </p:txBody>
      </p:sp>
      <p:sp>
        <p:nvSpPr>
          <p:cNvPr id="42" name="TextBox 41">
            <a:extLst>
              <a:ext uri="{FF2B5EF4-FFF2-40B4-BE49-F238E27FC236}">
                <a16:creationId xmlns:a16="http://schemas.microsoft.com/office/drawing/2014/main" id="{897038BF-D189-46A8-90EC-0526786DAB79}"/>
              </a:ext>
            </a:extLst>
          </p:cNvPr>
          <p:cNvSpPr txBox="1"/>
          <p:nvPr/>
        </p:nvSpPr>
        <p:spPr>
          <a:xfrm>
            <a:off x="2819979" y="4376461"/>
            <a:ext cx="2426060" cy="830997"/>
          </a:xfrm>
          <a:prstGeom prst="rect">
            <a:avLst/>
          </a:prstGeom>
          <a:solidFill>
            <a:schemeClr val="bg1">
              <a:lumMod val="95000"/>
            </a:schemeClr>
          </a:solidFill>
        </p:spPr>
        <p:txBody>
          <a:bodyPr wrap="square" rtlCol="0">
            <a:spAutoFit/>
          </a:bodyPr>
          <a:lstStyle/>
          <a:p>
            <a:pPr lvl="0" algn="ctr">
              <a:defRPr/>
            </a:pPr>
            <a:r>
              <a:rPr lang="en-US" sz="800" b="1" kern="0" dirty="0">
                <a:solidFill>
                  <a:srgbClr val="222A35"/>
                </a:solidFill>
                <a:latin typeface="Open Sans" panose="020B0606030504020204" pitchFamily="34" charset="0"/>
                <a:ea typeface="Open Sans" panose="020B0606030504020204" pitchFamily="34" charset="0"/>
                <a:cs typeface="Open Sans" panose="020B0606030504020204" pitchFamily="34" charset="0"/>
              </a:rPr>
              <a:t>TechSci Research – Europe</a:t>
            </a:r>
          </a:p>
          <a:p>
            <a:pPr lvl="0" algn="ctr">
              <a:defRPr/>
            </a:pPr>
            <a:r>
              <a:rPr lang="en-US" sz="800" b="1" kern="0" dirty="0">
                <a:solidFill>
                  <a:srgbClr val="222A35"/>
                </a:solidFill>
                <a:latin typeface="Open Sans" panose="020B0606030504020204" pitchFamily="34" charset="0"/>
                <a:ea typeface="Open Sans" panose="020B0606030504020204" pitchFamily="34" charset="0"/>
                <a:cs typeface="Open Sans" panose="020B0606030504020204" pitchFamily="34" charset="0"/>
              </a:rPr>
              <a:t>54, Old brook,  Bretton, </a:t>
            </a:r>
          </a:p>
          <a:p>
            <a:pPr lvl="0" algn="ctr">
              <a:defRPr/>
            </a:pPr>
            <a:r>
              <a:rPr lang="en-US" sz="800" b="1" kern="0" dirty="0">
                <a:solidFill>
                  <a:srgbClr val="222A35"/>
                </a:solidFill>
                <a:latin typeface="Open Sans" panose="020B0606030504020204" pitchFamily="34" charset="0"/>
                <a:ea typeface="Open Sans" panose="020B0606030504020204" pitchFamily="34" charset="0"/>
                <a:cs typeface="Open Sans" panose="020B0606030504020204" pitchFamily="34" charset="0"/>
              </a:rPr>
              <a:t>Peterborough, </a:t>
            </a:r>
          </a:p>
          <a:p>
            <a:pPr lvl="0" algn="ctr">
              <a:defRPr/>
            </a:pPr>
            <a:r>
              <a:rPr lang="en-US" sz="800" b="1" kern="0" dirty="0">
                <a:solidFill>
                  <a:srgbClr val="222A35"/>
                </a:solidFill>
                <a:latin typeface="Open Sans" panose="020B0606030504020204" pitchFamily="34" charset="0"/>
                <a:ea typeface="Open Sans" panose="020B0606030504020204" pitchFamily="34" charset="0"/>
                <a:cs typeface="Open Sans" panose="020B0606030504020204" pitchFamily="34" charset="0"/>
              </a:rPr>
              <a:t>United Kingdom</a:t>
            </a:r>
          </a:p>
          <a:p>
            <a:pPr lvl="0" algn="ctr">
              <a:defRPr/>
            </a:pPr>
            <a:r>
              <a:rPr lang="en-US" sz="800" b="1" kern="0" dirty="0">
                <a:solidFill>
                  <a:srgbClr val="222A35"/>
                </a:solidFill>
                <a:latin typeface="Open Sans" panose="020B0606030504020204" pitchFamily="34" charset="0"/>
                <a:ea typeface="Open Sans" panose="020B0606030504020204" pitchFamily="34" charset="0"/>
                <a:cs typeface="Open Sans" panose="020B0606030504020204" pitchFamily="34" charset="0"/>
              </a:rPr>
              <a:t>Email: sales@techsciresearch.com  www.techsciresearch.com</a:t>
            </a:r>
          </a:p>
        </p:txBody>
      </p:sp>
      <p:sp>
        <p:nvSpPr>
          <p:cNvPr id="43" name="TextBox 42">
            <a:extLst>
              <a:ext uri="{FF2B5EF4-FFF2-40B4-BE49-F238E27FC236}">
                <a16:creationId xmlns:a16="http://schemas.microsoft.com/office/drawing/2014/main" id="{CA7CD53A-407B-44D2-B399-4A42975D5899}"/>
              </a:ext>
            </a:extLst>
          </p:cNvPr>
          <p:cNvSpPr txBox="1"/>
          <p:nvPr/>
        </p:nvSpPr>
        <p:spPr>
          <a:xfrm>
            <a:off x="5295906" y="4376459"/>
            <a:ext cx="2353692" cy="830997"/>
          </a:xfrm>
          <a:prstGeom prst="rect">
            <a:avLst/>
          </a:prstGeom>
          <a:solidFill>
            <a:schemeClr val="bg1">
              <a:lumMod val="95000"/>
            </a:schemeClr>
          </a:solidFill>
        </p:spPr>
        <p:txBody>
          <a:bodyPr wrap="square" rtlCol="0">
            <a:spAutoFit/>
          </a:bodyPr>
          <a:lstStyle/>
          <a:p>
            <a:pPr lvl="0" algn="ctr">
              <a:defRPr/>
            </a:pPr>
            <a:r>
              <a:rPr lang="en-US" sz="800" b="1" kern="0" dirty="0">
                <a:solidFill>
                  <a:srgbClr val="222A35"/>
                </a:solidFill>
                <a:latin typeface="Open Sans" panose="020B0606030504020204" pitchFamily="34" charset="0"/>
                <a:ea typeface="Open Sans" panose="020B0606030504020204" pitchFamily="34" charset="0"/>
                <a:cs typeface="Open Sans" panose="020B0606030504020204" pitchFamily="34" charset="0"/>
              </a:rPr>
              <a:t>TechSci Research – Asia-Pacific</a:t>
            </a:r>
          </a:p>
          <a:p>
            <a:pPr lvl="0" algn="ctr">
              <a:defRPr/>
            </a:pPr>
            <a:r>
              <a:rPr lang="en-US" sz="800" b="1" kern="0" dirty="0">
                <a:solidFill>
                  <a:srgbClr val="222A35"/>
                </a:solidFill>
                <a:latin typeface="Open Sans" panose="020B0606030504020204" pitchFamily="34" charset="0"/>
                <a:ea typeface="Open Sans" panose="020B0606030504020204" pitchFamily="34" charset="0"/>
                <a:cs typeface="Open Sans" panose="020B0606030504020204" pitchFamily="34" charset="0"/>
              </a:rPr>
              <a:t>B – 44, Sector – 57, Noida, National Capital Region, U.P. - India</a:t>
            </a:r>
          </a:p>
          <a:p>
            <a:pPr lvl="0" algn="ctr">
              <a:defRPr/>
            </a:pPr>
            <a:r>
              <a:rPr lang="en-US" sz="800" b="1" kern="0" dirty="0">
                <a:solidFill>
                  <a:srgbClr val="222A35"/>
                </a:solidFill>
                <a:latin typeface="Open Sans" panose="020B0606030504020204" pitchFamily="34" charset="0"/>
                <a:ea typeface="Open Sans" panose="020B0606030504020204" pitchFamily="34" charset="0"/>
                <a:cs typeface="Open Sans" panose="020B0606030504020204" pitchFamily="34" charset="0"/>
              </a:rPr>
              <a:t>Tel: +91-120-4523900  </a:t>
            </a:r>
          </a:p>
          <a:p>
            <a:pPr lvl="0" algn="ctr">
              <a:defRPr/>
            </a:pPr>
            <a:r>
              <a:rPr lang="en-US" sz="800" b="1" kern="0" dirty="0">
                <a:solidFill>
                  <a:srgbClr val="222A35"/>
                </a:solidFill>
                <a:latin typeface="Open Sans" panose="020B0606030504020204" pitchFamily="34" charset="0"/>
                <a:ea typeface="Open Sans" panose="020B0606030504020204" pitchFamily="34" charset="0"/>
                <a:cs typeface="Open Sans" panose="020B0606030504020204" pitchFamily="34" charset="0"/>
              </a:rPr>
              <a:t>Email: sales@techsciresearch.com  www.techsciresearch.com</a:t>
            </a:r>
          </a:p>
        </p:txBody>
      </p:sp>
      <p:sp>
        <p:nvSpPr>
          <p:cNvPr id="44" name="Rectangle 43">
            <a:extLst>
              <a:ext uri="{FF2B5EF4-FFF2-40B4-BE49-F238E27FC236}">
                <a16:creationId xmlns:a16="http://schemas.microsoft.com/office/drawing/2014/main" id="{A069EC92-F45C-4527-B652-FC16964171D9}"/>
              </a:ext>
            </a:extLst>
          </p:cNvPr>
          <p:cNvSpPr/>
          <p:nvPr/>
        </p:nvSpPr>
        <p:spPr>
          <a:xfrm>
            <a:off x="224753" y="5378015"/>
            <a:ext cx="7068899" cy="271421"/>
          </a:xfrm>
          <a:prstGeom prst="rect">
            <a:avLst/>
          </a:prstGeom>
        </p:spPr>
        <p:txBody>
          <a:bodyPr wrap="square">
            <a:spAutoFit/>
          </a:bodyPr>
          <a:lstStyle/>
          <a:p>
            <a:pPr algn="just">
              <a:lnSpc>
                <a:spcPts val="1500"/>
              </a:lnSpc>
            </a:pPr>
            <a:r>
              <a:rPr lang="en-IN"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Disclaimer </a:t>
            </a:r>
          </a:p>
        </p:txBody>
      </p:sp>
      <p:pic>
        <p:nvPicPr>
          <p:cNvPr id="18434" name="Picture 2" descr="Related image">
            <a:extLst>
              <a:ext uri="{FF2B5EF4-FFF2-40B4-BE49-F238E27FC236}">
                <a16:creationId xmlns:a16="http://schemas.microsoft.com/office/drawing/2014/main" id="{68413DF1-3DBA-47D4-9609-0AA8BA89D2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1685" y="2170733"/>
            <a:ext cx="1321427" cy="663327"/>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Related image">
            <a:extLst>
              <a:ext uri="{FF2B5EF4-FFF2-40B4-BE49-F238E27FC236}">
                <a16:creationId xmlns:a16="http://schemas.microsoft.com/office/drawing/2014/main" id="{94FBE96F-083D-4B8A-BE52-654494A26F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82608" y="2097907"/>
            <a:ext cx="1455792" cy="730773"/>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Image result for exxon mobil logo">
            <a:extLst>
              <a:ext uri="{FF2B5EF4-FFF2-40B4-BE49-F238E27FC236}">
                <a16:creationId xmlns:a16="http://schemas.microsoft.com/office/drawing/2014/main" id="{9186BA29-26D5-44C6-899F-E4E87E5069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7423" y="3184584"/>
            <a:ext cx="1993936" cy="571865"/>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descr="Image result for dupont logo">
            <a:extLst>
              <a:ext uri="{FF2B5EF4-FFF2-40B4-BE49-F238E27FC236}">
                <a16:creationId xmlns:a16="http://schemas.microsoft.com/office/drawing/2014/main" id="{0D095AF0-5220-473C-AD45-28BB7D118A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82611" y="3143076"/>
            <a:ext cx="1466419" cy="571865"/>
          </a:xfrm>
          <a:prstGeom prst="rect">
            <a:avLst/>
          </a:prstGeom>
          <a:noFill/>
          <a:extLst>
            <a:ext uri="{909E8E84-426E-40DD-AFC4-6F175D3DCCD1}">
              <a14:hiddenFill xmlns:a14="http://schemas.microsoft.com/office/drawing/2010/main">
                <a:solidFill>
                  <a:srgbClr val="FFFFFF"/>
                </a:solidFill>
              </a14:hiddenFill>
            </a:ext>
          </a:extLst>
        </p:spPr>
      </p:pic>
      <p:pic>
        <p:nvPicPr>
          <p:cNvPr id="18442" name="Picture 10" descr="Image result for dow logo">
            <a:extLst>
              <a:ext uri="{FF2B5EF4-FFF2-40B4-BE49-F238E27FC236}">
                <a16:creationId xmlns:a16="http://schemas.microsoft.com/office/drawing/2014/main" id="{D3605802-7683-4A23-B614-DF2602C0A3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88838" y="4004725"/>
            <a:ext cx="1842527" cy="626411"/>
          </a:xfrm>
          <a:prstGeom prst="rect">
            <a:avLst/>
          </a:prstGeom>
          <a:noFill/>
          <a:extLst>
            <a:ext uri="{909E8E84-426E-40DD-AFC4-6F175D3DCCD1}">
              <a14:hiddenFill xmlns:a14="http://schemas.microsoft.com/office/drawing/2010/main">
                <a:solidFill>
                  <a:srgbClr val="FFFFFF"/>
                </a:solidFill>
              </a14:hiddenFill>
            </a:ext>
          </a:extLst>
        </p:spPr>
      </p:pic>
      <p:pic>
        <p:nvPicPr>
          <p:cNvPr id="18444" name="Picture 12" descr="Image result for gail logo">
            <a:extLst>
              <a:ext uri="{FF2B5EF4-FFF2-40B4-BE49-F238E27FC236}">
                <a16:creationId xmlns:a16="http://schemas.microsoft.com/office/drawing/2014/main" id="{BE18AAFB-7663-4840-A6A3-83FCD409FA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25380" y="3984830"/>
            <a:ext cx="1466417" cy="646311"/>
          </a:xfrm>
          <a:prstGeom prst="rect">
            <a:avLst/>
          </a:prstGeom>
          <a:noFill/>
          <a:extLst>
            <a:ext uri="{909E8E84-426E-40DD-AFC4-6F175D3DCCD1}">
              <a14:hiddenFill xmlns:a14="http://schemas.microsoft.com/office/drawing/2010/main">
                <a:solidFill>
                  <a:srgbClr val="FFFFFF"/>
                </a:solidFill>
              </a14:hiddenFill>
            </a:ext>
          </a:extLst>
        </p:spPr>
      </p:pic>
      <p:pic>
        <p:nvPicPr>
          <p:cNvPr id="18446" name="Picture 14" descr="Image result for sabic logo">
            <a:extLst>
              <a:ext uri="{FF2B5EF4-FFF2-40B4-BE49-F238E27FC236}">
                <a16:creationId xmlns:a16="http://schemas.microsoft.com/office/drawing/2014/main" id="{7CC22F92-3009-4ADE-B3F1-81140031F4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43687" y="4991890"/>
            <a:ext cx="1486768" cy="589767"/>
          </a:xfrm>
          <a:prstGeom prst="rect">
            <a:avLst/>
          </a:prstGeom>
          <a:noFill/>
          <a:extLst>
            <a:ext uri="{909E8E84-426E-40DD-AFC4-6F175D3DCCD1}">
              <a14:hiddenFill xmlns:a14="http://schemas.microsoft.com/office/drawing/2010/main">
                <a:solidFill>
                  <a:srgbClr val="FFFFFF"/>
                </a:solidFill>
              </a14:hiddenFill>
            </a:ext>
          </a:extLst>
        </p:spPr>
      </p:pic>
      <p:pic>
        <p:nvPicPr>
          <p:cNvPr id="18448" name="Picture 16" descr="Image result for clariant logo">
            <a:extLst>
              <a:ext uri="{FF2B5EF4-FFF2-40B4-BE49-F238E27FC236}">
                <a16:creationId xmlns:a16="http://schemas.microsoft.com/office/drawing/2014/main" id="{2ADFF828-854F-44E0-AA04-C44087B11CE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94704" y="4991883"/>
            <a:ext cx="1368913" cy="722064"/>
          </a:xfrm>
          <a:prstGeom prst="rect">
            <a:avLst/>
          </a:prstGeom>
          <a:noFill/>
          <a:extLst>
            <a:ext uri="{909E8E84-426E-40DD-AFC4-6F175D3DCCD1}">
              <a14:hiddenFill xmlns:a14="http://schemas.microsoft.com/office/drawing/2010/main">
                <a:solidFill>
                  <a:srgbClr val="FFFFFF"/>
                </a:solidFill>
              </a14:hiddenFill>
            </a:ext>
          </a:extLst>
        </p:spPr>
      </p:pic>
      <p:pic>
        <p:nvPicPr>
          <p:cNvPr id="18450" name="Picture 18" descr="Image result for mitsubishi chemical logo">
            <a:extLst>
              <a:ext uri="{FF2B5EF4-FFF2-40B4-BE49-F238E27FC236}">
                <a16:creationId xmlns:a16="http://schemas.microsoft.com/office/drawing/2014/main" id="{0BB7E3C1-C3FD-4C17-B9A2-8237F3C4A16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33072" y="6038565"/>
            <a:ext cx="1554051" cy="41967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6CBAD9E-98D4-465C-854B-D2C60B9DF6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25375" y="5859854"/>
            <a:ext cx="1466419" cy="662343"/>
          </a:xfrm>
          <a:prstGeom prst="rect">
            <a:avLst/>
          </a:prstGeom>
        </p:spPr>
      </p:pic>
      <p:sp>
        <p:nvSpPr>
          <p:cNvPr id="29" name="Rectangle 28">
            <a:extLst>
              <a:ext uri="{FF2B5EF4-FFF2-40B4-BE49-F238E27FC236}">
                <a16:creationId xmlns:a16="http://schemas.microsoft.com/office/drawing/2014/main" id="{FA542D7B-ED0D-4857-B108-036CF1CFD25F}"/>
              </a:ext>
            </a:extLst>
          </p:cNvPr>
          <p:cNvSpPr/>
          <p:nvPr/>
        </p:nvSpPr>
        <p:spPr>
          <a:xfrm>
            <a:off x="260881" y="960419"/>
            <a:ext cx="7289291" cy="1683538"/>
          </a:xfrm>
          <a:prstGeom prst="rect">
            <a:avLst/>
          </a:prstGeom>
        </p:spPr>
        <p:txBody>
          <a:bodyPr wrap="square">
            <a:spAutoFit/>
          </a:bodyPr>
          <a:lstStyle/>
          <a:p>
            <a:pPr marL="0" marR="0" lvl="0" indent="0" algn="just" defTabSz="457200" rtl="0" eaLnBrk="1" fontAlgn="auto" latinLnBrk="0" hangingPunct="1">
              <a:lnSpc>
                <a:spcPct val="150000"/>
              </a:lnSpc>
              <a:spcBef>
                <a:spcPts val="0"/>
              </a:spcBef>
              <a:spcAft>
                <a:spcPts val="0"/>
              </a:spcAft>
              <a:buClrTx/>
              <a:buSzTx/>
              <a:buFontTx/>
              <a:buNone/>
              <a:tabLst/>
              <a:defRPr/>
            </a:pPr>
            <a:r>
              <a:rPr kumimoji="0" lang="en-IN" sz="10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TechSci Research is a global market research and consulting company </a:t>
            </a:r>
            <a:r>
              <a:rPr kumimoji="0" lang="en-IN" sz="10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with offices in the US, UK and India. TechSci Research provides market research reports in number of areas to organizations. The company uses innovative business models that focus on improving productivity, while ensuring creation of high-quality reports. The proprietary forecasting models use various analyses of both industry-specific and macroeconomic variables on a state-by-state basis to produce a unique ‘bottom-up’ model of a country, regional and global industry prospects. Combined with the detailed analysis of company activity and industry trends, the result is a uniquely rich evaluation of the opportunities available in the market.</a:t>
            </a:r>
          </a:p>
        </p:txBody>
      </p:sp>
      <p:sp>
        <p:nvSpPr>
          <p:cNvPr id="30" name="Rectangle 29">
            <a:extLst>
              <a:ext uri="{FF2B5EF4-FFF2-40B4-BE49-F238E27FC236}">
                <a16:creationId xmlns:a16="http://schemas.microsoft.com/office/drawing/2014/main" id="{D0CFDE76-22A8-4D5E-B78B-5B1AEADAE02F}"/>
              </a:ext>
            </a:extLst>
          </p:cNvPr>
          <p:cNvSpPr/>
          <p:nvPr/>
        </p:nvSpPr>
        <p:spPr>
          <a:xfrm>
            <a:off x="188549" y="2907504"/>
            <a:ext cx="7310447" cy="1227452"/>
          </a:xfrm>
          <a:prstGeom prst="rect">
            <a:avLst/>
          </a:prstGeom>
        </p:spPr>
        <p:txBody>
          <a:bodyPr wrap="square">
            <a:spAutoFit/>
          </a:bodyPr>
          <a:lstStyle/>
          <a:p>
            <a:pPr algn="just">
              <a:lnSpc>
                <a:spcPts val="1500"/>
              </a:lnSpc>
            </a:pPr>
            <a:r>
              <a:rPr lang="en-US" sz="10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Global Non-Woven Grade Polypropylene : Plant, Demand &amp; Supply, Technology, Competition, Trade, Customer &amp; Price Intelligence Market Analysis, 2030</a:t>
            </a:r>
          </a:p>
          <a:p>
            <a:pPr algn="just">
              <a:lnSpc>
                <a:spcPts val="1500"/>
              </a:lnSpc>
            </a:pPr>
            <a:r>
              <a:rPr lang="en-US" sz="10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Global Acetone : Plant, Demand &amp; Supply, Technology, Competition, Trade, Customer &amp; Price Intelligence Market Analysis, 2030</a:t>
            </a:r>
          </a:p>
          <a:p>
            <a:pPr algn="just">
              <a:lnSpc>
                <a:spcPts val="1500"/>
              </a:lnSpc>
            </a:pPr>
            <a:r>
              <a:rPr lang="en-US" sz="10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Global Cumene : Plant, Demand &amp; Supply, Technology, Competition, Trade, Customer &amp; Price Intelligence Market Analysis, 2030</a:t>
            </a:r>
          </a:p>
        </p:txBody>
      </p:sp>
      <p:pic>
        <p:nvPicPr>
          <p:cNvPr id="32" name="Picture 31">
            <a:extLst>
              <a:ext uri="{FF2B5EF4-FFF2-40B4-BE49-F238E27FC236}">
                <a16:creationId xmlns:a16="http://schemas.microsoft.com/office/drawing/2014/main" id="{72EFD5F5-C77E-470C-B851-B9A1DBAEAAE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431350" y="354379"/>
            <a:ext cx="3207050" cy="1006136"/>
          </a:xfrm>
          <a:prstGeom prst="rect">
            <a:avLst/>
          </a:prstGeom>
        </p:spPr>
      </p:pic>
    </p:spTree>
    <p:extLst>
      <p:ext uri="{BB962C8B-B14F-4D97-AF65-F5344CB8AC3E}">
        <p14:creationId xmlns:p14="http://schemas.microsoft.com/office/powerpoint/2010/main" val="3792203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4190ABED-CBC6-4D5E-9867-F0A1BA726D21}"/>
              </a:ext>
            </a:extLst>
          </p:cNvPr>
          <p:cNvPicPr>
            <a:picLocks noChangeAspect="1" noChangeArrowheads="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bwMode="auto">
          <a:xfrm>
            <a:off x="0" y="0"/>
            <a:ext cx="954405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1D52916-6688-4412-9AE3-A25A0361A23A}"/>
              </a:ext>
            </a:extLst>
          </p:cNvPr>
          <p:cNvPicPr>
            <a:picLocks noChangeAspect="1"/>
          </p:cNvPicPr>
          <p:nvPr/>
        </p:nvPicPr>
        <p:blipFill rotWithShape="1">
          <a:blip r:embed="rId4">
            <a:extLst>
              <a:ext uri="{28A0092B-C50C-407E-A947-70E740481C1C}">
                <a14:useLocalDpi xmlns:a14="http://schemas.microsoft.com/office/drawing/2010/main" val="0"/>
              </a:ext>
            </a:extLst>
          </a:blip>
          <a:srcRect t="23908" b="13235"/>
          <a:stretch/>
        </p:blipFill>
        <p:spPr>
          <a:xfrm>
            <a:off x="-13646" y="-76200"/>
            <a:ext cx="12192000" cy="6934200"/>
          </a:xfrm>
          <a:prstGeom prst="rect">
            <a:avLst/>
          </a:prstGeom>
        </p:spPr>
      </p:pic>
      <p:sp>
        <p:nvSpPr>
          <p:cNvPr id="5" name="Content Placeholder 2">
            <a:extLst>
              <a:ext uri="{FF2B5EF4-FFF2-40B4-BE49-F238E27FC236}">
                <a16:creationId xmlns:a16="http://schemas.microsoft.com/office/drawing/2014/main" id="{F888F908-0425-448A-9F48-E1135DF27EBA}"/>
              </a:ext>
            </a:extLst>
          </p:cNvPr>
          <p:cNvSpPr txBox="1">
            <a:spLocks/>
          </p:cNvSpPr>
          <p:nvPr/>
        </p:nvSpPr>
        <p:spPr>
          <a:xfrm>
            <a:off x="9140368" y="1643852"/>
            <a:ext cx="3483937" cy="2889115"/>
          </a:xfrm>
          <a:prstGeom prst="rect">
            <a:avLst/>
          </a:prstGeom>
        </p:spPr>
        <p:txBody>
          <a:bodyPr vert="horz" lIns="91440" tIns="45720" rIns="91440" bIns="45720" rtlCol="0" anchor="b">
            <a:norm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indent="0" defTabSz="914354">
              <a:lnSpc>
                <a:spcPct val="100000"/>
              </a:lnSpc>
              <a:spcBef>
                <a:spcPct val="0"/>
              </a:spcBef>
              <a:buNone/>
            </a:pPr>
            <a:endParaRPr lang="en-US" sz="4200" b="1" spc="-136" dirty="0">
              <a:effectLst>
                <a:outerShdw blurRad="38100" dist="38100" dir="2700000" algn="tl">
                  <a:srgbClr val="000000">
                    <a:alpha val="43137"/>
                  </a:srgbClr>
                </a:outerShdw>
              </a:effectLst>
              <a:latin typeface="+mj-lt"/>
              <a:ea typeface="+mj-ea"/>
              <a:cs typeface="+mj-cs"/>
            </a:endParaRPr>
          </a:p>
        </p:txBody>
      </p:sp>
      <p:sp>
        <p:nvSpPr>
          <p:cNvPr id="12" name="Rectangle 11">
            <a:extLst>
              <a:ext uri="{FF2B5EF4-FFF2-40B4-BE49-F238E27FC236}">
                <a16:creationId xmlns:a16="http://schemas.microsoft.com/office/drawing/2014/main" id="{0FE4649A-726F-4C13-978B-F4CCAD7F508E}"/>
              </a:ext>
            </a:extLst>
          </p:cNvPr>
          <p:cNvSpPr/>
          <p:nvPr/>
        </p:nvSpPr>
        <p:spPr>
          <a:xfrm>
            <a:off x="6686065" y="2611357"/>
            <a:ext cx="5280648" cy="954107"/>
          </a:xfrm>
          <a:prstGeom prst="rect">
            <a:avLst/>
          </a:prstGeom>
          <a:noFill/>
        </p:spPr>
        <p:txBody>
          <a:bodyPr wrap="square">
            <a:spAutoFit/>
          </a:bodyPr>
          <a:lstStyle/>
          <a:p>
            <a:pPr lvl="0">
              <a:defRPr/>
            </a:pPr>
            <a:r>
              <a:rPr lang="en-US" sz="2800" b="1" dirty="0">
                <a:effectLst>
                  <a:outerShdw blurRad="38100" dist="38100" dir="2700000" algn="tl">
                    <a:srgbClr val="000000">
                      <a:alpha val="43137"/>
                    </a:srgbClr>
                  </a:outerShdw>
                </a:effectLst>
                <a:latin typeface="Montserrat" panose="02000505000000020004" pitchFamily="2" charset="0"/>
                <a:ea typeface="Roboto" pitchFamily="2" charset="0"/>
                <a:cs typeface="Arial" panose="020B0604020202020204" pitchFamily="34" charset="0"/>
              </a:rPr>
              <a:t>INDIA POLYPROPYLENE HOMOPOLYMER OUTLOOK</a:t>
            </a:r>
          </a:p>
        </p:txBody>
      </p:sp>
    </p:spTree>
    <p:extLst>
      <p:ext uri="{BB962C8B-B14F-4D97-AF65-F5344CB8AC3E}">
        <p14:creationId xmlns:p14="http://schemas.microsoft.com/office/powerpoint/2010/main" val="351824493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03201" y="130467"/>
            <a:ext cx="9033564" cy="608533"/>
          </a:xfrm>
        </p:spPr>
        <p:txBody>
          <a:bodyPr>
            <a:normAutofit/>
          </a:bodyPr>
          <a:lstStyle/>
          <a:p>
            <a:r>
              <a:rPr lang="en-IN" dirty="0">
                <a:solidFill>
                  <a:srgbClr val="0F4061"/>
                </a:solidFill>
              </a:rPr>
              <a:t>India Polypropylene Homopolymer Capacity, By Capacity, </a:t>
            </a:r>
            <a:r>
              <a:rPr lang="en-US" dirty="0">
                <a:solidFill>
                  <a:srgbClr val="0F4061"/>
                </a:solidFill>
              </a:rPr>
              <a:t>2015-2030F (000’ Tonnes)</a:t>
            </a:r>
          </a:p>
        </p:txBody>
      </p:sp>
      <p:graphicFrame>
        <p:nvGraphicFramePr>
          <p:cNvPr id="3" name="Table 2">
            <a:extLst>
              <a:ext uri="{FF2B5EF4-FFF2-40B4-BE49-F238E27FC236}">
                <a16:creationId xmlns:a16="http://schemas.microsoft.com/office/drawing/2014/main" id="{5D3743F4-3F5D-4412-A061-98C93C9B393A}"/>
              </a:ext>
            </a:extLst>
          </p:cNvPr>
          <p:cNvGraphicFramePr>
            <a:graphicFrameLocks noGrp="1"/>
          </p:cNvGraphicFramePr>
          <p:nvPr>
            <p:extLst>
              <p:ext uri="{D42A27DB-BD31-4B8C-83A1-F6EECF244321}">
                <p14:modId xmlns:p14="http://schemas.microsoft.com/office/powerpoint/2010/main" val="2907033352"/>
              </p:ext>
            </p:extLst>
          </p:nvPr>
        </p:nvGraphicFramePr>
        <p:xfrm>
          <a:off x="203201" y="739000"/>
          <a:ext cx="11418963" cy="3303873"/>
        </p:xfrm>
        <a:graphic>
          <a:graphicData uri="http://schemas.openxmlformats.org/drawingml/2006/table">
            <a:tbl>
              <a:tblPr/>
              <a:tblGrid>
                <a:gridCol w="1690451">
                  <a:extLst>
                    <a:ext uri="{9D8B030D-6E8A-4147-A177-3AD203B41FA5}">
                      <a16:colId xmlns:a16="http://schemas.microsoft.com/office/drawing/2014/main" val="1552749016"/>
                    </a:ext>
                  </a:extLst>
                </a:gridCol>
                <a:gridCol w="608032">
                  <a:extLst>
                    <a:ext uri="{9D8B030D-6E8A-4147-A177-3AD203B41FA5}">
                      <a16:colId xmlns:a16="http://schemas.microsoft.com/office/drawing/2014/main" val="3926946828"/>
                    </a:ext>
                  </a:extLst>
                </a:gridCol>
                <a:gridCol w="608032">
                  <a:extLst>
                    <a:ext uri="{9D8B030D-6E8A-4147-A177-3AD203B41FA5}">
                      <a16:colId xmlns:a16="http://schemas.microsoft.com/office/drawing/2014/main" val="4045250766"/>
                    </a:ext>
                  </a:extLst>
                </a:gridCol>
                <a:gridCol w="608032">
                  <a:extLst>
                    <a:ext uri="{9D8B030D-6E8A-4147-A177-3AD203B41FA5}">
                      <a16:colId xmlns:a16="http://schemas.microsoft.com/office/drawing/2014/main" val="1381478910"/>
                    </a:ext>
                  </a:extLst>
                </a:gridCol>
                <a:gridCol w="608032">
                  <a:extLst>
                    <a:ext uri="{9D8B030D-6E8A-4147-A177-3AD203B41FA5}">
                      <a16:colId xmlns:a16="http://schemas.microsoft.com/office/drawing/2014/main" val="2797647573"/>
                    </a:ext>
                  </a:extLst>
                </a:gridCol>
                <a:gridCol w="608032">
                  <a:extLst>
                    <a:ext uri="{9D8B030D-6E8A-4147-A177-3AD203B41FA5}">
                      <a16:colId xmlns:a16="http://schemas.microsoft.com/office/drawing/2014/main" val="2203059177"/>
                    </a:ext>
                  </a:extLst>
                </a:gridCol>
                <a:gridCol w="608032">
                  <a:extLst>
                    <a:ext uri="{9D8B030D-6E8A-4147-A177-3AD203B41FA5}">
                      <a16:colId xmlns:a16="http://schemas.microsoft.com/office/drawing/2014/main" val="927006817"/>
                    </a:ext>
                  </a:extLst>
                </a:gridCol>
                <a:gridCol w="608032">
                  <a:extLst>
                    <a:ext uri="{9D8B030D-6E8A-4147-A177-3AD203B41FA5}">
                      <a16:colId xmlns:a16="http://schemas.microsoft.com/office/drawing/2014/main" val="417093797"/>
                    </a:ext>
                  </a:extLst>
                </a:gridCol>
                <a:gridCol w="608032">
                  <a:extLst>
                    <a:ext uri="{9D8B030D-6E8A-4147-A177-3AD203B41FA5}">
                      <a16:colId xmlns:a16="http://schemas.microsoft.com/office/drawing/2014/main" val="1108806684"/>
                    </a:ext>
                  </a:extLst>
                </a:gridCol>
                <a:gridCol w="608032">
                  <a:extLst>
                    <a:ext uri="{9D8B030D-6E8A-4147-A177-3AD203B41FA5}">
                      <a16:colId xmlns:a16="http://schemas.microsoft.com/office/drawing/2014/main" val="1976392978"/>
                    </a:ext>
                  </a:extLst>
                </a:gridCol>
                <a:gridCol w="608032">
                  <a:extLst>
                    <a:ext uri="{9D8B030D-6E8A-4147-A177-3AD203B41FA5}">
                      <a16:colId xmlns:a16="http://schemas.microsoft.com/office/drawing/2014/main" val="3007405972"/>
                    </a:ext>
                  </a:extLst>
                </a:gridCol>
                <a:gridCol w="608032">
                  <a:extLst>
                    <a:ext uri="{9D8B030D-6E8A-4147-A177-3AD203B41FA5}">
                      <a16:colId xmlns:a16="http://schemas.microsoft.com/office/drawing/2014/main" val="2940811066"/>
                    </a:ext>
                  </a:extLst>
                </a:gridCol>
                <a:gridCol w="608032">
                  <a:extLst>
                    <a:ext uri="{9D8B030D-6E8A-4147-A177-3AD203B41FA5}">
                      <a16:colId xmlns:a16="http://schemas.microsoft.com/office/drawing/2014/main" val="1451047776"/>
                    </a:ext>
                  </a:extLst>
                </a:gridCol>
                <a:gridCol w="608032">
                  <a:extLst>
                    <a:ext uri="{9D8B030D-6E8A-4147-A177-3AD203B41FA5}">
                      <a16:colId xmlns:a16="http://schemas.microsoft.com/office/drawing/2014/main" val="3706394038"/>
                    </a:ext>
                  </a:extLst>
                </a:gridCol>
                <a:gridCol w="608032">
                  <a:extLst>
                    <a:ext uri="{9D8B030D-6E8A-4147-A177-3AD203B41FA5}">
                      <a16:colId xmlns:a16="http://schemas.microsoft.com/office/drawing/2014/main" val="1609598156"/>
                    </a:ext>
                  </a:extLst>
                </a:gridCol>
                <a:gridCol w="608032">
                  <a:extLst>
                    <a:ext uri="{9D8B030D-6E8A-4147-A177-3AD203B41FA5}">
                      <a16:colId xmlns:a16="http://schemas.microsoft.com/office/drawing/2014/main" val="981442608"/>
                    </a:ext>
                  </a:extLst>
                </a:gridCol>
                <a:gridCol w="608032">
                  <a:extLst>
                    <a:ext uri="{9D8B030D-6E8A-4147-A177-3AD203B41FA5}">
                      <a16:colId xmlns:a16="http://schemas.microsoft.com/office/drawing/2014/main" val="4121911898"/>
                    </a:ext>
                  </a:extLst>
                </a:gridCol>
              </a:tblGrid>
              <a:tr h="276505">
                <a:tc>
                  <a:txBody>
                    <a:bodyPr/>
                    <a:lstStyle/>
                    <a:p>
                      <a:pPr marL="91440" algn="ctr" fontAlgn="ctr"/>
                      <a:r>
                        <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Company</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2015</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2016</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2017</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2018</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2019</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2020</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2021</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2022E</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2023F</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2024F</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2025F</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2026F</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2027F</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2028F</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2029F</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2030F</a:t>
                      </a:r>
                      <a:endParaRPr lang="en-US" sz="1200" b="1" i="0" u="none" strike="noStrike" dirty="0">
                        <a:solidFill>
                          <a:srgbClr val="0B3049"/>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06155128"/>
                  </a:ext>
                </a:extLst>
              </a:tr>
              <a:tr h="574148">
                <a:tc>
                  <a:txBody>
                    <a:bodyPr/>
                    <a:lstStyle/>
                    <a:p>
                      <a:pPr algn="ctr" fontAlgn="b"/>
                      <a:r>
                        <a:rPr lang="en-US" sz="1000" b="0" i="0" u="none" strike="noStrike" dirty="0">
                          <a:solidFill>
                            <a:srgbClr val="000000"/>
                          </a:solidFill>
                          <a:effectLst/>
                          <a:latin typeface="Verdana" panose="020B0604030504040204" pitchFamily="34" charset="0"/>
                        </a:rPr>
                        <a:t>Reliance Industries      Limited</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rPr>
                        <a:t>100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100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100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100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100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100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100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100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127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127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127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127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127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127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127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127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867429"/>
                  </a:ext>
                </a:extLst>
              </a:tr>
              <a:tr h="614453">
                <a:tc>
                  <a:txBody>
                    <a:bodyPr/>
                    <a:lstStyle/>
                    <a:p>
                      <a:pPr algn="ctr" fontAlgn="b"/>
                      <a:r>
                        <a:rPr lang="en-US" sz="1000" b="0" i="0" u="none" strike="noStrike" dirty="0">
                          <a:solidFill>
                            <a:srgbClr val="000000"/>
                          </a:solidFill>
                          <a:effectLst/>
                          <a:latin typeface="Verdana" panose="020B0604030504040204" pitchFamily="34" charset="0"/>
                        </a:rPr>
                        <a:t>Indian Oil Corporation Limited</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rPr>
                        <a:t>35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35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rPr>
                        <a:t>35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35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rPr>
                        <a:t>35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35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35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35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35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85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85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85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85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85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85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85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2072368"/>
                  </a:ext>
                </a:extLst>
              </a:tr>
              <a:tr h="622856">
                <a:tc>
                  <a:txBody>
                    <a:bodyPr/>
                    <a:lstStyle/>
                    <a:p>
                      <a:pPr algn="ctr" fontAlgn="b"/>
                      <a:r>
                        <a:rPr lang="en-US" sz="1000" b="0" i="0" u="none" strike="noStrike" dirty="0">
                          <a:solidFill>
                            <a:srgbClr val="000000"/>
                          </a:solidFill>
                          <a:effectLst/>
                          <a:latin typeface="Verdana" panose="020B0604030504040204" pitchFamily="34" charset="0"/>
                        </a:rPr>
                        <a:t>Bharat Petroleum Corporation Limited</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75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rPr>
                        <a:t>75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rPr>
                        <a:t>75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75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75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75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75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75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rPr>
                        <a:t>75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75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rPr>
                        <a:t>75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75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75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75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75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75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63132377"/>
                  </a:ext>
                </a:extLst>
              </a:tr>
              <a:tr h="560657">
                <a:tc>
                  <a:txBody>
                    <a:bodyPr/>
                    <a:lstStyle/>
                    <a:p>
                      <a:pPr algn="ctr" fontAlgn="b"/>
                      <a:r>
                        <a:rPr lang="en-US" sz="1000" b="0" i="0" u="none" strike="noStrike" dirty="0">
                          <a:solidFill>
                            <a:srgbClr val="000000"/>
                          </a:solidFill>
                          <a:effectLst/>
                          <a:latin typeface="Verdana" panose="020B0604030504040204" pitchFamily="34" charset="0"/>
                        </a:rPr>
                        <a:t>ONGC Mangalore Petrochemicals Limited</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0566831"/>
                  </a:ext>
                </a:extLst>
              </a:tr>
              <a:tr h="655254">
                <a:tc>
                  <a:txBody>
                    <a:bodyPr/>
                    <a:lstStyle/>
                    <a:p>
                      <a:pPr algn="ctr" fontAlgn="b"/>
                      <a:r>
                        <a:rPr lang="en-US" sz="1000" b="0" i="0" u="none" strike="noStrike" dirty="0">
                          <a:solidFill>
                            <a:srgbClr val="000000"/>
                          </a:solidFill>
                          <a:effectLst/>
                          <a:latin typeface="Verdana" panose="020B0604030504040204" pitchFamily="34" charset="0"/>
                        </a:rPr>
                        <a:t>Others</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a:solidFill>
                            <a:srgbClr val="000000"/>
                          </a:solidFill>
                          <a:effectLst/>
                          <a:latin typeface="Verdana" panose="020B0604030504040204" pitchFamily="34" charset="0"/>
                        </a:rPr>
                        <a:t>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000" b="0" i="0" u="none" strike="noStrike" dirty="0">
                          <a:solidFill>
                            <a:srgbClr val="000000"/>
                          </a:solidFill>
                          <a:effectLst/>
                          <a:latin typeface="Verdana" panose="020B0604030504040204" pitchFamily="34" charset="0"/>
                        </a:rPr>
                        <a:t>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23066983"/>
                  </a:ext>
                </a:extLst>
              </a:tr>
            </a:tbl>
          </a:graphicData>
        </a:graphic>
      </p:graphicFrame>
      <p:sp>
        <p:nvSpPr>
          <p:cNvPr id="5" name="Rectangle 4">
            <a:extLst>
              <a:ext uri="{FF2B5EF4-FFF2-40B4-BE49-F238E27FC236}">
                <a16:creationId xmlns:a16="http://schemas.microsoft.com/office/drawing/2014/main" id="{8ED624AE-55A1-427D-8112-15FED944C3BB}"/>
              </a:ext>
            </a:extLst>
          </p:cNvPr>
          <p:cNvSpPr/>
          <p:nvPr/>
        </p:nvSpPr>
        <p:spPr>
          <a:xfrm>
            <a:off x="8267805" y="4053028"/>
            <a:ext cx="3451043" cy="184666"/>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6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Secondary Research, Expert Interviews, and TechSci Research Analysis</a:t>
            </a:r>
          </a:p>
        </p:txBody>
      </p:sp>
      <p:sp>
        <p:nvSpPr>
          <p:cNvPr id="11" name="TextBox 10">
            <a:extLst>
              <a:ext uri="{FF2B5EF4-FFF2-40B4-BE49-F238E27FC236}">
                <a16:creationId xmlns:a16="http://schemas.microsoft.com/office/drawing/2014/main" id="{BB84C834-2334-4801-8A10-11AFEA3088DA}"/>
              </a:ext>
            </a:extLst>
          </p:cNvPr>
          <p:cNvSpPr txBox="1"/>
          <p:nvPr/>
        </p:nvSpPr>
        <p:spPr>
          <a:xfrm>
            <a:off x="203200" y="4237694"/>
            <a:ext cx="11418963" cy="21203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171450" marR="0" indent="-171450" algn="just">
              <a:lnSpc>
                <a:spcPct val="150000"/>
              </a:lnSpc>
              <a:spcBef>
                <a:spcPts val="0"/>
              </a:spcBef>
              <a:spcAft>
                <a:spcPts val="800"/>
              </a:spcAft>
              <a:buFont typeface="Arial" panose="020B0604020202020204" pitchFamily="34" charset="0"/>
              <a:buChar char="•"/>
            </a:pPr>
            <a:r>
              <a:rPr lang="en-IN" sz="1000" dirty="0">
                <a:effectLst/>
                <a:latin typeface="Veradana"/>
                <a:ea typeface="Calibri" panose="020F0502020204030204" pitchFamily="34" charset="0"/>
                <a:cs typeface="Times New Roman" panose="02020603050405020304" pitchFamily="18" charset="0"/>
              </a:rPr>
              <a:t>Reliance Industries Ltd. (RIL) is the biggest producer of Polypropylene Homopolymer in India with the installed capacity of 100 KTPA that contributes to 35% of India’s total installed capacities. As a part of its plan to enhance the production of petrochemical product line Reliance has built a new crude oil to chemicals (COTC) complex which is expected to come into operation by the end of the year 2022. The COTC complex is equipped with a multi-zone catalytic cracking (MCC) unit that is designed to convert the crude oil and hydrocarbon feedstocks to ethylene, propylene and BTX (benzene, Polypropylene Homopolymer and xylene). This newly commissioned MCC unit will render an extraction capacity of 27 KTPA Polypropylene Homopolymer. </a:t>
            </a:r>
            <a:endParaRPr lang="en-US" sz="1000" dirty="0">
              <a:effectLst/>
              <a:latin typeface="Veradana"/>
              <a:ea typeface="Calibri" panose="020F0502020204030204" pitchFamily="34" charset="0"/>
              <a:cs typeface="Times New Roman" panose="02020603050405020304" pitchFamily="18" charset="0"/>
            </a:endParaRPr>
          </a:p>
          <a:p>
            <a:pPr marL="171450" marR="0" indent="-171450" algn="just">
              <a:lnSpc>
                <a:spcPct val="150000"/>
              </a:lnSpc>
              <a:spcBef>
                <a:spcPts val="0"/>
              </a:spcBef>
              <a:spcAft>
                <a:spcPts val="800"/>
              </a:spcAft>
              <a:buFont typeface="Arial" panose="020B0604020202020204" pitchFamily="34" charset="0"/>
              <a:buChar char="•"/>
            </a:pPr>
            <a:r>
              <a:rPr lang="en-IN" sz="1000" dirty="0">
                <a:effectLst/>
                <a:latin typeface="Veradana"/>
                <a:ea typeface="Calibri" panose="020F0502020204030204" pitchFamily="34" charset="0"/>
                <a:cs typeface="Times New Roman" panose="02020603050405020304" pitchFamily="18" charset="0"/>
              </a:rPr>
              <a:t>Indian Oil Corporation Ltd. (IOCL) has sanctioned the investment of Rs. 13,805 crores for building the para-xylene and purified terephthalic acid (PX-PTA) complex. The complex will also have a Polypropylene Homopolymer plant with installed capacity of 50 KTPA which is expected to begin in the year 2024. IOCL currently has the installed capacity of 35 KTPA.</a:t>
            </a:r>
            <a:endParaRPr lang="en-US" sz="1000" dirty="0">
              <a:effectLst/>
              <a:latin typeface="Veradana"/>
              <a:ea typeface="Calibri" panose="020F0502020204030204" pitchFamily="34" charset="0"/>
              <a:cs typeface="Times New Roman" panose="02020603050405020304" pitchFamily="18" charset="0"/>
            </a:endParaRPr>
          </a:p>
          <a:p>
            <a:pPr marL="171450" marR="0" indent="-171450" algn="just">
              <a:lnSpc>
                <a:spcPct val="150000"/>
              </a:lnSpc>
              <a:spcBef>
                <a:spcPts val="0"/>
              </a:spcBef>
              <a:spcAft>
                <a:spcPts val="800"/>
              </a:spcAft>
              <a:buFont typeface="Arial" panose="020B0604020202020204" pitchFamily="34" charset="0"/>
              <a:buChar char="•"/>
            </a:pPr>
            <a:r>
              <a:rPr lang="en-IN" sz="1000" dirty="0">
                <a:effectLst/>
                <a:latin typeface="Veradana"/>
                <a:ea typeface="Calibri" panose="020F0502020204030204" pitchFamily="34" charset="0"/>
                <a:cs typeface="Times New Roman" panose="02020603050405020304" pitchFamily="18" charset="0"/>
              </a:rPr>
              <a:t>The other major key players include Bharat Petroleum Corporation Ltd. (BPCL) and ONGC Mangalore Petroleum Ltd. (OMPL) with the installed capacities of 75 KTPA and 60 KTPA, respectively. No major expansions in the petrochemical section are planned on their account.</a:t>
            </a:r>
            <a:endParaRPr lang="en-US" sz="1000" dirty="0">
              <a:effectLst/>
              <a:latin typeface="Veradana"/>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45704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A7F4A6B-3C27-4472-AAA2-6AE0B8B7BB99}"/>
              </a:ext>
            </a:extLst>
          </p:cNvPr>
          <p:cNvSpPr>
            <a:spLocks noGrp="1"/>
          </p:cNvSpPr>
          <p:nvPr>
            <p:ph type="body" sz="quarter" idx="14"/>
          </p:nvPr>
        </p:nvSpPr>
        <p:spPr>
          <a:xfrm>
            <a:off x="203201" y="130467"/>
            <a:ext cx="9046816" cy="608533"/>
          </a:xfrm>
        </p:spPr>
        <p:txBody>
          <a:bodyPr>
            <a:normAutofit/>
          </a:bodyPr>
          <a:lstStyle/>
          <a:p>
            <a:r>
              <a:rPr lang="en-IN" dirty="0">
                <a:solidFill>
                  <a:srgbClr val="0F4061"/>
                </a:solidFill>
              </a:rPr>
              <a:t>India Polypropylene Homopolymer Production, </a:t>
            </a:r>
            <a:r>
              <a:rPr lang="en-US" dirty="0">
                <a:solidFill>
                  <a:srgbClr val="0F4061"/>
                </a:solidFill>
              </a:rPr>
              <a:t>By Company, 2015-2030F (000’ Tonnes)</a:t>
            </a:r>
          </a:p>
        </p:txBody>
      </p:sp>
      <p:sp>
        <p:nvSpPr>
          <p:cNvPr id="5" name="Rectangle 4">
            <a:extLst>
              <a:ext uri="{FF2B5EF4-FFF2-40B4-BE49-F238E27FC236}">
                <a16:creationId xmlns:a16="http://schemas.microsoft.com/office/drawing/2014/main" id="{8ED624AE-55A1-427D-8112-15FED944C3BB}"/>
              </a:ext>
            </a:extLst>
          </p:cNvPr>
          <p:cNvSpPr/>
          <p:nvPr/>
        </p:nvSpPr>
        <p:spPr>
          <a:xfrm>
            <a:off x="7103166" y="4729452"/>
            <a:ext cx="4615678" cy="200357"/>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6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Secondary Research, Expert Interviews, and TechSci Research Analysis</a:t>
            </a:r>
          </a:p>
        </p:txBody>
      </p:sp>
      <p:graphicFrame>
        <p:nvGraphicFramePr>
          <p:cNvPr id="7" name="Table 6">
            <a:extLst>
              <a:ext uri="{FF2B5EF4-FFF2-40B4-BE49-F238E27FC236}">
                <a16:creationId xmlns:a16="http://schemas.microsoft.com/office/drawing/2014/main" id="{DC70FFAA-7979-4024-BED6-E8445139B127}"/>
              </a:ext>
            </a:extLst>
          </p:cNvPr>
          <p:cNvGraphicFramePr>
            <a:graphicFrameLocks noGrp="1"/>
          </p:cNvGraphicFramePr>
          <p:nvPr>
            <p:extLst>
              <p:ext uri="{D42A27DB-BD31-4B8C-83A1-F6EECF244321}">
                <p14:modId xmlns:p14="http://schemas.microsoft.com/office/powerpoint/2010/main" val="3534348470"/>
              </p:ext>
            </p:extLst>
          </p:nvPr>
        </p:nvGraphicFramePr>
        <p:xfrm>
          <a:off x="203200" y="739000"/>
          <a:ext cx="11515645" cy="3965521"/>
        </p:xfrm>
        <a:graphic>
          <a:graphicData uri="http://schemas.openxmlformats.org/drawingml/2006/table">
            <a:tbl>
              <a:tblPr/>
              <a:tblGrid>
                <a:gridCol w="1691543">
                  <a:extLst>
                    <a:ext uri="{9D8B030D-6E8A-4147-A177-3AD203B41FA5}">
                      <a16:colId xmlns:a16="http://schemas.microsoft.com/office/drawing/2014/main" val="1552749016"/>
                    </a:ext>
                  </a:extLst>
                </a:gridCol>
                <a:gridCol w="608425">
                  <a:extLst>
                    <a:ext uri="{9D8B030D-6E8A-4147-A177-3AD203B41FA5}">
                      <a16:colId xmlns:a16="http://schemas.microsoft.com/office/drawing/2014/main" val="3926946828"/>
                    </a:ext>
                  </a:extLst>
                </a:gridCol>
                <a:gridCol w="608425">
                  <a:extLst>
                    <a:ext uri="{9D8B030D-6E8A-4147-A177-3AD203B41FA5}">
                      <a16:colId xmlns:a16="http://schemas.microsoft.com/office/drawing/2014/main" val="4045250766"/>
                    </a:ext>
                  </a:extLst>
                </a:gridCol>
                <a:gridCol w="608425">
                  <a:extLst>
                    <a:ext uri="{9D8B030D-6E8A-4147-A177-3AD203B41FA5}">
                      <a16:colId xmlns:a16="http://schemas.microsoft.com/office/drawing/2014/main" val="1381478910"/>
                    </a:ext>
                  </a:extLst>
                </a:gridCol>
                <a:gridCol w="608425">
                  <a:extLst>
                    <a:ext uri="{9D8B030D-6E8A-4147-A177-3AD203B41FA5}">
                      <a16:colId xmlns:a16="http://schemas.microsoft.com/office/drawing/2014/main" val="2797647573"/>
                    </a:ext>
                  </a:extLst>
                </a:gridCol>
                <a:gridCol w="608425">
                  <a:extLst>
                    <a:ext uri="{9D8B030D-6E8A-4147-A177-3AD203B41FA5}">
                      <a16:colId xmlns:a16="http://schemas.microsoft.com/office/drawing/2014/main" val="2203059177"/>
                    </a:ext>
                  </a:extLst>
                </a:gridCol>
                <a:gridCol w="608425">
                  <a:extLst>
                    <a:ext uri="{9D8B030D-6E8A-4147-A177-3AD203B41FA5}">
                      <a16:colId xmlns:a16="http://schemas.microsoft.com/office/drawing/2014/main" val="927006817"/>
                    </a:ext>
                  </a:extLst>
                </a:gridCol>
                <a:gridCol w="608425">
                  <a:extLst>
                    <a:ext uri="{9D8B030D-6E8A-4147-A177-3AD203B41FA5}">
                      <a16:colId xmlns:a16="http://schemas.microsoft.com/office/drawing/2014/main" val="417093797"/>
                    </a:ext>
                  </a:extLst>
                </a:gridCol>
                <a:gridCol w="608425">
                  <a:extLst>
                    <a:ext uri="{9D8B030D-6E8A-4147-A177-3AD203B41FA5}">
                      <a16:colId xmlns:a16="http://schemas.microsoft.com/office/drawing/2014/main" val="1108806684"/>
                    </a:ext>
                  </a:extLst>
                </a:gridCol>
                <a:gridCol w="608425">
                  <a:extLst>
                    <a:ext uri="{9D8B030D-6E8A-4147-A177-3AD203B41FA5}">
                      <a16:colId xmlns:a16="http://schemas.microsoft.com/office/drawing/2014/main" val="1976392978"/>
                    </a:ext>
                  </a:extLst>
                </a:gridCol>
                <a:gridCol w="608425">
                  <a:extLst>
                    <a:ext uri="{9D8B030D-6E8A-4147-A177-3AD203B41FA5}">
                      <a16:colId xmlns:a16="http://schemas.microsoft.com/office/drawing/2014/main" val="3007405972"/>
                    </a:ext>
                  </a:extLst>
                </a:gridCol>
                <a:gridCol w="608425">
                  <a:extLst>
                    <a:ext uri="{9D8B030D-6E8A-4147-A177-3AD203B41FA5}">
                      <a16:colId xmlns:a16="http://schemas.microsoft.com/office/drawing/2014/main" val="2940811066"/>
                    </a:ext>
                  </a:extLst>
                </a:gridCol>
                <a:gridCol w="608425">
                  <a:extLst>
                    <a:ext uri="{9D8B030D-6E8A-4147-A177-3AD203B41FA5}">
                      <a16:colId xmlns:a16="http://schemas.microsoft.com/office/drawing/2014/main" val="1451047776"/>
                    </a:ext>
                  </a:extLst>
                </a:gridCol>
                <a:gridCol w="608425">
                  <a:extLst>
                    <a:ext uri="{9D8B030D-6E8A-4147-A177-3AD203B41FA5}">
                      <a16:colId xmlns:a16="http://schemas.microsoft.com/office/drawing/2014/main" val="3706394038"/>
                    </a:ext>
                  </a:extLst>
                </a:gridCol>
                <a:gridCol w="608425">
                  <a:extLst>
                    <a:ext uri="{9D8B030D-6E8A-4147-A177-3AD203B41FA5}">
                      <a16:colId xmlns:a16="http://schemas.microsoft.com/office/drawing/2014/main" val="1609598156"/>
                    </a:ext>
                  </a:extLst>
                </a:gridCol>
                <a:gridCol w="608425">
                  <a:extLst>
                    <a:ext uri="{9D8B030D-6E8A-4147-A177-3AD203B41FA5}">
                      <a16:colId xmlns:a16="http://schemas.microsoft.com/office/drawing/2014/main" val="981442608"/>
                    </a:ext>
                  </a:extLst>
                </a:gridCol>
                <a:gridCol w="697727">
                  <a:extLst>
                    <a:ext uri="{9D8B030D-6E8A-4147-A177-3AD203B41FA5}">
                      <a16:colId xmlns:a16="http://schemas.microsoft.com/office/drawing/2014/main" val="4121911898"/>
                    </a:ext>
                  </a:extLst>
                </a:gridCol>
              </a:tblGrid>
              <a:tr h="305388">
                <a:tc>
                  <a:txBody>
                    <a:bodyPr/>
                    <a:lstStyle/>
                    <a:p>
                      <a:pPr marL="91440" algn="ctr" fontAlgn="ctr"/>
                      <a:r>
                        <a:rPr lang="en-US" sz="1200" b="1" i="0" u="none" strike="noStrike" kern="1200"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Company</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i="0" u="none" strike="noStrike" kern="1200"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2015</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i="0" u="none" strike="noStrike" kern="1200"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2016</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i="0" u="none" strike="noStrike" kern="1200"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2017</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i="0" u="none" strike="noStrike" kern="1200"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2018</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i="0" u="none" strike="noStrike" kern="1200"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2019</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i="0" u="none" strike="noStrike" kern="1200"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2020</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i="0" u="none" strike="noStrike" kern="1200"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2021</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i="0" u="none" strike="noStrike" kern="1200"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2022E</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i="0" u="none" strike="noStrike" kern="1200"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2023F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i="0" u="none" strike="noStrike" kern="1200"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2024F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i="0" u="none" strike="noStrike" kern="1200"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2025F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i="0" u="none" strike="noStrike" kern="1200"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2026F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i="0" u="none" strike="noStrike" kern="1200"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2027F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i="0" u="none" strike="noStrike" kern="1200"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2028F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i="0" u="none" strike="noStrike" kern="1200"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2029F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1200" b="1" i="0" u="none" strike="noStrike" kern="1200" dirty="0">
                          <a:solidFill>
                            <a:srgbClr val="0B3049"/>
                          </a:solidFill>
                          <a:effectLst/>
                          <a:latin typeface="Verdana" panose="020B0604030504040204" pitchFamily="34" charset="0"/>
                          <a:ea typeface="Verdana" panose="020B0604030504040204" pitchFamily="34" charset="0"/>
                          <a:cs typeface="Verdana" panose="020B0604030504040204" pitchFamily="34" charset="0"/>
                        </a:rPr>
                        <a:t>2030F</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06155128"/>
                  </a:ext>
                </a:extLst>
              </a:tr>
              <a:tr h="694152">
                <a:tc>
                  <a:txBody>
                    <a:bodyPr/>
                    <a:lstStyle/>
                    <a:p>
                      <a:pPr algn="ctr" fontAlgn="b"/>
                      <a:r>
                        <a:rPr lang="en-US" sz="1000" b="0" i="0" u="none" strike="noStrike" dirty="0">
                          <a:solidFill>
                            <a:srgbClr val="000000"/>
                          </a:solidFill>
                          <a:effectLst/>
                          <a:latin typeface="Verdana" panose="020B0604030504040204" pitchFamily="34" charset="0"/>
                        </a:rPr>
                        <a:t>Reliance Industries Limited</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74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80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72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74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81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85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65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90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108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110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112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113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114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115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115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116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867429"/>
                  </a:ext>
                </a:extLst>
              </a:tr>
              <a:tr h="742883">
                <a:tc>
                  <a:txBody>
                    <a:bodyPr/>
                    <a:lstStyle/>
                    <a:p>
                      <a:pPr algn="ctr" fontAlgn="b"/>
                      <a:r>
                        <a:rPr lang="en-US" sz="1000" b="0" i="0" u="none" strike="noStrike" dirty="0">
                          <a:solidFill>
                            <a:srgbClr val="000000"/>
                          </a:solidFill>
                          <a:effectLst/>
                          <a:latin typeface="Verdana" panose="020B0604030504040204" pitchFamily="34" charset="0"/>
                        </a:rPr>
                        <a:t>Indian Oil Corporation Limited</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13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dirty="0">
                          <a:solidFill>
                            <a:srgbClr val="000000"/>
                          </a:solidFill>
                          <a:effectLst/>
                          <a:latin typeface="Verdana" panose="020B0604030504040204" pitchFamily="34" charset="0"/>
                        </a:rPr>
                        <a:t>12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14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17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30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35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45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55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55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55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2072368"/>
                  </a:ext>
                </a:extLst>
              </a:tr>
              <a:tr h="753043">
                <a:tc>
                  <a:txBody>
                    <a:bodyPr/>
                    <a:lstStyle/>
                    <a:p>
                      <a:pPr algn="ctr" fontAlgn="b"/>
                      <a:r>
                        <a:rPr lang="en-US" sz="1000" b="0" i="0" u="none" strike="noStrike" dirty="0">
                          <a:solidFill>
                            <a:srgbClr val="000000"/>
                          </a:solidFill>
                          <a:effectLst/>
                          <a:latin typeface="Verdana" panose="020B0604030504040204" pitchFamily="34" charset="0"/>
                        </a:rPr>
                        <a:t>Bharat Petroleum Corporation Limited</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14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dirty="0">
                          <a:solidFill>
                            <a:srgbClr val="000000"/>
                          </a:solidFill>
                          <a:effectLst/>
                          <a:latin typeface="Verdana" panose="020B0604030504040204" pitchFamily="34" charset="0"/>
                        </a:rPr>
                        <a:t>23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16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45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45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45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45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45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45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45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45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63132377"/>
                  </a:ext>
                </a:extLst>
              </a:tr>
              <a:tr h="677843">
                <a:tc>
                  <a:txBody>
                    <a:bodyPr/>
                    <a:lstStyle/>
                    <a:p>
                      <a:pPr algn="ctr" fontAlgn="b"/>
                      <a:r>
                        <a:rPr lang="en-US" sz="1000" b="0" i="0" u="none" strike="noStrike" dirty="0">
                          <a:solidFill>
                            <a:srgbClr val="000000"/>
                          </a:solidFill>
                          <a:effectLst/>
                          <a:latin typeface="Verdana" panose="020B0604030504040204" pitchFamily="34" charset="0"/>
                        </a:rPr>
                        <a:t>ONGC Mangalore Petrochemicals Limited</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11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31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11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24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12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10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25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30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35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40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45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50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0566831"/>
                  </a:ext>
                </a:extLst>
              </a:tr>
              <a:tr h="792212">
                <a:tc>
                  <a:txBody>
                    <a:bodyPr/>
                    <a:lstStyle/>
                    <a:p>
                      <a:pPr algn="ctr" fontAlgn="b"/>
                      <a:r>
                        <a:rPr lang="en-US" sz="1000" b="0" i="0" u="none" strike="noStrike" dirty="0">
                          <a:solidFill>
                            <a:srgbClr val="000000"/>
                          </a:solidFill>
                          <a:effectLst/>
                          <a:latin typeface="Verdana" panose="020B0604030504040204" pitchFamily="34" charset="0"/>
                        </a:rPr>
                        <a:t>Others</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dirty="0">
                          <a:solidFill>
                            <a:srgbClr val="000000"/>
                          </a:solidFill>
                          <a:effectLst/>
                          <a:latin typeface="Verdana" panose="020B0604030504040204" pitchFamily="34" charset="0"/>
                        </a:rPr>
                        <a:t>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dirty="0">
                          <a:solidFill>
                            <a:srgbClr val="000000"/>
                          </a:solidFill>
                          <a:effectLst/>
                          <a:latin typeface="Verdana" panose="020B0604030504040204" pitchFamily="34" charset="0"/>
                        </a:rPr>
                        <a:t>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a:solidFill>
                            <a:srgbClr val="000000"/>
                          </a:solidFill>
                          <a:effectLst/>
                          <a:latin typeface="Verdana" panose="020B0604030504040204" pitchFamily="34" charset="0"/>
                        </a:rPr>
                        <a:t>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000" b="0" i="0" u="none" strike="noStrike" dirty="0">
                          <a:solidFill>
                            <a:srgbClr val="000000"/>
                          </a:solidFill>
                          <a:effectLst/>
                          <a:latin typeface="Verdana" panose="020B0604030504040204" pitchFamily="34" charset="0"/>
                        </a:rPr>
                        <a:t>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23066983"/>
                  </a:ext>
                </a:extLst>
              </a:tr>
            </a:tbl>
          </a:graphicData>
        </a:graphic>
      </p:graphicFrame>
      <p:sp>
        <p:nvSpPr>
          <p:cNvPr id="8" name="TextBox 7">
            <a:extLst>
              <a:ext uri="{FF2B5EF4-FFF2-40B4-BE49-F238E27FC236}">
                <a16:creationId xmlns:a16="http://schemas.microsoft.com/office/drawing/2014/main" id="{15E8743F-9B10-49A3-93CC-C8FF15163A10}"/>
              </a:ext>
            </a:extLst>
          </p:cNvPr>
          <p:cNvSpPr txBox="1"/>
          <p:nvPr/>
        </p:nvSpPr>
        <p:spPr>
          <a:xfrm>
            <a:off x="203198" y="5037229"/>
            <a:ext cx="11515645" cy="1335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171450" marR="0" indent="-171450" algn="just">
              <a:lnSpc>
                <a:spcPct val="150000"/>
              </a:lnSpc>
              <a:spcBef>
                <a:spcPts val="0"/>
              </a:spcBef>
              <a:spcAft>
                <a:spcPts val="800"/>
              </a:spcAft>
              <a:buFont typeface="Arial" panose="020B0604020202020204" pitchFamily="34" charset="0"/>
              <a:buChar char="•"/>
            </a:pPr>
            <a:r>
              <a:rPr lang="en-IN" sz="1100" dirty="0">
                <a:effectLst/>
                <a:latin typeface="Veradana"/>
                <a:ea typeface="Calibri" panose="020F0502020204030204" pitchFamily="34" charset="0"/>
                <a:cs typeface="Times New Roman" panose="02020603050405020304" pitchFamily="18" charset="0"/>
              </a:rPr>
              <a:t>The total production of Polypropylene Homopolymer in India in the year 2020 stood at 140.66 KT. Reliance Industries alone contributed 60% of the total production volume. A very minor impact of COVID19 spread was observed on its production volume which was only 0.3% lower than the production volume obtained in the year 2019. The major reason for this is the limited effect of COVID19 spread on the availability of feedstocks since they predominantly present on the same operation site. However, the current production is not able to meet the local demand, hence the production is expected to rise in the forecast years. The planned additions to the existing capacities will also aid in the production volume of Polypropylene Homopolymer. Production volume will supposedly see a steep rise to almost 273 KT by 2030, representing 93% of increase.</a:t>
            </a:r>
            <a:endParaRPr lang="en-US" sz="1100" dirty="0">
              <a:effectLst/>
              <a:latin typeface="Veradana"/>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14614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0AF4D8-6479-40AF-B655-10BAB508173C}"/>
              </a:ext>
            </a:extLst>
          </p:cNvPr>
          <p:cNvSpPr>
            <a:spLocks noGrp="1"/>
          </p:cNvSpPr>
          <p:nvPr>
            <p:ph type="body" sz="quarter" idx="14"/>
          </p:nvPr>
        </p:nvSpPr>
        <p:spPr/>
        <p:txBody>
          <a:bodyPr/>
          <a:lstStyle/>
          <a:p>
            <a:r>
              <a:rPr lang="en-IN" dirty="0">
                <a:solidFill>
                  <a:srgbClr val="0F4061"/>
                </a:solidFill>
              </a:rPr>
              <a:t>North India Polypropylene Homopolymer </a:t>
            </a:r>
            <a:r>
              <a:rPr lang="en-US" dirty="0">
                <a:solidFill>
                  <a:srgbClr val="0F4061"/>
                </a:solidFill>
              </a:rPr>
              <a:t>Demand, By Leading State, 2015-2030F (%)</a:t>
            </a:r>
          </a:p>
        </p:txBody>
      </p:sp>
      <p:sp>
        <p:nvSpPr>
          <p:cNvPr id="9" name="Rectangle 8">
            <a:extLst>
              <a:ext uri="{FF2B5EF4-FFF2-40B4-BE49-F238E27FC236}">
                <a16:creationId xmlns:a16="http://schemas.microsoft.com/office/drawing/2014/main" id="{C33B6708-215E-4F95-B9DB-4E28F4468F5B}"/>
              </a:ext>
            </a:extLst>
          </p:cNvPr>
          <p:cNvSpPr/>
          <p:nvPr/>
        </p:nvSpPr>
        <p:spPr>
          <a:xfrm>
            <a:off x="7088204" y="3673837"/>
            <a:ext cx="4678680" cy="276999"/>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6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Source: Secondary Research, Expert Interviews, and TechSci Research Analysis</a:t>
            </a:r>
          </a:p>
          <a:p>
            <a:pPr algn="r"/>
            <a:r>
              <a:rPr lang="en-US" sz="6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Others include Chandigarh, Jammu &amp; Kashmir, Uttarakhand </a:t>
            </a:r>
            <a:r>
              <a:rPr lang="en-US" sz="600" i="1" dirty="0" err="1">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etc</a:t>
            </a:r>
            <a:r>
              <a:rPr lang="en-US" sz="600" i="1" dirty="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rPr>
              <a:t>)</a:t>
            </a:r>
          </a:p>
        </p:txBody>
      </p:sp>
      <p:sp>
        <p:nvSpPr>
          <p:cNvPr id="11" name="TextBox 10">
            <a:extLst>
              <a:ext uri="{FF2B5EF4-FFF2-40B4-BE49-F238E27FC236}">
                <a16:creationId xmlns:a16="http://schemas.microsoft.com/office/drawing/2014/main" id="{41058B89-7326-4B42-B6F9-F8AE253B5931}"/>
              </a:ext>
            </a:extLst>
          </p:cNvPr>
          <p:cNvSpPr txBox="1"/>
          <p:nvPr/>
        </p:nvSpPr>
        <p:spPr>
          <a:xfrm>
            <a:off x="176781" y="4020083"/>
            <a:ext cx="11590103" cy="2968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marR="0" algn="just">
              <a:lnSpc>
                <a:spcPct val="150000"/>
              </a:lnSpc>
              <a:spcBef>
                <a:spcPts val="0"/>
              </a:spcBef>
              <a:spcAft>
                <a:spcPts val="800"/>
              </a:spcAft>
            </a:pPr>
            <a:r>
              <a:rPr lang="en-IN" sz="1050" dirty="0">
                <a:effectLst/>
                <a:latin typeface="Verdana" panose="020B0604030504040204" pitchFamily="34" charset="0"/>
                <a:ea typeface="Verdana" panose="020B0604030504040204" pitchFamily="34" charset="0"/>
                <a:cs typeface="Verdana" panose="020B0604030504040204" pitchFamily="34" charset="0"/>
              </a:rPr>
              <a:t>Polypropylene Homopolymer has multiple applications in industrial as well as domestic settings. Polypropylene Homopolymer is extensively used in the chemicals and paint industries as an organic solvent for the dissolution of paints, lacquers, sealants. In household applications it used in nail polish thinners, markers, correction fluids etc. Its use as solvents in the industrial products constitute 45% of the total consumption. Polypropylene Homopolymer is also predominantly used as raw material for the manufacture of Polypropylene Homopolymer diisocyanato (TDI), chloro- and nitro-Polypropylene Homopolymer that have a market share of 43%. TDI find wide usage in the production of polyurethane foams that are used in beddings, furniture and packing materials. Chloro- and </a:t>
            </a:r>
            <a:r>
              <a:rPr lang="en-IN" sz="1050" dirty="0" err="1">
                <a:effectLst/>
                <a:latin typeface="Verdana" panose="020B0604030504040204" pitchFamily="34" charset="0"/>
                <a:ea typeface="Verdana" panose="020B0604030504040204" pitchFamily="34" charset="0"/>
                <a:cs typeface="Verdana" panose="020B0604030504040204" pitchFamily="34" charset="0"/>
              </a:rPr>
              <a:t>nitroPolypropylene</a:t>
            </a:r>
            <a:r>
              <a:rPr lang="en-IN" sz="1050" dirty="0">
                <a:effectLst/>
                <a:latin typeface="Verdana" panose="020B0604030504040204" pitchFamily="34" charset="0"/>
                <a:ea typeface="Verdana" panose="020B0604030504040204" pitchFamily="34" charset="0"/>
                <a:cs typeface="Verdana" panose="020B0604030504040204" pitchFamily="34" charset="0"/>
              </a:rPr>
              <a:t> Homopolymer are used in dyes industry and pharmaceuticals. The remaining end-user industries that consume Polypropylene Homopolymer include explosives production and agrochemicals. The demand for Polypropylene Homopolymer as solvents showed an uneven trend in the historical years that still occupied the highest niche. The demand for Polypropylene Homopolymer in this sector has declined in the current year due to limited expenditure of the domestic population during the pandemic period. Nevertheless, this demand will see an increase in the forecast period. The demand for Polypropylene Homopolymer in the manufacture of TDI and speciality chemicals of pharma sector has grown gradually in the past and will continue to grow and soon occupy the topmost slot with 50% market share by the end of 2030. This is attributed to the anticipated increase in the production of TDI due to the rise in standard of living of the domestic population and to the expected boom in pharmaceuticals following the spread of COVID19. </a:t>
            </a:r>
            <a:endParaRPr lang="en-US" sz="1050" dirty="0">
              <a:effectLst/>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4" name="Chart 13">
            <a:extLst>
              <a:ext uri="{FF2B5EF4-FFF2-40B4-BE49-F238E27FC236}">
                <a16:creationId xmlns:a16="http://schemas.microsoft.com/office/drawing/2014/main" id="{491213BB-2564-49B7-9573-CEDEEA5358E2}"/>
              </a:ext>
            </a:extLst>
          </p:cNvPr>
          <p:cNvGraphicFramePr/>
          <p:nvPr>
            <p:extLst>
              <p:ext uri="{D42A27DB-BD31-4B8C-83A1-F6EECF244321}">
                <p14:modId xmlns:p14="http://schemas.microsoft.com/office/powerpoint/2010/main" val="164685088"/>
              </p:ext>
            </p:extLst>
          </p:nvPr>
        </p:nvGraphicFramePr>
        <p:xfrm>
          <a:off x="0" y="469830"/>
          <a:ext cx="12962337" cy="313476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6841484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5124</TotalTime>
  <Words>12418</Words>
  <Application>Microsoft Office PowerPoint</Application>
  <PresentationFormat>Widescreen</PresentationFormat>
  <Paragraphs>2119</Paragraphs>
  <Slides>58</Slides>
  <Notes>34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58</vt:i4>
      </vt:variant>
    </vt:vector>
  </HeadingPairs>
  <TitlesOfParts>
    <vt:vector size="67" baseType="lpstr">
      <vt:lpstr>Arial</vt:lpstr>
      <vt:lpstr>Calibri</vt:lpstr>
      <vt:lpstr>Calibri Light</vt:lpstr>
      <vt:lpstr>Montserrat</vt:lpstr>
      <vt:lpstr>Open Sans</vt:lpstr>
      <vt:lpstr>Veradana</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Alok Ranjan</dc:creator>
  <cp:lastModifiedBy>Hardik Malhotra</cp:lastModifiedBy>
  <cp:revision>503</cp:revision>
  <dcterms:created xsi:type="dcterms:W3CDTF">2019-02-18T05:56:42Z</dcterms:created>
  <dcterms:modified xsi:type="dcterms:W3CDTF">2021-09-15T12:25:26Z</dcterms:modified>
</cp:coreProperties>
</file>